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7" r:id="rId3"/>
    <p:sldMasterId id="2147483648" r:id="rId4"/>
  </p:sldMasterIdLst>
  <p:notesMasterIdLst>
    <p:notesMasterId r:id="rId76"/>
  </p:notesMasterIdLst>
  <p:handoutMasterIdLst>
    <p:handoutMasterId r:id="rId77"/>
  </p:handoutMasterIdLst>
  <p:sldIdLst>
    <p:sldId id="256" r:id="rId5"/>
    <p:sldId id="382" r:id="rId6"/>
    <p:sldId id="261" r:id="rId7"/>
    <p:sldId id="264" r:id="rId8"/>
    <p:sldId id="257" r:id="rId9"/>
    <p:sldId id="383" r:id="rId10"/>
    <p:sldId id="387" r:id="rId11"/>
    <p:sldId id="388" r:id="rId12"/>
    <p:sldId id="431" r:id="rId13"/>
    <p:sldId id="426" r:id="rId14"/>
    <p:sldId id="385" r:id="rId15"/>
    <p:sldId id="396" r:id="rId16"/>
    <p:sldId id="395" r:id="rId17"/>
    <p:sldId id="262" r:id="rId18"/>
    <p:sldId id="417" r:id="rId19"/>
    <p:sldId id="418" r:id="rId20"/>
    <p:sldId id="432" r:id="rId21"/>
    <p:sldId id="421" r:id="rId22"/>
    <p:sldId id="422" r:id="rId23"/>
    <p:sldId id="394" r:id="rId24"/>
    <p:sldId id="392" r:id="rId25"/>
    <p:sldId id="400" r:id="rId26"/>
    <p:sldId id="411" r:id="rId27"/>
    <p:sldId id="412" r:id="rId28"/>
    <p:sldId id="454" r:id="rId29"/>
    <p:sldId id="444" r:id="rId30"/>
    <p:sldId id="405" r:id="rId31"/>
    <p:sldId id="408" r:id="rId32"/>
    <p:sldId id="451" r:id="rId33"/>
    <p:sldId id="409" r:id="rId34"/>
    <p:sldId id="452" r:id="rId35"/>
    <p:sldId id="453" r:id="rId36"/>
    <p:sldId id="456" r:id="rId37"/>
    <p:sldId id="386" r:id="rId38"/>
    <p:sldId id="403" r:id="rId39"/>
    <p:sldId id="414" r:id="rId40"/>
    <p:sldId id="410" r:id="rId41"/>
    <p:sldId id="407" r:id="rId42"/>
    <p:sldId id="416" r:id="rId43"/>
    <p:sldId id="419" r:id="rId44"/>
    <p:sldId id="425" r:id="rId45"/>
    <p:sldId id="429" r:id="rId46"/>
    <p:sldId id="441" r:id="rId47"/>
    <p:sldId id="442" r:id="rId48"/>
    <p:sldId id="443" r:id="rId49"/>
    <p:sldId id="470" r:id="rId50"/>
    <p:sldId id="471" r:id="rId51"/>
    <p:sldId id="455" r:id="rId52"/>
    <p:sldId id="457" r:id="rId53"/>
    <p:sldId id="459" r:id="rId54"/>
    <p:sldId id="428" r:id="rId55"/>
    <p:sldId id="266" r:id="rId56"/>
    <p:sldId id="367" r:id="rId57"/>
    <p:sldId id="267" r:id="rId58"/>
    <p:sldId id="433" r:id="rId59"/>
    <p:sldId id="434" r:id="rId60"/>
    <p:sldId id="446" r:id="rId61"/>
    <p:sldId id="445" r:id="rId62"/>
    <p:sldId id="447" r:id="rId63"/>
    <p:sldId id="448" r:id="rId64"/>
    <p:sldId id="449" r:id="rId65"/>
    <p:sldId id="458" r:id="rId66"/>
    <p:sldId id="450" r:id="rId67"/>
    <p:sldId id="465" r:id="rId68"/>
    <p:sldId id="460" r:id="rId69"/>
    <p:sldId id="461" r:id="rId70"/>
    <p:sldId id="462" r:id="rId71"/>
    <p:sldId id="463" r:id="rId72"/>
    <p:sldId id="464" r:id="rId73"/>
    <p:sldId id="436" r:id="rId74"/>
    <p:sldId id="357" r:id="rId75"/>
  </p:sldIdLst>
  <p:sldSz cx="24384000" cy="13716000"/>
  <p:notesSz cx="6858000" cy="9144000"/>
  <p:embeddedFontLst>
    <p:embeddedFont>
      <p:font typeface="Arial Unicode MS" panose="020B0604020202020204" charset="-128"/>
      <p:regular r:id="rId78"/>
    </p:embeddedFont>
    <p:embeddedFont>
      <p:font typeface="Cambria" panose="02040503050406030204" pitchFamily="18" charset="0"/>
      <p:regular r:id="rId79"/>
      <p:bold r:id="rId80"/>
      <p:italic r:id="rId81"/>
      <p:boldItalic r:id="rId82"/>
    </p:embeddedFont>
    <p:embeddedFont>
      <p:font typeface="Consolas" panose="020B0609020204030204" pitchFamily="49" charset="0"/>
      <p:regular r:id="rId83"/>
      <p:bold r:id="rId84"/>
      <p:italic r:id="rId85"/>
      <p:boldItalic r:id="rId86"/>
    </p:embeddedFont>
    <p:embeddedFont>
      <p:font typeface="Dava Sans" pitchFamily="50" charset="0"/>
      <p:regular r:id="rId87"/>
      <p:bold r:id="rId88"/>
      <p:italic r:id="rId89"/>
      <p:boldItalic r:id="rId90"/>
    </p:embeddedFont>
    <p:embeddedFont>
      <p:font typeface="Dava Sans Med" pitchFamily="50" charset="0"/>
      <p:regular r:id="rId91"/>
      <p:italic r:id="rId92"/>
    </p:embeddedFont>
    <p:embeddedFont>
      <p:font typeface="Fira Sans" panose="020B0503050000020004" pitchFamily="34" charset="0"/>
      <p:regular r:id="rId93"/>
      <p:bold r:id="rId94"/>
      <p:italic r:id="rId95"/>
      <p:boldItalic r:id="rId96"/>
    </p:embeddedFont>
    <p:embeddedFont>
      <p:font typeface="Noto Serif" panose="02020600060500020200" pitchFamily="18" charset="0"/>
      <p:regular r:id="rId97"/>
      <p:bold r:id="rId98"/>
      <p:italic r:id="rId99"/>
      <p:boldItalic r:id="rId100"/>
    </p:embeddedFont>
    <p:embeddedFont>
      <p:font typeface="Open Sans" panose="020B0606030504020204" pitchFamily="34" charset="0"/>
      <p:regular r:id="rId101"/>
      <p:bold r:id="rId102"/>
      <p:italic r:id="rId103"/>
      <p:boldItalic r:id="rId104"/>
    </p:embeddedFont>
    <p:embeddedFont>
      <p:font typeface="Poppins Bold" panose="020B0604020202020204" charset="0"/>
      <p:bold r:id="rId105"/>
    </p:embeddedFont>
    <p:embeddedFont>
      <p:font typeface="Poppins SemiBold" panose="00000700000000000000" pitchFamily="2" charset="0"/>
      <p:bold r:id="rId106"/>
      <p:boldItalic r:id="rId107"/>
    </p:embeddedFont>
    <p:embeddedFont>
      <p:font typeface="Raleway" pitchFamily="2" charset="0"/>
      <p:regular r:id="rId108"/>
      <p:bold r:id="rId109"/>
      <p:italic r:id="rId110"/>
      <p:boldItalic r:id="rId111"/>
    </p:embeddedFont>
    <p:embeddedFont>
      <p:font typeface="Roboto" panose="02000000000000000000" pitchFamily="2" charset="0"/>
      <p:regular r:id="rId112"/>
      <p:bold r:id="rId113"/>
      <p:italic r:id="rId114"/>
      <p:boldItalic r:id="rId115"/>
    </p:embeddedFont>
    <p:embeddedFont>
      <p:font typeface="Source Sans Pro" panose="020B0503030403020204" pitchFamily="34" charset="0"/>
      <p:regular r:id="rId116"/>
      <p:bold r:id="rId117"/>
      <p:italic r:id="rId118"/>
      <p:boldItalic r:id="rId119"/>
    </p:embeddedFont>
    <p:embeddedFont>
      <p:font typeface="Source Serif Pro" panose="02040603050405020204" pitchFamily="18" charset="0"/>
      <p:regular r:id="rId120"/>
      <p:bold r:id="rId121"/>
      <p:italic r:id="rId122"/>
      <p:boldItalic r:id="rId123"/>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1pPr>
    <a:lvl2pPr marL="0" marR="0" indent="2286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2pPr>
    <a:lvl3pPr marL="0" marR="0" indent="4572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3pPr>
    <a:lvl4pPr marL="0" marR="0" indent="6858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4pPr>
    <a:lvl5pPr marL="0" marR="0" indent="9144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5pPr>
    <a:lvl6pPr marL="0" marR="0" indent="11430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6pPr>
    <a:lvl7pPr marL="0" marR="0" indent="13716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7pPr>
    <a:lvl8pPr marL="0" marR="0" indent="16002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8pPr>
    <a:lvl9pPr marL="0" marR="0" indent="182880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513040-03E8-4A4D-4110-CA8B1DBA004F}" name="Mihail Trifonov" initials="MT" userId="S::mihail.trifonov@endava.com::d5a39c7d-0916-4191-aea4-9bf3ff940e5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F8E6D"/>
    <a:srgbClr val="8D72C4"/>
    <a:srgbClr val="FAF5F5"/>
    <a:srgbClr val="758087"/>
    <a:srgbClr val="000000"/>
    <a:srgbClr val="BCBEC4"/>
    <a:srgbClr val="56A8F5"/>
    <a:srgbClr val="30404B"/>
    <a:srgbClr val="122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80915-9FC3-49FB-AD5E-EB04B2FC1AE8}" v="4" dt="2024-05-20T14:08:05.910"/>
    <p1510:client id="{2EEC3F8D-8A91-43B2-A73F-8EDC7B483CA4}" v="10" dt="2024-05-20T08:19:32.74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Poppins Bold"/>
          <a:ea typeface="Poppins Bold"/>
          <a:cs typeface="Poppins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Poppins Bold"/>
          <a:ea typeface="Poppins Bold"/>
          <a:cs typeface="Poppins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Poppins Bold"/>
          <a:ea typeface="Poppins Bold"/>
          <a:cs typeface="Poppins 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
          <a:latin typeface="Poppins Bold"/>
          <a:ea typeface="Poppins Bold"/>
          <a:cs typeface="Poppins Bold"/>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
          <a:latin typeface="Poppins Bold"/>
          <a:ea typeface="Poppins Bold"/>
          <a:cs typeface="Poppins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
          <a:latin typeface="Poppins Bold"/>
          <a:ea typeface="Poppins Bold"/>
          <a:cs typeface="Poppins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
          <a:latin typeface="Poppins Bold"/>
          <a:ea typeface="Poppins Bold"/>
          <a:cs typeface="Poppins 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Poppins Bold"/>
          <a:ea typeface="Poppins Bold"/>
          <a:cs typeface="Poppins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Poppins Bold"/>
          <a:ea typeface="Poppins Bold"/>
          <a:cs typeface="Poppins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Poppins Bold"/>
          <a:ea typeface="Poppins Bold"/>
          <a:cs typeface="Poppins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Poppins Bold"/>
          <a:ea typeface="Poppins Bold"/>
          <a:cs typeface="Poppins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Poppins Bold"/>
          <a:ea typeface="Poppins Bold"/>
          <a:cs typeface="Poppins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Poppins Bold"/>
          <a:ea typeface="Poppins Bold"/>
          <a:cs typeface="Poppins Bol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Poppins Bold"/>
          <a:ea typeface="Poppins Bold"/>
          <a:cs typeface="Poppins Bold"/>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Poppins Bold"/>
          <a:ea typeface="Poppins Bold"/>
          <a:cs typeface="Poppins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Poppins Bold"/>
          <a:ea typeface="Poppins Bold"/>
          <a:cs typeface="Poppins Bold"/>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333" autoAdjust="0"/>
  </p:normalViewPr>
  <p:slideViewPr>
    <p:cSldViewPr snapToGrid="0">
      <p:cViewPr varScale="1">
        <p:scale>
          <a:sx n="41" d="100"/>
          <a:sy n="41" d="100"/>
        </p:scale>
        <p:origin x="691" y="77"/>
      </p:cViewPr>
      <p:guideLst>
        <p:guide orient="horz" pos="4320"/>
        <p:guide pos="76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40.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7.fntdata"/><Relationship Id="rId89" Type="http://schemas.openxmlformats.org/officeDocument/2006/relationships/font" Target="fonts/font12.fntdata"/><Relationship Id="rId112" Type="http://schemas.openxmlformats.org/officeDocument/2006/relationships/font" Target="fonts/font35.fntdata"/><Relationship Id="rId16" Type="http://schemas.openxmlformats.org/officeDocument/2006/relationships/slide" Target="slides/slide12.xml"/><Relationship Id="rId107" Type="http://schemas.openxmlformats.org/officeDocument/2006/relationships/font" Target="fonts/font30.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2.fntdata"/><Relationship Id="rId102" Type="http://schemas.openxmlformats.org/officeDocument/2006/relationships/font" Target="fonts/font25.fntdata"/><Relationship Id="rId123" Type="http://schemas.openxmlformats.org/officeDocument/2006/relationships/font" Target="fonts/font46.fntdata"/><Relationship Id="rId128"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36.fntdata"/><Relationship Id="rId118" Type="http://schemas.openxmlformats.org/officeDocument/2006/relationships/font" Target="fonts/font41.fntdata"/><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6.fntdata"/><Relationship Id="rId108" Type="http://schemas.openxmlformats.org/officeDocument/2006/relationships/font" Target="fonts/font31.fntdata"/><Relationship Id="rId124" Type="http://schemas.openxmlformats.org/officeDocument/2006/relationships/presProps" Target="presProps.xml"/><Relationship Id="rId129" Type="http://schemas.microsoft.com/office/2018/10/relationships/authors" Targe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37.fntdata"/><Relationship Id="rId119" Type="http://schemas.openxmlformats.org/officeDocument/2006/relationships/font" Target="fonts/font42.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font" Target="fonts/font4.fntdata"/><Relationship Id="rId86" Type="http://schemas.openxmlformats.org/officeDocument/2006/relationships/font" Target="fonts/font9.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32.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97" Type="http://schemas.openxmlformats.org/officeDocument/2006/relationships/font" Target="fonts/font20.fntdata"/><Relationship Id="rId104" Type="http://schemas.openxmlformats.org/officeDocument/2006/relationships/font" Target="fonts/font27.fntdata"/><Relationship Id="rId120" Type="http://schemas.openxmlformats.org/officeDocument/2006/relationships/font" Target="fonts/font43.fntdata"/><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0.fntdata"/><Relationship Id="rId110" Type="http://schemas.openxmlformats.org/officeDocument/2006/relationships/font" Target="fonts/font33.fntdata"/><Relationship Id="rId115" Type="http://schemas.openxmlformats.org/officeDocument/2006/relationships/font" Target="fonts/font38.fntdata"/><Relationship Id="rId61" Type="http://schemas.openxmlformats.org/officeDocument/2006/relationships/slide" Target="slides/slide57.xml"/><Relationship Id="rId82"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handoutMaster" Target="handoutMasters/handoutMaster1.xml"/><Relationship Id="rId100" Type="http://schemas.openxmlformats.org/officeDocument/2006/relationships/font" Target="fonts/font23.fntdata"/><Relationship Id="rId105" Type="http://schemas.openxmlformats.org/officeDocument/2006/relationships/font" Target="fonts/font28.fntdata"/><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6.fntdata"/><Relationship Id="rId98" Type="http://schemas.openxmlformats.org/officeDocument/2006/relationships/font" Target="fonts/font21.fntdata"/><Relationship Id="rId121" Type="http://schemas.openxmlformats.org/officeDocument/2006/relationships/font" Target="fonts/font44.fntdata"/><Relationship Id="rId3" Type="http://schemas.openxmlformats.org/officeDocument/2006/relationships/slideMaster" Target="slideMasters/slide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39.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6.fntdata"/><Relationship Id="rId88" Type="http://schemas.openxmlformats.org/officeDocument/2006/relationships/font" Target="fonts/font11.fntdata"/><Relationship Id="rId111" Type="http://schemas.openxmlformats.org/officeDocument/2006/relationships/font" Target="fonts/font34.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29.fntdata"/><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font" Target="fonts/font1.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font" Target="fonts/font24.fntdata"/><Relationship Id="rId122" Type="http://schemas.openxmlformats.org/officeDocument/2006/relationships/font" Target="fonts/font45.fntdata"/><Relationship Id="rId4" Type="http://schemas.openxmlformats.org/officeDocument/2006/relationships/slideMaster" Target="slideMasters/slideMaster2.xml"/><Relationship Id="rId9" Type="http://schemas.openxmlformats.org/officeDocument/2006/relationships/slide" Target="slides/slide5.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E6D5C2-E810-C572-C13C-9D14F0769604}"/>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a:extLst>
              <a:ext uri="{FF2B5EF4-FFF2-40B4-BE49-F238E27FC236}">
                <a16:creationId xmlns:a16="http://schemas.microsoft.com/office/drawing/2014/main" id="{46FBF47C-D32B-CAA2-A5A4-50B6BEB4A9E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0B2A5286-0306-B143-BA49-3E397476CCE1}" type="datetimeFigureOut">
              <a:rPr lang="en-RO" smtClean="0"/>
              <a:t>05/23/2024</a:t>
            </a:fld>
            <a:endParaRPr lang="en-RO"/>
          </a:p>
        </p:txBody>
      </p:sp>
      <p:sp>
        <p:nvSpPr>
          <p:cNvPr id="4" name="Footer Placeholder 3">
            <a:extLst>
              <a:ext uri="{FF2B5EF4-FFF2-40B4-BE49-F238E27FC236}">
                <a16:creationId xmlns:a16="http://schemas.microsoft.com/office/drawing/2014/main" id="{4589B6D8-A221-B327-F05B-6C599FD2A0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5" name="Slide Number Placeholder 4">
            <a:extLst>
              <a:ext uri="{FF2B5EF4-FFF2-40B4-BE49-F238E27FC236}">
                <a16:creationId xmlns:a16="http://schemas.microsoft.com/office/drawing/2014/main" id="{48D1AC45-1C47-9DDA-6253-17E727D225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6B202A-81CE-954E-9ACC-87922C02C77C}" type="slidenum">
              <a:rPr lang="en-RO" smtClean="0"/>
              <a:t>‹#›</a:t>
            </a:fld>
            <a:endParaRPr lang="en-RO"/>
          </a:p>
        </p:txBody>
      </p:sp>
    </p:spTree>
    <p:extLst>
      <p:ext uri="{BB962C8B-B14F-4D97-AF65-F5344CB8AC3E}">
        <p14:creationId xmlns:p14="http://schemas.microsoft.com/office/powerpoint/2010/main" val="1849955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 name="Shape 1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Dava Sans" pitchFamily="2" charset="77"/>
        <a:ea typeface="+mn-ea"/>
        <a:cs typeface="+mn-cs"/>
        <a:sym typeface="Poppins Regular"/>
      </a:defRPr>
    </a:lvl1pPr>
    <a:lvl2pPr indent="228600" defTabSz="457200" latinLnBrk="0">
      <a:lnSpc>
        <a:spcPct val="117999"/>
      </a:lnSpc>
      <a:defRPr sz="2200">
        <a:latin typeface="+mn-lt"/>
        <a:ea typeface="+mn-ea"/>
        <a:cs typeface="+mn-cs"/>
        <a:sym typeface="Poppins Regular"/>
      </a:defRPr>
    </a:lvl2pPr>
    <a:lvl3pPr indent="457200" defTabSz="457200" latinLnBrk="0">
      <a:lnSpc>
        <a:spcPct val="117999"/>
      </a:lnSpc>
      <a:defRPr sz="2200">
        <a:latin typeface="+mn-lt"/>
        <a:ea typeface="+mn-ea"/>
        <a:cs typeface="+mn-cs"/>
        <a:sym typeface="Poppins Regular"/>
      </a:defRPr>
    </a:lvl3pPr>
    <a:lvl4pPr indent="685800" defTabSz="457200" latinLnBrk="0">
      <a:lnSpc>
        <a:spcPct val="117999"/>
      </a:lnSpc>
      <a:defRPr sz="2200">
        <a:latin typeface="+mn-lt"/>
        <a:ea typeface="+mn-ea"/>
        <a:cs typeface="+mn-cs"/>
        <a:sym typeface="Poppins Regular"/>
      </a:defRPr>
    </a:lvl4pPr>
    <a:lvl5pPr indent="914400" defTabSz="457200" latinLnBrk="0">
      <a:lnSpc>
        <a:spcPct val="117999"/>
      </a:lnSpc>
      <a:defRPr sz="2200">
        <a:latin typeface="+mn-lt"/>
        <a:ea typeface="+mn-ea"/>
        <a:cs typeface="+mn-cs"/>
        <a:sym typeface="Poppins Regular"/>
      </a:defRPr>
    </a:lvl5pPr>
    <a:lvl6pPr indent="1143000" defTabSz="457200" latinLnBrk="0">
      <a:lnSpc>
        <a:spcPct val="117999"/>
      </a:lnSpc>
      <a:defRPr sz="2200">
        <a:latin typeface="+mn-lt"/>
        <a:ea typeface="+mn-ea"/>
        <a:cs typeface="+mn-cs"/>
        <a:sym typeface="Poppins Regular"/>
      </a:defRPr>
    </a:lvl6pPr>
    <a:lvl7pPr indent="1371600" defTabSz="457200" latinLnBrk="0">
      <a:lnSpc>
        <a:spcPct val="117999"/>
      </a:lnSpc>
      <a:defRPr sz="2200">
        <a:latin typeface="+mn-lt"/>
        <a:ea typeface="+mn-ea"/>
        <a:cs typeface="+mn-cs"/>
        <a:sym typeface="Poppins Regular"/>
      </a:defRPr>
    </a:lvl7pPr>
    <a:lvl8pPr indent="1600200" defTabSz="457200" latinLnBrk="0">
      <a:lnSpc>
        <a:spcPct val="117999"/>
      </a:lnSpc>
      <a:defRPr sz="2200">
        <a:latin typeface="+mn-lt"/>
        <a:ea typeface="+mn-ea"/>
        <a:cs typeface="+mn-cs"/>
        <a:sym typeface="Poppins Regular"/>
      </a:defRPr>
    </a:lvl8pPr>
    <a:lvl9pPr indent="1828800" defTabSz="457200" latinLnBrk="0">
      <a:lnSpc>
        <a:spcPct val="117999"/>
      </a:lnSpc>
      <a:defRPr sz="2200">
        <a:latin typeface="+mn-lt"/>
        <a:ea typeface="+mn-ea"/>
        <a:cs typeface="+mn-cs"/>
        <a:sym typeface="Poppins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ru.wikipedia.org/wiki/%D0%A0%D0%B0%D0%B7%D1%80%D0%B0%D0%B1%D0%BE%D1%82%D0%BA%D0%B0_%D1%87%D0%B5%D1%80%D0%B5%D0%B7_%D1%82%D0%B5%D1%81%D1%82%D0%B8%D1%80%D0%BE%D0%B2%D0%B0%D0%BD%D0%B8%D0%B5" TargetMode="External"/><Relationship Id="rId3" Type="http://schemas.openxmlformats.org/officeDocument/2006/relationships/hyperlink" Target="https://ru.wikipedia.org/wiki/31_%D0%BC%D0%B0%D1%80%D1%82%D0%B0" TargetMode="External"/><Relationship Id="rId7" Type="http://schemas.openxmlformats.org/officeDocument/2006/relationships/hyperlink" Target="https://ru.wikipedia.org/wiki/%D0%AD%D0%BA%D1%81%D1%82%D1%80%D0%B5%D0%BC%D0%B0%D0%BB%D1%8C%D0%BD%D0%BE%D0%B5_%D0%BF%D1%80%D0%BE%D0%B3%D1%80%D0%B0%D0%BC%D0%BC%D0%B8%D1%80%D0%BE%D0%B2%D0%B0%D0%BD%D0%B8%D0%B5"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ru.wikipedia.org/wiki/%D0%9C%D0%B5%D1%82%D0%BE%D0%B4%D0%BE%D0%BB%D0%BE%D0%B3%D0%B8%D1%8F_%D0%BF%D1%80%D0%BE%D0%B3%D1%80%D0%B0%D0%BC%D0%BC%D0%B8%D1%80%D0%BE%D0%B2%D0%B0%D0%BD%D0%B8%D1%8F" TargetMode="External"/><Relationship Id="rId5" Type="http://schemas.openxmlformats.org/officeDocument/2006/relationships/hyperlink" Target="https://ru.wikipedia.org/wiki/%D0%9F%D1%80%D0%BE%D0%B3%D1%80%D0%B0%D0%BC%D0%BC%D0%BD%D0%BE%D0%B5_%D0%BE%D0%B1%D0%B5%D1%81%D0%BF%D0%B5%D1%87%D0%B5%D0%BD%D0%B8%D0%B5" TargetMode="External"/><Relationship Id="rId10" Type="http://schemas.openxmlformats.org/officeDocument/2006/relationships/hyperlink" Target="https://ru.wikipedia.org/wiki/%D0%91%D0%B5%D0%BA,_%D0%9A%D0%B5%D0%BD%D1%82#cite_note-Cworld92-1" TargetMode="External"/><Relationship Id="rId4" Type="http://schemas.openxmlformats.org/officeDocument/2006/relationships/hyperlink" Target="https://ru.wikipedia.org/wiki/1961_%D0%B3%D0%BE%D0%B4" TargetMode="External"/><Relationship Id="rId9" Type="http://schemas.openxmlformats.org/officeDocument/2006/relationships/hyperlink" Target="https://ru.wikipedia.org/wiki/%D0%93%D0%B8%D0%B1%D0%BA%D0%B0%D1%8F_%D0%BC%D0%B5%D1%82%D0%BE%D0%B4%D0%BE%D0%BB%D0%BE%D0%B3%D0%B8%D1%8F_%D1%80%D0%B0%D0%B7%D1%80%D0%B0%D0%B1%D0%BE%D1%82%D0%BA%D0%B8"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lambdatest.com/blog/9-of-the-best-java-testing-frameworks-for-202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unit.org/junit5/docs/current/user-guide/#dependency-metadata-dependencie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unit.org/junit5/docs/current/user-guide/#dependency-metadata-dependenciesd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howtodoinjava.com/java/keywords/java-static-keywor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MLCa7QIsQnk"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zone.com/articles/get-started-with-test-driven-development-a-beginn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5814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Кент Бек первоначально разработал JUnit как проект в лабораториях Sun Microsystems в 1998 году.</a:t>
            </a:r>
            <a:endParaRPr lang="en-US" dirty="0"/>
          </a:p>
          <a:p>
            <a:r>
              <a:rPr lang="ru-RU" b="1" i="0" dirty="0">
                <a:solidFill>
                  <a:srgbClr val="202122"/>
                </a:solidFill>
                <a:effectLst/>
                <a:latin typeface="Arial" panose="020B0604020202020204" pitchFamily="34" charset="0"/>
              </a:rPr>
              <a:t>Кент Бек</a:t>
            </a:r>
            <a:r>
              <a:rPr lang="ru-RU" b="0" i="0" dirty="0">
                <a:solidFill>
                  <a:srgbClr val="202122"/>
                </a:solidFill>
                <a:effectLst/>
                <a:latin typeface="Arial" panose="020B0604020202020204" pitchFamily="34" charset="0"/>
              </a:rPr>
              <a:t> (род. </a:t>
            </a:r>
            <a:r>
              <a:rPr lang="ru-RU" b="0" i="0" u="none" strike="noStrike" dirty="0">
                <a:solidFill>
                  <a:srgbClr val="0645AD"/>
                </a:solidFill>
                <a:effectLst/>
                <a:latin typeface="Arial" panose="020B0604020202020204" pitchFamily="34" charset="0"/>
                <a:hlinkClick r:id="rId3" tooltip="31 марта"/>
              </a:rPr>
              <a:t>31 марта</a:t>
            </a: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4" tooltip="1961 год"/>
              </a:rPr>
              <a:t>1961</a:t>
            </a:r>
            <a:r>
              <a:rPr lang="ru-RU" b="0" i="0" dirty="0">
                <a:solidFill>
                  <a:srgbClr val="202122"/>
                </a:solidFill>
                <a:effectLst/>
                <a:latin typeface="Arial" panose="020B0604020202020204" pitchFamily="34" charset="0"/>
              </a:rPr>
              <a:t>) — разработчик </a:t>
            </a:r>
            <a:r>
              <a:rPr lang="ru-RU" b="0" i="0" u="none" strike="noStrike" dirty="0">
                <a:solidFill>
                  <a:srgbClr val="0645AD"/>
                </a:solidFill>
                <a:effectLst/>
                <a:latin typeface="Arial" panose="020B0604020202020204" pitchFamily="34" charset="0"/>
                <a:hlinkClick r:id="rId5" tooltip="Программное обеспечение"/>
              </a:rPr>
              <a:t>программного обеспечения</a:t>
            </a:r>
            <a:r>
              <a:rPr lang="ru-RU" b="0" i="0" dirty="0">
                <a:solidFill>
                  <a:srgbClr val="202122"/>
                </a:solidFill>
                <a:effectLst/>
                <a:latin typeface="Arial" panose="020B0604020202020204" pitchFamily="34" charset="0"/>
              </a:rPr>
              <a:t>, создатель таких </a:t>
            </a:r>
            <a:r>
              <a:rPr lang="ru-RU" b="0" i="0" u="none" strike="noStrike" dirty="0">
                <a:solidFill>
                  <a:srgbClr val="0645AD"/>
                </a:solidFill>
                <a:effectLst/>
                <a:latin typeface="Arial" panose="020B0604020202020204" pitchFamily="34" charset="0"/>
                <a:hlinkClick r:id="rId6" tooltip="Методология программирования"/>
              </a:rPr>
              <a:t>методологий разработки ПО</a:t>
            </a:r>
            <a:r>
              <a:rPr lang="ru-RU" b="0" i="0" dirty="0">
                <a:solidFill>
                  <a:srgbClr val="202122"/>
                </a:solidFill>
                <a:effectLst/>
                <a:latin typeface="Arial" panose="020B0604020202020204" pitchFamily="34" charset="0"/>
              </a:rPr>
              <a:t> как </a:t>
            </a:r>
            <a:r>
              <a:rPr lang="ru-RU" b="0" i="0" u="none" strike="noStrike" dirty="0">
                <a:solidFill>
                  <a:srgbClr val="0645AD"/>
                </a:solidFill>
                <a:effectLst/>
                <a:latin typeface="Arial" panose="020B0604020202020204" pitchFamily="34" charset="0"/>
                <a:hlinkClick r:id="rId7" tooltip="Экстремальное программирование"/>
              </a:rPr>
              <a:t>экстремальное программирование</a:t>
            </a:r>
            <a:r>
              <a:rPr lang="ru-RU" b="0" i="0" dirty="0">
                <a:solidFill>
                  <a:srgbClr val="202122"/>
                </a:solidFill>
                <a:effectLst/>
                <a:latin typeface="Arial" panose="020B0604020202020204" pitchFamily="34" charset="0"/>
              </a:rPr>
              <a:t> (XP) и </a:t>
            </a:r>
            <a:r>
              <a:rPr lang="ru-RU" b="0" i="0" u="none" strike="noStrike" dirty="0">
                <a:solidFill>
                  <a:srgbClr val="0645AD"/>
                </a:solidFill>
                <a:effectLst/>
                <a:latin typeface="Arial" panose="020B0604020202020204" pitchFamily="34" charset="0"/>
                <a:hlinkClick r:id="rId8" tooltip="Разработка через тестирование"/>
              </a:rPr>
              <a:t>разработка через тестирование</a:t>
            </a:r>
            <a:r>
              <a:rPr lang="ru-RU" b="0" i="0" dirty="0">
                <a:solidFill>
                  <a:srgbClr val="202122"/>
                </a:solidFill>
                <a:effectLst/>
                <a:latin typeface="Arial" panose="020B0604020202020204" pitchFamily="34" charset="0"/>
              </a:rPr>
              <a:t> (TDD). Бек был одним из 17 специалистов, подписавших </a:t>
            </a:r>
            <a:r>
              <a:rPr lang="ru-RU" b="0" i="0" u="none" strike="noStrike" dirty="0">
                <a:solidFill>
                  <a:srgbClr val="0645AD"/>
                </a:solidFill>
                <a:effectLst/>
                <a:latin typeface="Arial" panose="020B0604020202020204" pitchFamily="34" charset="0"/>
                <a:hlinkClick r:id="rId9" tooltip="Гибкая методология разработки"/>
              </a:rPr>
              <a:t>Agile Manifesto</a:t>
            </a:r>
            <a:r>
              <a:rPr lang="ru-RU" b="0" i="0" dirty="0">
                <a:solidFill>
                  <a:srgbClr val="202122"/>
                </a:solidFill>
                <a:effectLst/>
                <a:latin typeface="Arial" panose="020B0604020202020204" pitchFamily="34" charset="0"/>
              </a:rPr>
              <a:t> в 2001 году</a:t>
            </a:r>
            <a:r>
              <a:rPr lang="ru-RU" b="0" i="0" u="none" strike="noStrike" baseline="30000" dirty="0">
                <a:solidFill>
                  <a:srgbClr val="0645AD"/>
                </a:solidFill>
                <a:effectLst/>
                <a:latin typeface="Arial" panose="020B0604020202020204" pitchFamily="34" charset="0"/>
                <a:hlinkClick r:id="rId10"/>
              </a:rPr>
              <a:t>[1]</a:t>
            </a:r>
            <a:r>
              <a:rPr lang="ru-RU" b="0" i="0" dirty="0">
                <a:solidFill>
                  <a:srgbClr val="202122"/>
                </a:solidFill>
                <a:effectLst/>
                <a:latin typeface="Arial" panose="020B0604020202020204" pitchFamily="34" charset="0"/>
              </a:rPr>
              <a:t>.</a:t>
            </a:r>
            <a:endParaRPr lang="en-US" dirty="0"/>
          </a:p>
          <a:p>
            <a:r>
              <a:rPr lang="ru-RU" dirty="0"/>
              <a:t> Целью разработки  JUnit было создание универсальной, надежной и расширяемой среды автоматического тестирования.</a:t>
            </a:r>
          </a:p>
          <a:p>
            <a:r>
              <a:rPr lang="ru-RU" dirty="0"/>
              <a:t>Позже, в 2003 году, Apache Software Foundation открыла его исходный код. Вскоре JUnit стал фактическим стандартом для тестирования Java</a:t>
            </a:r>
          </a:p>
          <a:p>
            <a:r>
              <a:rPr lang="ru-RU" dirty="0"/>
              <a:t>. Сегодня среда автоматизированного тестирования JUnit используется разработчиками по всему миру для тестирования своих приложений.</a:t>
            </a:r>
            <a:endParaRPr lang="en-US" dirty="0"/>
          </a:p>
          <a:p>
            <a:endParaRPr lang="en-US" dirty="0"/>
          </a:p>
          <a:p>
            <a:r>
              <a:rPr lang="en-US" dirty="0"/>
              <a:t>https://edmundkirwan.com/general/junit.html</a:t>
            </a:r>
            <a:endParaRPr lang="ru-RU" dirty="0"/>
          </a:p>
          <a:p>
            <a:endParaRPr lang="ru-RU" dirty="0"/>
          </a:p>
          <a:p>
            <a:endParaRPr lang="en-US" dirty="0"/>
          </a:p>
        </p:txBody>
      </p:sp>
    </p:spTree>
    <p:extLst>
      <p:ext uri="{BB962C8B-B14F-4D97-AF65-F5344CB8AC3E}">
        <p14:creationId xmlns:p14="http://schemas.microsoft.com/office/powerpoint/2010/main" val="4279268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ru-RU" dirty="0"/>
            </a:br>
            <a:r>
              <a:rPr lang="ru-RU" b="0" i="0" dirty="0">
                <a:solidFill>
                  <a:srgbClr val="202124"/>
                </a:solidFill>
                <a:effectLst/>
                <a:latin typeface="arial" panose="020B0604020202020204" pitchFamily="34" charset="0"/>
              </a:rPr>
              <a:t>JUnit — это среда модульного тестирования с открытым исходным кодом, разработанная разработчиками IBM. </a:t>
            </a:r>
            <a:endParaRPr lang="en-US" b="0" i="0" dirty="0">
              <a:solidFill>
                <a:srgbClr val="202124"/>
              </a:solidFill>
              <a:effectLst/>
              <a:latin typeface="arial" panose="020B0604020202020204" pitchFamily="34" charset="0"/>
            </a:endParaRPr>
          </a:p>
          <a:p>
            <a:r>
              <a:rPr lang="ru-RU" b="0" i="0" dirty="0">
                <a:solidFill>
                  <a:srgbClr val="202124"/>
                </a:solidFill>
                <a:effectLst/>
                <a:latin typeface="arial" panose="020B0604020202020204" pitchFamily="34" charset="0"/>
              </a:rPr>
              <a:t>JUnit широко используется в приложениях Java и на другие языки программирования. </a:t>
            </a:r>
            <a:endParaRPr lang="en-US" b="0" i="0" dirty="0">
              <a:solidFill>
                <a:srgbClr val="202124"/>
              </a:solidFill>
              <a:effectLst/>
              <a:latin typeface="arial" panose="020B0604020202020204" pitchFamily="34" charset="0"/>
            </a:endParaRPr>
          </a:p>
          <a:p>
            <a:pPr marL="0" marR="0" lvl="0" indent="0" defTabSz="457200" eaLnBrk="1" fontAlgn="auto" latinLnBrk="0" hangingPunct="1">
              <a:lnSpc>
                <a:spcPct val="117999"/>
              </a:lnSpc>
              <a:spcBef>
                <a:spcPts val="0"/>
              </a:spcBef>
              <a:spcAft>
                <a:spcPts val="0"/>
              </a:spcAft>
              <a:buClrTx/>
              <a:buSzTx/>
              <a:buFontTx/>
              <a:buNone/>
              <a:tabLst/>
              <a:defRPr/>
            </a:pPr>
            <a:r>
              <a:rPr lang="ru-RU" b="0" i="0" dirty="0">
                <a:solidFill>
                  <a:srgbClr val="333333"/>
                </a:solidFill>
                <a:effectLst/>
                <a:latin typeface="-apple-system"/>
              </a:rPr>
              <a:t>JUnit - одна из самых </a:t>
            </a:r>
            <a:r>
              <a:rPr lang="ru-RU" b="0" i="0" u="none" strike="noStrike" dirty="0">
                <a:effectLst/>
                <a:latin typeface="-apple-system"/>
                <a:hlinkClick r:id="rId3"/>
              </a:rPr>
              <a:t>популярных сред модульного тестирования</a:t>
            </a:r>
            <a:r>
              <a:rPr lang="ru-RU" b="0" i="0" dirty="0">
                <a:solidFill>
                  <a:srgbClr val="333333"/>
                </a:solidFill>
                <a:effectLst/>
                <a:latin typeface="-apple-system"/>
              </a:rPr>
              <a:t> в экосистеме Java. </a:t>
            </a:r>
          </a:p>
          <a:p>
            <a:endParaRPr lang="en-US" b="0" i="0" dirty="0">
              <a:solidFill>
                <a:srgbClr val="202124"/>
              </a:solidFill>
              <a:effectLst/>
              <a:latin typeface="arial" panose="020B0604020202020204" pitchFamily="34" charset="0"/>
            </a:endParaRPr>
          </a:p>
          <a:p>
            <a:endParaRPr lang="en-US" dirty="0"/>
          </a:p>
          <a:p>
            <a:r>
              <a:rPr lang="ru-RU" dirty="0"/>
              <a:t>JUnit 5 — это современное поколение среды тестирования JUnit. который обеспечивает современную основу для тестирования JVM на стороне разработчика.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ru-RU" b="0" i="0" dirty="0">
                <a:solidFill>
                  <a:srgbClr val="202124"/>
                </a:solidFill>
                <a:effectLst/>
                <a:latin typeface="arial" panose="020B0604020202020204" pitchFamily="34" charset="0"/>
              </a:rPr>
              <a:t>Основным преимуществом использования JUnit является его модульность.</a:t>
            </a:r>
            <a:endParaRPr lang="en-US" b="0" i="0" dirty="0">
              <a:solidFill>
                <a:srgbClr val="202124"/>
              </a:solidFill>
              <a:effectLst/>
              <a:latin typeface="arial" panose="020B0604020202020204" pitchFamily="34" charset="0"/>
            </a:endParaRPr>
          </a:p>
          <a:p>
            <a:endParaRPr lang="en-US" b="0" i="0" dirty="0">
              <a:solidFill>
                <a:srgbClr val="333333"/>
              </a:solidFill>
              <a:effectLst/>
              <a:latin typeface="-apple-system"/>
            </a:endParaRPr>
          </a:p>
          <a:p>
            <a:r>
              <a:rPr lang="ru-RU" b="0" i="0" dirty="0">
                <a:solidFill>
                  <a:srgbClr val="333333"/>
                </a:solidFill>
                <a:effectLst/>
                <a:latin typeface="-apple-system"/>
              </a:rPr>
              <a:t>Версия JUnit 5 (также известная как Jupiter) содержит множество интересных нововведений, включая поддержку новых функций в Java 8 и выше.</a:t>
            </a:r>
            <a:r>
              <a:rPr lang="ru-RU" dirty="0"/>
              <a:t> </a:t>
            </a:r>
          </a:p>
          <a:p>
            <a:r>
              <a:rPr lang="ru-RU" b="0" i="0" dirty="0">
                <a:solidFill>
                  <a:srgbClr val="333333"/>
                </a:solidFill>
                <a:effectLst/>
                <a:latin typeface="-apple-system"/>
              </a:rPr>
              <a:t>Новая структура также включает расширяемую архитектуру и совершенно новую модель расширений, которая упрощает реализацию пользовательских функций.</a:t>
            </a:r>
          </a:p>
          <a:p>
            <a:endParaRPr lang="ru-RU" dirty="0"/>
          </a:p>
          <a:p>
            <a:r>
              <a:rPr lang="ru-RU" dirty="0"/>
              <a:t>JUnit 5 появился в результате проекта JUnit Lambda. Он состоит из трех разных подпроектов.</a:t>
            </a:r>
          </a:p>
          <a:p>
            <a:endParaRPr lang="en-US" dirty="0"/>
          </a:p>
          <a:p>
            <a:pPr>
              <a:defRPr>
                <a:latin typeface="Poppins Bold"/>
                <a:ea typeface="Poppins Bold"/>
                <a:cs typeface="Poppins Bold"/>
                <a:sym typeface="Poppins Bold"/>
              </a:defRPr>
            </a:pPr>
            <a:endParaRPr lang="en-US" b="0" i="0" dirty="0">
              <a:solidFill>
                <a:srgbClr val="111111"/>
              </a:solidFill>
              <a:effectLst/>
              <a:latin typeface="-apple-system"/>
            </a:endParaRP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ru-RU" dirty="0"/>
              <a:t>JUnit в основном используется для юнит тестирования, но его также можно использовать и для других тестов, таких как функциональные и интеграционные тесты. Функциональные тесты проверяют функциональность системы. Они отличаются от модульных тестов тем, что тестируют систему в целом, а не отдельные модули. Интеграционные тесты проверяют интеграцию двух или более систем. Они отличаются от модульных тестов тем, что проверяют, насколько хорошо компоненты системы работают вместе, а не по отдельности.</a:t>
            </a:r>
          </a:p>
          <a:p>
            <a:endParaRPr lang="en-US" dirty="0"/>
          </a:p>
        </p:txBody>
      </p:sp>
    </p:spTree>
    <p:extLst>
      <p:ext uri="{BB962C8B-B14F-4D97-AF65-F5344CB8AC3E}">
        <p14:creationId xmlns:p14="http://schemas.microsoft.com/office/powerpoint/2010/main" val="2334082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ru-RU" dirty="0"/>
          </a:p>
          <a:p>
            <a:pPr algn="l"/>
            <a:r>
              <a:rPr lang="ru-RU" b="0" i="0" dirty="0">
                <a:solidFill>
                  <a:srgbClr val="333333"/>
                </a:solidFill>
                <a:effectLst/>
                <a:latin typeface="Fira Sans" panose="020B0503050000020004" pitchFamily="34" charset="0"/>
              </a:rPr>
              <a:t>Архитектура JUnit 5</a:t>
            </a:r>
          </a:p>
          <a:p>
            <a:pPr algn="l"/>
            <a:r>
              <a:rPr lang="ru-RU" b="0" i="0" dirty="0">
                <a:solidFill>
                  <a:srgbClr val="333333"/>
                </a:solidFill>
                <a:effectLst/>
                <a:latin typeface="-apple-system"/>
              </a:rPr>
              <a:t>Предыдущие версии фреймворка JUnit (т.е. до JUnit 4) поставлялись в одном jar файле. </a:t>
            </a:r>
          </a:p>
          <a:p>
            <a:pPr algn="l"/>
            <a:r>
              <a:rPr lang="ru-RU" b="0" i="0" dirty="0">
                <a:solidFill>
                  <a:srgbClr val="333333"/>
                </a:solidFill>
                <a:effectLst/>
                <a:latin typeface="-apple-system"/>
              </a:rPr>
              <a:t>Однако JUnit 5 архитектурно отличается от более ранних версий JUnit. </a:t>
            </a:r>
          </a:p>
          <a:p>
            <a:pPr algn="l"/>
            <a:r>
              <a:rPr lang="ru-RU" b="0" i="0" dirty="0">
                <a:solidFill>
                  <a:srgbClr val="333333"/>
                </a:solidFill>
                <a:effectLst/>
                <a:latin typeface="-apple-system"/>
              </a:rPr>
              <a:t>Поэтому JUnit 5 поставляется в разных модулях, используя новую архитектуру, которая разделяет API, механизм выполнения, выполнение и интеграцию.</a:t>
            </a:r>
          </a:p>
          <a:p>
            <a:pPr algn="l"/>
            <a:endParaRPr lang="ru-RU" dirty="0"/>
          </a:p>
          <a:p>
            <a:pPr algn="l"/>
            <a:r>
              <a:rPr lang="ru-RU" dirty="0"/>
              <a:t>JUnit 5 включает в себя несколько разных модулей из трех разных подпроектов. 3</a:t>
            </a:r>
          </a:p>
          <a:p>
            <a:pPr algn="l"/>
            <a:r>
              <a:rPr lang="ru-RU" dirty="0"/>
              <a:t>Давайте расмотрим каждый из них.</a:t>
            </a:r>
          </a:p>
          <a:p>
            <a:pPr algn="l"/>
            <a:endParaRPr lang="en-US" dirty="0"/>
          </a:p>
          <a:p>
            <a:pPr algn="l"/>
            <a:r>
              <a:rPr lang="ru-RU" dirty="0"/>
              <a:t>.1. </a:t>
            </a:r>
            <a:r>
              <a:rPr lang="en-US" sz="2400" dirty="0">
                <a:solidFill>
                  <a:srgbClr val="FFFFFF"/>
                </a:solidFill>
              </a:rPr>
              <a:t>The </a:t>
            </a:r>
            <a:r>
              <a:rPr lang="en-US" sz="2400" b="1" dirty="0">
                <a:solidFill>
                  <a:schemeClr val="bg1"/>
                </a:solidFill>
              </a:rPr>
              <a:t>JUnit Platform</a:t>
            </a:r>
            <a:r>
              <a:rPr lang="en-US" sz="2400" dirty="0">
                <a:solidFill>
                  <a:srgbClr val="FFFFFF"/>
                </a:solidFill>
              </a:rPr>
              <a:t> </a:t>
            </a:r>
            <a:r>
              <a:rPr lang="ru-RU" dirty="0"/>
              <a:t>отвечает за запуск фреймворков тестирования на JVM. Он определяет стабильный и мощный интерфейс между JUnit и его клиентами, </a:t>
            </a:r>
          </a:p>
          <a:p>
            <a:pPr algn="l"/>
            <a:r>
              <a:rPr lang="ru-RU" dirty="0"/>
              <a:t>например, инструментами сборки. Платформа легко интегрирует клиентов с JUnit для обнаружения и выполнения тестов. </a:t>
            </a:r>
            <a:r>
              <a:rPr lang="en-US" sz="2000" b="1" dirty="0">
                <a:solidFill>
                  <a:schemeClr val="bg1"/>
                </a:solidFill>
              </a:rPr>
              <a:t>Platform</a:t>
            </a:r>
            <a:r>
              <a:rPr lang="ru-RU" dirty="0"/>
              <a:t> также определяет </a:t>
            </a:r>
            <a:endParaRPr lang="en-US" dirty="0"/>
          </a:p>
          <a:p>
            <a:pPr algn="l"/>
            <a:r>
              <a:rPr lang="ru-RU" dirty="0"/>
              <a:t>TestEngine API для разработки среды тестирования, работающей на платформе JUnit. Внедрив собственный TestEngine, мы можем подключить сторонние библиотеки тестирования непосредственно к JUnit. </a:t>
            </a:r>
          </a:p>
          <a:p>
            <a:pPr algn="l"/>
            <a:endParaRPr lang="en-US" dirty="0"/>
          </a:p>
          <a:p>
            <a:pPr algn="l"/>
            <a:r>
              <a:rPr lang="en-US" sz="2400" b="1" dirty="0">
                <a:solidFill>
                  <a:srgbClr val="FFFFFF"/>
                </a:solidFill>
              </a:rPr>
              <a:t>Jupiter</a:t>
            </a:r>
            <a:r>
              <a:rPr lang="ru-RU" dirty="0"/>
              <a:t> Этот модуль включает новые модели программирования и расширения для написания тестов в JUnit 5. Новые аннотации по сравнению с JUnit 4: 3.3. </a:t>
            </a:r>
          </a:p>
          <a:p>
            <a:pPr algn="l"/>
            <a:r>
              <a:rPr lang="ru-RU" b="0" i="0" dirty="0">
                <a:solidFill>
                  <a:srgbClr val="333333"/>
                </a:solidFill>
                <a:effectLst/>
                <a:latin typeface="-apple-system"/>
              </a:rPr>
              <a:t>5, а также механизм тестирования, который позволяет их запускать</a:t>
            </a:r>
          </a:p>
          <a:p>
            <a:pPr algn="l"/>
            <a:endParaRPr lang="en-US" dirty="0"/>
          </a:p>
          <a:p>
            <a:pPr algn="l"/>
            <a:r>
              <a:rPr lang="ru-RU" dirty="0"/>
              <a:t>JUnit Винтаж </a:t>
            </a:r>
            <a:r>
              <a:rPr lang="ru-RU" b="1" dirty="0"/>
              <a:t>JUnit Vintage</a:t>
            </a:r>
            <a:r>
              <a:rPr lang="ru-RU" dirty="0"/>
              <a:t> поддерживает запуск тестов на основе JUnit 3 и JUnit 4 на платформе JUnit 5</a:t>
            </a:r>
            <a:r>
              <a:rPr lang="en-US" dirty="0"/>
              <a:t>. </a:t>
            </a:r>
            <a:r>
              <a:rPr lang="ru-RU" dirty="0"/>
              <a:t>Практически все тесты написаные на старых версиях джиюнита могут быть запущены на джупитер платформе.</a:t>
            </a:r>
          </a:p>
          <a:p>
            <a:pPr algn="l"/>
            <a:endParaRPr lang="ru-RU" b="0" i="0" dirty="0">
              <a:solidFill>
                <a:srgbClr val="000000"/>
              </a:solidFill>
              <a:effectLst/>
              <a:latin typeface="Raleway" pitchFamily="2" charset="0"/>
            </a:endParaRPr>
          </a:p>
          <a:p>
            <a:pPr algn="l"/>
            <a:endParaRPr lang="ru-RU" b="0" i="0" dirty="0">
              <a:solidFill>
                <a:srgbClr val="000000"/>
              </a:solidFill>
              <a:effectLst/>
              <a:latin typeface="Raleway" pitchFamily="2" charset="0"/>
            </a:endParaRPr>
          </a:p>
          <a:p>
            <a:pPr algn="l"/>
            <a:r>
              <a:rPr lang="ru-RU" b="0" i="0" dirty="0">
                <a:solidFill>
                  <a:srgbClr val="000000"/>
                </a:solidFill>
                <a:effectLst/>
                <a:latin typeface="Raleway" pitchFamily="2" charset="0"/>
              </a:rPr>
              <a:t>Ну и в случае если вы захатите расширить Апи джупитера  напомним для этого вы будите использовать платформу. </a:t>
            </a:r>
          </a:p>
          <a:p>
            <a:pPr algn="l"/>
            <a:endParaRPr lang="ru-RU" b="0" i="0" dirty="0">
              <a:solidFill>
                <a:srgbClr val="000000"/>
              </a:solidFill>
              <a:effectLst/>
              <a:latin typeface="Raleway" pitchFamily="2" charset="0"/>
            </a:endParaRPr>
          </a:p>
          <a:p>
            <a:pPr algn="l"/>
            <a:r>
              <a:rPr lang="en-US" b="0" i="0" dirty="0">
                <a:solidFill>
                  <a:srgbClr val="000000"/>
                </a:solidFill>
                <a:effectLst/>
                <a:latin typeface="Raleway" pitchFamily="2" charset="0"/>
              </a:rPr>
              <a:t>JUnit 5 comprises several different modules from three different sub-projects.</a:t>
            </a:r>
          </a:p>
        </p:txBody>
      </p:sp>
    </p:spTree>
    <p:extLst>
      <p:ext uri="{BB962C8B-B14F-4D97-AF65-F5344CB8AC3E}">
        <p14:creationId xmlns:p14="http://schemas.microsoft.com/office/powerpoint/2010/main" val="536013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ru-RU" b="0" i="0" dirty="0">
                <a:solidFill>
                  <a:srgbClr val="666666"/>
                </a:solidFill>
                <a:effectLst/>
                <a:latin typeface="-apple-system"/>
              </a:rPr>
              <a:t>Теперь для использования JUnit в проекте, необходимо просто добавить соответствующую зависимость.</a:t>
            </a:r>
            <a:endParaRPr lang="en-US" dirty="0"/>
          </a:p>
          <a:p>
            <a:endParaRPr lang="ru-RU" dirty="0"/>
          </a:p>
          <a:p>
            <a:endParaRPr lang="ru-RU" b="0" i="0" dirty="0">
              <a:solidFill>
                <a:srgbClr val="283147"/>
              </a:solidFill>
              <a:effectLst/>
              <a:latin typeface="Roboto" panose="02000000000000000000" pitchFamily="2" charset="0"/>
            </a:endParaRPr>
          </a:p>
          <a:p>
            <a:r>
              <a:rPr lang="ru-RU" b="0" i="0" dirty="0">
                <a:solidFill>
                  <a:srgbClr val="283147"/>
                </a:solidFill>
                <a:effectLst/>
                <a:latin typeface="Roboto" panose="02000000000000000000" pitchFamily="2" charset="0"/>
              </a:rPr>
              <a:t>Unit5 представляет собой несколько библиотек, и текущая реализация позволяет  импортировать в проект только те артифакты, которые вам нужны.</a:t>
            </a:r>
          </a:p>
          <a:p>
            <a:r>
              <a:rPr lang="ru-RU" dirty="0"/>
              <a:t>Давайте расмотрим базовые артефакты </a:t>
            </a:r>
            <a:r>
              <a:rPr lang="en-US" sz="2400" dirty="0">
                <a:solidFill>
                  <a:schemeClr val="bg2"/>
                </a:solidFill>
              </a:rPr>
              <a:t>Group ID: </a:t>
            </a:r>
            <a:r>
              <a:rPr lang="en-US" sz="2400" dirty="0" err="1">
                <a:solidFill>
                  <a:schemeClr val="bg1"/>
                </a:solidFill>
              </a:rPr>
              <a:t>org.junit.jupiter</a:t>
            </a:r>
            <a:endParaRPr lang="en-US" sz="2400" dirty="0">
              <a:solidFill>
                <a:schemeClr val="bg1"/>
              </a:solidFill>
            </a:endParaRPr>
          </a:p>
          <a:p>
            <a:r>
              <a:rPr lang="ru-RU" dirty="0"/>
              <a:t> котрые вам понадобяться  для начала.</a:t>
            </a:r>
          </a:p>
          <a:p>
            <a:endParaRPr lang="ru-RU" dirty="0"/>
          </a:p>
          <a:p>
            <a:r>
              <a:rPr lang="ru-RU" dirty="0"/>
              <a:t>Итак</a:t>
            </a:r>
            <a:endParaRPr lang="en-US" dirty="0"/>
          </a:p>
          <a:p>
            <a:r>
              <a:rPr lang="en-US" b="0" i="0" dirty="0">
                <a:solidFill>
                  <a:srgbClr val="111111"/>
                </a:solidFill>
                <a:effectLst/>
                <a:latin typeface="-apple-system"/>
              </a:rPr>
              <a:t>JUnit Jupiter - </a:t>
            </a:r>
            <a:r>
              <a:rPr lang="ru-RU" b="0" i="0" dirty="0">
                <a:solidFill>
                  <a:srgbClr val="111111"/>
                </a:solidFill>
                <a:effectLst/>
                <a:latin typeface="-apple-system"/>
              </a:rPr>
              <a:t>это агрегатор артефактов, который транзитивно подключает зависимости от </a:t>
            </a:r>
            <a:r>
              <a:rPr lang="en-US" b="0" i="0" dirty="0" err="1">
                <a:solidFill>
                  <a:srgbClr val="111111"/>
                </a:solidFill>
                <a:effectLst/>
                <a:latin typeface="-apple-system"/>
              </a:rPr>
              <a:t>junit-jupiter-api</a:t>
            </a:r>
            <a:r>
              <a:rPr lang="en-US" b="0" i="0" dirty="0">
                <a:solidFill>
                  <a:srgbClr val="111111"/>
                </a:solidFill>
                <a:effectLst/>
                <a:latin typeface="-apple-system"/>
              </a:rPr>
              <a:t>, </a:t>
            </a:r>
            <a:r>
              <a:rPr lang="en-US" b="0" i="0" dirty="0" err="1">
                <a:solidFill>
                  <a:srgbClr val="111111"/>
                </a:solidFill>
                <a:effectLst/>
                <a:latin typeface="-apple-system"/>
              </a:rPr>
              <a:t>junit</a:t>
            </a:r>
            <a:r>
              <a:rPr lang="en-US" b="0" i="0" dirty="0">
                <a:solidFill>
                  <a:srgbClr val="111111"/>
                </a:solidFill>
                <a:effectLst/>
                <a:latin typeface="-apple-system"/>
              </a:rPr>
              <a:t>-</a:t>
            </a:r>
            <a:r>
              <a:rPr lang="en-US" b="0" i="0" dirty="0" err="1">
                <a:solidFill>
                  <a:srgbClr val="111111"/>
                </a:solidFill>
                <a:effectLst/>
                <a:latin typeface="-apple-system"/>
              </a:rPr>
              <a:t>jupiter</a:t>
            </a:r>
            <a:r>
              <a:rPr lang="en-US" b="0" i="0" dirty="0">
                <a:solidFill>
                  <a:srgbClr val="111111"/>
                </a:solidFill>
                <a:effectLst/>
                <a:latin typeface="-apple-system"/>
              </a:rPr>
              <a:t>-params </a:t>
            </a:r>
            <a:r>
              <a:rPr lang="ru-RU" b="0" i="0" dirty="0">
                <a:solidFill>
                  <a:srgbClr val="111111"/>
                </a:solidFill>
                <a:effectLst/>
                <a:latin typeface="-apple-system"/>
              </a:rPr>
              <a:t>и </a:t>
            </a:r>
            <a:r>
              <a:rPr lang="en-US" b="0" i="0" dirty="0" err="1">
                <a:solidFill>
                  <a:srgbClr val="111111"/>
                </a:solidFill>
                <a:effectLst/>
                <a:latin typeface="-apple-system"/>
              </a:rPr>
              <a:t>junit</a:t>
            </a:r>
            <a:r>
              <a:rPr lang="en-US" b="0" i="0" dirty="0">
                <a:solidFill>
                  <a:srgbClr val="111111"/>
                </a:solidFill>
                <a:effectLst/>
                <a:latin typeface="-apple-system"/>
              </a:rPr>
              <a:t>-</a:t>
            </a:r>
            <a:r>
              <a:rPr lang="en-US" b="0" i="0" dirty="0" err="1">
                <a:solidFill>
                  <a:srgbClr val="111111"/>
                </a:solidFill>
                <a:effectLst/>
                <a:latin typeface="-apple-system"/>
              </a:rPr>
              <a:t>jupiter</a:t>
            </a:r>
            <a:r>
              <a:rPr lang="en-US" b="0" i="0" dirty="0">
                <a:solidFill>
                  <a:srgbClr val="111111"/>
                </a:solidFill>
                <a:effectLst/>
                <a:latin typeface="-apple-system"/>
              </a:rPr>
              <a:t>-engine </a:t>
            </a:r>
          </a:p>
          <a:p>
            <a:r>
              <a:rPr lang="ru-RU" b="0" i="0" dirty="0">
                <a:solidFill>
                  <a:srgbClr val="111111"/>
                </a:solidFill>
                <a:effectLst/>
                <a:latin typeface="-apple-system"/>
              </a:rPr>
              <a:t>для упрощения управления зависимостями в  </a:t>
            </a:r>
            <a:r>
              <a:rPr lang="en-US" b="0" i="0" dirty="0">
                <a:solidFill>
                  <a:srgbClr val="111111"/>
                </a:solidFill>
                <a:effectLst/>
                <a:latin typeface="-apple-system"/>
              </a:rPr>
              <a:t>Gradle </a:t>
            </a:r>
            <a:r>
              <a:rPr lang="ru-RU" b="0" i="0" dirty="0">
                <a:solidFill>
                  <a:srgbClr val="111111"/>
                </a:solidFill>
                <a:effectLst/>
                <a:latin typeface="-apple-system"/>
              </a:rPr>
              <a:t>и </a:t>
            </a:r>
            <a:r>
              <a:rPr lang="en-US" b="0" i="0" dirty="0">
                <a:solidFill>
                  <a:srgbClr val="111111"/>
                </a:solidFill>
                <a:effectLst/>
                <a:latin typeface="-apple-system"/>
              </a:rPr>
              <a:t>Maven</a:t>
            </a:r>
          </a:p>
          <a:p>
            <a:r>
              <a:rPr lang="ru-RU" dirty="0"/>
              <a:t>junit-jupiter-api: это основной модуль, в котором расположены все основные аннотации, такие как @Test, аннотации методов жизненного цикла и</a:t>
            </a:r>
            <a:r>
              <a:rPr lang="en-US" dirty="0"/>
              <a:t> </a:t>
            </a:r>
            <a:r>
              <a:rPr lang="en-US" dirty="0" err="1"/>
              <a:t>asertions</a:t>
            </a:r>
            <a:r>
              <a:rPr lang="ru-RU" dirty="0"/>
              <a:t>. </a:t>
            </a:r>
            <a:endParaRPr lang="en-US" dirty="0"/>
          </a:p>
          <a:p>
            <a:r>
              <a:rPr lang="ru-RU" dirty="0"/>
              <a:t>junit-jupiter -engine: имеет реализацию тестового движка, которая необходима во время выполнения для выполнения тестов. </a:t>
            </a:r>
            <a:endParaRPr lang="en-US" dirty="0"/>
          </a:p>
          <a:p>
            <a:r>
              <a:rPr lang="en-US" sz="2400" dirty="0" err="1">
                <a:solidFill>
                  <a:schemeClr val="bg1"/>
                </a:solidFill>
              </a:rPr>
              <a:t>junit-jupiter-migrationsupport</a:t>
            </a:r>
            <a:r>
              <a:rPr lang="ru-RU" dirty="0"/>
              <a:t>: содержит реализацию движка для выполнения тестов, написанных на JUnit 3 или 4. Для этой цели, конечно, вам также понадобится jar JUnit 3 или 4.</a:t>
            </a:r>
            <a:endParaRPr lang="en-US" dirty="0"/>
          </a:p>
          <a:p>
            <a:r>
              <a:rPr lang="ru-RU" dirty="0"/>
              <a:t>junit-jupiter-params: поддержка параметризованных тестов в JUnit 5.</a:t>
            </a:r>
          </a:p>
          <a:p>
            <a:endParaRPr lang="ru-RU" dirty="0"/>
          </a:p>
          <a:p>
            <a:endParaRPr lang="ru-RU" dirty="0"/>
          </a:p>
          <a:p>
            <a:r>
              <a:rPr lang="ru-RU" b="0" i="0" dirty="0">
                <a:solidFill>
                  <a:srgbClr val="111111"/>
                </a:solidFill>
                <a:effectLst/>
                <a:latin typeface="-apple-system"/>
              </a:rPr>
              <a:t>Начиная с версии 5.7, JUnit 5 ставит своей целью, чтобы его JAR-файлы, не являющиеся javadoc, были воспроизводимыми. </a:t>
            </a:r>
            <a:endParaRPr lang="en-US" b="0" i="0" dirty="0">
              <a:solidFill>
                <a:srgbClr val="111111"/>
              </a:solidFill>
              <a:effectLst/>
              <a:latin typeface="-apple-system"/>
            </a:endParaRPr>
          </a:p>
          <a:p>
            <a:endParaRPr lang="en-US" dirty="0"/>
          </a:p>
          <a:p>
            <a:endParaRPr lang="ru-RU" b="0" i="0" dirty="0">
              <a:solidFill>
                <a:srgbClr val="333333"/>
              </a:solidFill>
              <a:effectLst/>
              <a:latin typeface="-apple-system"/>
            </a:endParaRPr>
          </a:p>
          <a:p>
            <a:r>
              <a:rPr lang="ru-RU" b="0" i="0" dirty="0">
                <a:solidFill>
                  <a:srgbClr val="111111"/>
                </a:solidFill>
                <a:effectLst/>
                <a:latin typeface="-apple-system"/>
              </a:rPr>
              <a:t>Это означает, что любой может воспроизвести условия сборки артефактов на Maven Central/Sonatype и локально создать тот же выходной артефакт</a:t>
            </a:r>
          </a:p>
          <a:p>
            <a:r>
              <a:rPr lang="ru-RU" b="0" i="0" dirty="0">
                <a:solidFill>
                  <a:srgbClr val="111111"/>
                </a:solidFill>
                <a:effectLst/>
                <a:latin typeface="-apple-system"/>
              </a:rPr>
              <a:t>, подтверждая, что артефакты в репозиториях действительно были сгенерированы из этого исходного кода.</a:t>
            </a:r>
            <a:endParaRPr lang="ru-RU" b="0" i="0" dirty="0">
              <a:solidFill>
                <a:srgbClr val="333333"/>
              </a:solidFill>
              <a:effectLst/>
              <a:latin typeface="-apple-system"/>
            </a:endParaRPr>
          </a:p>
          <a:p>
            <a:endParaRPr lang="ru-RU" dirty="0"/>
          </a:p>
          <a:p>
            <a:r>
              <a:rPr lang="en-US" dirty="0">
                <a:hlinkClick r:id="rId3"/>
              </a:rPr>
              <a:t>JUnit 5 User Guide</a:t>
            </a:r>
            <a:endParaRPr lang="en-US" dirty="0"/>
          </a:p>
          <a:p>
            <a:r>
              <a:rPr lang="en-US" dirty="0">
                <a:hlinkClick r:id="rId4"/>
              </a:rPr>
              <a:t>https://junit.org/junit5/docs/current/user-guide/#dependency-metadata-dependenciesde</a:t>
            </a:r>
            <a:endParaRPr lang="en-US" dirty="0"/>
          </a:p>
          <a:p>
            <a:endParaRPr lang="en-US" dirty="0"/>
          </a:p>
          <a:p>
            <a:pPr algn="l"/>
            <a:endParaRPr lang="en-US" b="0" i="0" dirty="0">
              <a:solidFill>
                <a:srgbClr val="000000"/>
              </a:solidFill>
              <a:effectLst/>
              <a:latin typeface="Raleway" pitchFamily="2" charset="0"/>
            </a:endParaRPr>
          </a:p>
          <a:p>
            <a:br>
              <a:rPr lang="en-US" dirty="0"/>
            </a:br>
            <a:endParaRPr lang="en-US" dirty="0"/>
          </a:p>
        </p:txBody>
      </p:sp>
    </p:spTree>
    <p:extLst>
      <p:ext uri="{BB962C8B-B14F-4D97-AF65-F5344CB8AC3E}">
        <p14:creationId xmlns:p14="http://schemas.microsoft.com/office/powerpoint/2010/main" val="421492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a:solidFill>
                  <a:schemeClr val="bg1"/>
                </a:solidFill>
              </a:rPr>
              <a:t>Assertions</a:t>
            </a:r>
            <a:r>
              <a:rPr lang="ru-RU" b="0" i="0">
                <a:solidFill>
                  <a:srgbClr val="111111"/>
                </a:solidFill>
                <a:effectLst/>
                <a:latin typeface="-apple-system"/>
              </a:rPr>
              <a:t>: </a:t>
            </a:r>
            <a:r>
              <a:rPr lang="en-US" sz="2400">
                <a:solidFill>
                  <a:schemeClr val="bg1"/>
                </a:solidFill>
              </a:rPr>
              <a:t>Assertions</a:t>
            </a:r>
            <a:r>
              <a:rPr lang="ru-RU" b="0" i="0">
                <a:solidFill>
                  <a:srgbClr val="111111"/>
                </a:solidFill>
                <a:effectLst/>
                <a:latin typeface="-apple-system"/>
              </a:rPr>
              <a:t> используются для проверки ожидаемого поведения системы. </a:t>
            </a:r>
            <a:r>
              <a:rPr lang="ru-RU" b="0" i="0" err="1">
                <a:solidFill>
                  <a:srgbClr val="111111"/>
                </a:solidFill>
                <a:effectLst/>
                <a:latin typeface="-apple-system"/>
              </a:rPr>
              <a:t>JUnit</a:t>
            </a:r>
            <a:r>
              <a:rPr lang="ru-RU" b="0" i="0">
                <a:solidFill>
                  <a:srgbClr val="111111"/>
                </a:solidFill>
                <a:effectLst/>
                <a:latin typeface="-apple-system"/>
              </a:rPr>
              <a:t> предоставляет набор методов утверждения, которые можно использовать для проверки результатов теста.</a:t>
            </a:r>
            <a:endParaRPr lang="en-US" b="0" i="0">
              <a:solidFill>
                <a:srgbClr val="111111"/>
              </a:solidFill>
              <a:effectLst/>
              <a:latin typeface="-apple-system"/>
            </a:endParaRPr>
          </a:p>
          <a:p>
            <a:pPr algn="l"/>
            <a:r>
              <a:rPr lang="ru-RU" b="1" i="0">
                <a:solidFill>
                  <a:srgbClr val="111111"/>
                </a:solidFill>
                <a:effectLst/>
                <a:latin typeface="-apple-system"/>
              </a:rPr>
              <a:t>Исполнители тестов</a:t>
            </a:r>
            <a:r>
              <a:rPr lang="ru-RU" b="0" i="0">
                <a:solidFill>
                  <a:srgbClr val="111111"/>
                </a:solidFill>
                <a:effectLst/>
                <a:latin typeface="-apple-system"/>
              </a:rPr>
              <a:t>: Исполнители тестов используются для выполнения тестов и отчета о результатах. </a:t>
            </a:r>
            <a:r>
              <a:rPr lang="ru-RU" b="0" i="0" err="1">
                <a:solidFill>
                  <a:srgbClr val="111111"/>
                </a:solidFill>
                <a:effectLst/>
                <a:latin typeface="-apple-system"/>
              </a:rPr>
              <a:t>JUnit</a:t>
            </a:r>
            <a:r>
              <a:rPr lang="ru-RU" b="0" i="0">
                <a:solidFill>
                  <a:srgbClr val="111111"/>
                </a:solidFill>
                <a:effectLst/>
                <a:latin typeface="-apple-system"/>
              </a:rPr>
              <a:t> предоставляет графический исполнитель тестов, который может выполнять тесты и просматривать результаты.</a:t>
            </a:r>
          </a:p>
          <a:p>
            <a:pPr algn="l"/>
            <a:r>
              <a:rPr lang="ru-RU" b="1" i="0">
                <a:solidFill>
                  <a:srgbClr val="111111"/>
                </a:solidFill>
                <a:effectLst/>
                <a:latin typeface="-apple-system"/>
              </a:rPr>
              <a:t>Утверждения</a:t>
            </a:r>
            <a:r>
              <a:rPr lang="ru-RU" b="0" i="0">
                <a:solidFill>
                  <a:srgbClr val="111111"/>
                </a:solidFill>
                <a:effectLst/>
                <a:latin typeface="-apple-system"/>
              </a:rPr>
              <a:t>: Утверждения используются для проверки ожидаемого поведения системы. </a:t>
            </a:r>
            <a:r>
              <a:rPr lang="ru-RU" b="0" i="0" err="1">
                <a:solidFill>
                  <a:srgbClr val="111111"/>
                </a:solidFill>
                <a:effectLst/>
                <a:latin typeface="-apple-system"/>
              </a:rPr>
              <a:t>JUnit</a:t>
            </a:r>
            <a:r>
              <a:rPr lang="ru-RU" b="0" i="0">
                <a:solidFill>
                  <a:srgbClr val="111111"/>
                </a:solidFill>
                <a:effectLst/>
                <a:latin typeface="-apple-system"/>
              </a:rPr>
              <a:t> предоставляет набор методов утверждения, которые можно использовать для проверки результатов теста.</a:t>
            </a:r>
          </a:p>
          <a:p>
            <a:pPr algn="l"/>
            <a:r>
              <a:rPr lang="en-US" sz="2000" b="1">
                <a:solidFill>
                  <a:schemeClr val="bg1"/>
                </a:solidFill>
              </a:rPr>
              <a:t>Reporting</a:t>
            </a:r>
            <a:r>
              <a:rPr lang="ru-RU" b="0" i="0">
                <a:solidFill>
                  <a:srgbClr val="111111"/>
                </a:solidFill>
                <a:effectLst/>
                <a:latin typeface="-apple-system"/>
              </a:rPr>
              <a:t>: Когда вы запускаете свои тесты, </a:t>
            </a:r>
            <a:r>
              <a:rPr lang="ru-RU" b="0" i="0" err="1">
                <a:solidFill>
                  <a:srgbClr val="111111"/>
                </a:solidFill>
                <a:effectLst/>
                <a:latin typeface="-apple-system"/>
              </a:rPr>
              <a:t>JUnit</a:t>
            </a:r>
            <a:r>
              <a:rPr lang="ru-RU" b="0" i="0">
                <a:solidFill>
                  <a:srgbClr val="111111"/>
                </a:solidFill>
                <a:effectLst/>
                <a:latin typeface="-apple-system"/>
              </a:rPr>
              <a:t> может помочь вам проанализировать результаты. Он предоставляет встроенный отчет, который выводит информацию о выполненных тестах.</a:t>
            </a:r>
            <a:endParaRPr lang="en-US"/>
          </a:p>
        </p:txBody>
      </p:sp>
    </p:spTree>
    <p:extLst>
      <p:ext uri="{BB962C8B-B14F-4D97-AF65-F5344CB8AC3E}">
        <p14:creationId xmlns:p14="http://schemas.microsoft.com/office/powerpoint/2010/main" val="1975243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ru-RU"/>
          </a:p>
          <a:p>
            <a:pPr algn="l"/>
            <a:br>
              <a:rPr lang="ru-RU"/>
            </a:br>
            <a:r>
              <a:rPr lang="ru-RU" b="0" i="0">
                <a:solidFill>
                  <a:srgbClr val="666666"/>
                </a:solidFill>
                <a:effectLst/>
                <a:latin typeface="-apple-system"/>
              </a:rPr>
              <a:t>В целом, </a:t>
            </a:r>
            <a:r>
              <a:rPr lang="ru-RU" b="0" i="0" err="1">
                <a:solidFill>
                  <a:srgbClr val="666666"/>
                </a:solidFill>
                <a:effectLst/>
                <a:latin typeface="-apple-system"/>
              </a:rPr>
              <a:t>Maven</a:t>
            </a:r>
            <a:r>
              <a:rPr lang="ru-RU" b="0" i="0">
                <a:solidFill>
                  <a:srgbClr val="666666"/>
                </a:solidFill>
                <a:effectLst/>
                <a:latin typeface="-apple-system"/>
              </a:rPr>
              <a:t> и </a:t>
            </a:r>
            <a:r>
              <a:rPr lang="ru-RU" b="0" i="0" err="1">
                <a:solidFill>
                  <a:srgbClr val="666666"/>
                </a:solidFill>
                <a:effectLst/>
                <a:latin typeface="-apple-system"/>
              </a:rPr>
              <a:t>JUnit</a:t>
            </a:r>
            <a:r>
              <a:rPr lang="ru-RU" b="0" i="0">
                <a:solidFill>
                  <a:srgbClr val="666666"/>
                </a:solidFill>
                <a:effectLst/>
                <a:latin typeface="-apple-system"/>
              </a:rPr>
              <a:t> позволяют быстро и эффективно разрабатывать и тестировать проекты на Java. </a:t>
            </a:r>
          </a:p>
          <a:p>
            <a:pPr algn="l"/>
            <a:r>
              <a:rPr lang="ru-RU" b="0" i="0" err="1">
                <a:solidFill>
                  <a:srgbClr val="666666"/>
                </a:solidFill>
                <a:effectLst/>
                <a:latin typeface="-apple-system"/>
              </a:rPr>
              <a:t>Maven</a:t>
            </a:r>
            <a:r>
              <a:rPr lang="ru-RU" b="0" i="0">
                <a:solidFill>
                  <a:srgbClr val="666666"/>
                </a:solidFill>
                <a:effectLst/>
                <a:latin typeface="-apple-system"/>
              </a:rPr>
              <a:t> упрощает управление зависимостями и сборку проекта, а </a:t>
            </a:r>
            <a:r>
              <a:rPr lang="ru-RU" b="0" i="0" err="1">
                <a:solidFill>
                  <a:srgbClr val="666666"/>
                </a:solidFill>
                <a:effectLst/>
                <a:latin typeface="-apple-system"/>
              </a:rPr>
              <a:t>JUnit</a:t>
            </a:r>
            <a:r>
              <a:rPr lang="ru-RU" b="0" i="0">
                <a:solidFill>
                  <a:srgbClr val="666666"/>
                </a:solidFill>
                <a:effectLst/>
                <a:latin typeface="-apple-system"/>
              </a:rPr>
              <a:t> предоставляет удобные средства для написания и запуска тестовых сценариев.</a:t>
            </a:r>
          </a:p>
          <a:p>
            <a:pPr algn="l"/>
            <a:endParaRPr lang="ru-RU" b="0" i="0">
              <a:solidFill>
                <a:srgbClr val="666666"/>
              </a:solidFill>
              <a:effectLst/>
              <a:latin typeface="-apple-system"/>
            </a:endParaRPr>
          </a:p>
          <a:p>
            <a:pPr algn="l"/>
            <a:r>
              <a:rPr lang="ru-RU"/>
              <a:t>В </a:t>
            </a:r>
            <a:r>
              <a:rPr lang="ru-RU" err="1"/>
              <a:t>Maven</a:t>
            </a:r>
            <a:r>
              <a:rPr lang="ru-RU"/>
              <a:t> вы можете просто добавить следующую зависимость в свой pom.xml. — Это единственный шаг, который требуется для начала работы</a:t>
            </a:r>
          </a:p>
          <a:p>
            <a:pPr algn="l"/>
            <a:r>
              <a:rPr lang="ru-RU"/>
              <a:t> — теперь вы можете создавать тесты в исходном каталоге тестов (например, </a:t>
            </a:r>
            <a:r>
              <a:rPr lang="ru-RU" err="1"/>
              <a:t>src</a:t>
            </a:r>
            <a:r>
              <a:rPr lang="ru-RU"/>
              <a:t>/</a:t>
            </a:r>
            <a:r>
              <a:rPr lang="ru-RU" err="1"/>
              <a:t>test</a:t>
            </a:r>
            <a:r>
              <a:rPr lang="ru-RU"/>
              <a:t>/</a:t>
            </a:r>
            <a:r>
              <a:rPr lang="ru-RU" err="1"/>
              <a:t>java</a:t>
            </a:r>
            <a:r>
              <a:rPr lang="ru-RU"/>
              <a:t>).</a:t>
            </a:r>
            <a:endParaRPr lang="en-US"/>
          </a:p>
          <a:p>
            <a:pPr algn="l"/>
            <a:endParaRPr lang="en-US"/>
          </a:p>
          <a:p>
            <a:pPr algn="l"/>
            <a:r>
              <a:rPr lang="ru-RU"/>
              <a:t> </a:t>
            </a:r>
            <a:r>
              <a:rPr lang="en-US" sz="2400">
                <a:solidFill>
                  <a:schemeClr val="bg1"/>
                </a:solidFill>
              </a:rPr>
              <a:t>JUnit</a:t>
            </a:r>
            <a:r>
              <a:rPr lang="en-US" sz="2400">
                <a:solidFill>
                  <a:srgbClr val="FFFFFF"/>
                </a:solidFill>
              </a:rPr>
              <a:t> </a:t>
            </a:r>
            <a:r>
              <a:rPr lang="en-US" sz="2400">
                <a:solidFill>
                  <a:schemeClr val="bg1"/>
                </a:solidFill>
              </a:rPr>
              <a:t>Platform  Surefire Provider </a:t>
            </a:r>
            <a:r>
              <a:rPr lang="ru-RU"/>
              <a:t>поддерживает свойство тестовой системы JVM, поддерживаемое подключаемым модулем </a:t>
            </a:r>
            <a:r>
              <a:rPr lang="ru-RU" err="1"/>
              <a:t>Maven</a:t>
            </a:r>
            <a:r>
              <a:rPr lang="ru-RU"/>
              <a:t> </a:t>
            </a:r>
            <a:r>
              <a:rPr lang="ru-RU" err="1"/>
              <a:t>Surefire</a:t>
            </a:r>
            <a:r>
              <a:rPr lang="ru-RU"/>
              <a:t>. – Плагин </a:t>
            </a:r>
            <a:endParaRPr lang="en-US"/>
          </a:p>
          <a:p>
            <a:pPr algn="l"/>
            <a:r>
              <a:rPr lang="ru-RU" err="1"/>
              <a:t>Surefire</a:t>
            </a:r>
            <a:r>
              <a:rPr lang="ru-RU"/>
              <a:t> используется на этапе тестирования жизненного цикла сборки для выполнения юнит тестов приложения. </a:t>
            </a:r>
            <a:endParaRPr lang="en-US"/>
          </a:p>
          <a:p>
            <a:pPr marL="342900" indent="-342900" algn="l">
              <a:buFontTx/>
              <a:buChar char="-"/>
            </a:pPr>
            <a:r>
              <a:rPr lang="ru-RU"/>
              <a:t>Плагин </a:t>
            </a:r>
            <a:r>
              <a:rPr lang="ru-RU" err="1"/>
              <a:t>Maven</a:t>
            </a:r>
            <a:r>
              <a:rPr lang="ru-RU"/>
              <a:t> </a:t>
            </a:r>
            <a:r>
              <a:rPr lang="ru-RU" err="1"/>
              <a:t>Surefire</a:t>
            </a:r>
            <a:r>
              <a:rPr lang="ru-RU"/>
              <a:t> будет искать тестовые классы, полные имена которых соответствуют следующим шаблонам. **/Test*.java **/*Test.java **/*Tests.java **/*TestCase.java</a:t>
            </a:r>
            <a:endParaRPr lang="en-US"/>
          </a:p>
          <a:p>
            <a:pPr marL="342900" indent="-342900" algn="l">
              <a:buFontTx/>
              <a:buChar char="-"/>
            </a:pPr>
            <a:r>
              <a:rPr lang="en-US" err="1"/>
              <a:t>Mvn</a:t>
            </a:r>
            <a:r>
              <a:rPr lang="en-US"/>
              <a:t> test </a:t>
            </a:r>
          </a:p>
          <a:p>
            <a:pPr marL="342900" indent="-342900" algn="l">
              <a:buFontTx/>
              <a:buChar char="-"/>
            </a:pPr>
            <a:endParaRPr lang="en-US"/>
          </a:p>
          <a:p>
            <a:pPr marL="342900" indent="-342900" algn="l">
              <a:buFontTx/>
              <a:buChar char="-"/>
            </a:pPr>
            <a:r>
              <a:rPr lang="ru-RU"/>
              <a:t> Например, чтобы запускать только тестовые методы в тестовом классе </a:t>
            </a:r>
            <a:r>
              <a:rPr lang="ru-RU" err="1"/>
              <a:t>org.example.MyTest</a:t>
            </a:r>
            <a:r>
              <a:rPr lang="ru-RU"/>
              <a:t>, вы можете </a:t>
            </a:r>
            <a:r>
              <a:rPr lang="ru-RU" err="1"/>
              <a:t>mvn</a:t>
            </a:r>
            <a:r>
              <a:rPr lang="ru-RU"/>
              <a:t> -</a:t>
            </a:r>
            <a:r>
              <a:rPr lang="ru-RU" err="1"/>
              <a:t>Dtest</a:t>
            </a:r>
            <a:r>
              <a:rPr lang="ru-RU"/>
              <a:t>=</a:t>
            </a:r>
            <a:r>
              <a:rPr lang="ru-RU" err="1"/>
              <a:t>org.example.MyTest</a:t>
            </a:r>
            <a:r>
              <a:rPr lang="ru-RU"/>
              <a:t> тест из командной строки.</a:t>
            </a:r>
            <a:endParaRPr lang="en-US"/>
          </a:p>
          <a:p>
            <a:pPr marL="342900" indent="-342900" algn="l">
              <a:buFontTx/>
              <a:buChar char="-"/>
            </a:pPr>
            <a:r>
              <a:rPr lang="ru-RU"/>
              <a:t> Вы можете использовать несколько имен/шаблонов, разделенных запятыми: </a:t>
            </a:r>
            <a:r>
              <a:rPr lang="ru-RU" err="1"/>
              <a:t>mvn</a:t>
            </a:r>
            <a:r>
              <a:rPr lang="ru-RU"/>
              <a:t> -</a:t>
            </a:r>
            <a:r>
              <a:rPr lang="ru-RU" err="1"/>
              <a:t>Dtest</a:t>
            </a:r>
            <a:r>
              <a:rPr lang="ru-RU"/>
              <a:t>=</a:t>
            </a:r>
            <a:r>
              <a:rPr lang="ru-RU" err="1"/>
              <a:t>TestSquare,TestCicle</a:t>
            </a:r>
            <a:endParaRPr lang="en-US" b="0" i="0">
              <a:solidFill>
                <a:srgbClr val="333333"/>
              </a:solidFill>
              <a:effectLst/>
              <a:latin typeface="Helvetica Neue"/>
            </a:endParaRPr>
          </a:p>
          <a:p>
            <a:pPr algn="l"/>
            <a:endParaRPr lang="en-US" b="0" i="0">
              <a:solidFill>
                <a:srgbClr val="333333"/>
              </a:solidFill>
              <a:effectLst/>
              <a:latin typeface="Helvetica Neue"/>
            </a:endParaRPr>
          </a:p>
          <a:p>
            <a:pPr algn="l"/>
            <a:endParaRPr lang="en-US" b="0" i="0">
              <a:solidFill>
                <a:srgbClr val="333333"/>
              </a:solidFill>
              <a:effectLst/>
              <a:latin typeface="Helvetica Neue"/>
            </a:endParaRPr>
          </a:p>
          <a:p>
            <a:pPr algn="l"/>
            <a:r>
              <a:rPr lang="en-US" b="0" i="0">
                <a:solidFill>
                  <a:srgbClr val="333333"/>
                </a:solidFill>
                <a:effectLst/>
                <a:latin typeface="Helvetica Neue"/>
              </a:rPr>
              <a:t>This will pull in all required dependencies. Among those dependencies is </a:t>
            </a:r>
            <a:r>
              <a:rPr lang="en-US" b="0" i="0" err="1">
                <a:solidFill>
                  <a:srgbClr val="333333"/>
                </a:solidFill>
                <a:effectLst/>
                <a:latin typeface="Helvetica Neue"/>
              </a:rPr>
              <a:t>junit-jupiter-api</a:t>
            </a:r>
            <a:r>
              <a:rPr lang="en-US" b="0" i="0">
                <a:solidFill>
                  <a:srgbClr val="333333"/>
                </a:solidFill>
                <a:effectLst/>
                <a:latin typeface="Helvetica Neue"/>
              </a:rPr>
              <a:t> which contains the classes and interfaces your test source requires to compile. </a:t>
            </a:r>
            <a:r>
              <a:rPr lang="en-US" b="0" i="0" err="1">
                <a:solidFill>
                  <a:srgbClr val="333333"/>
                </a:solidFill>
                <a:effectLst/>
                <a:latin typeface="Helvetica Neue"/>
              </a:rPr>
              <a:t>junit</a:t>
            </a:r>
            <a:r>
              <a:rPr lang="en-US" b="0" i="0">
                <a:solidFill>
                  <a:srgbClr val="333333"/>
                </a:solidFill>
                <a:effectLst/>
                <a:latin typeface="Helvetica Neue"/>
              </a:rPr>
              <a:t>-platform-engine is also resolved and added.</a:t>
            </a:r>
            <a:r>
              <a:rPr lang="en-US" b="0" i="0">
                <a:solidFill>
                  <a:srgbClr val="000000"/>
                </a:solidFill>
                <a:effectLst/>
                <a:latin typeface="Raleway" pitchFamily="2" charset="0"/>
              </a:rPr>
              <a:t> </a:t>
            </a:r>
          </a:p>
          <a:p>
            <a:pPr algn="l"/>
            <a:endParaRPr lang="en-US" b="0" i="0">
              <a:solidFill>
                <a:srgbClr val="000000"/>
              </a:solidFill>
              <a:effectLst/>
              <a:latin typeface="Raleway" pitchFamily="2" charset="0"/>
            </a:endParaRPr>
          </a:p>
          <a:p>
            <a:pPr algn="l"/>
            <a:endParaRPr lang="en-US" b="0" i="0">
              <a:solidFill>
                <a:srgbClr val="333333"/>
              </a:solidFill>
              <a:effectLst/>
              <a:latin typeface="Helvetica Neue"/>
            </a:endParaRPr>
          </a:p>
          <a:p>
            <a:r>
              <a:rPr lang="en-US"/>
              <a:t>https://maven.apache.org/surefire/maven-surefire-plugin/examples/junit-platform.html</a:t>
            </a:r>
          </a:p>
          <a:p>
            <a:r>
              <a:rPr lang="en-US"/>
              <a:t>https://maven.apache.org/surefire/maven-surefire-plugin/examples/single-test.html</a:t>
            </a:r>
          </a:p>
        </p:txBody>
      </p:sp>
    </p:spTree>
    <p:extLst>
      <p:ext uri="{BB962C8B-B14F-4D97-AF65-F5344CB8AC3E}">
        <p14:creationId xmlns:p14="http://schemas.microsoft.com/office/powerpoint/2010/main" val="1722071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Где должен находиться тест? </a:t>
            </a:r>
            <a:endParaRPr lang="en-US" dirty="0"/>
          </a:p>
          <a:p>
            <a:r>
              <a:rPr lang="ru-RU" dirty="0"/>
              <a:t>Модульные тесты создаются в отдельном проекте или отдельной папке с исходным кодом, чтобы отделить тестовый код от реального кода. </a:t>
            </a:r>
            <a:endParaRPr lang="en-US" dirty="0"/>
          </a:p>
          <a:p>
            <a:r>
              <a:rPr lang="ru-RU" dirty="0"/>
              <a:t>Стандартное соглашение инструментов сборки Maven заключается в использовании:</a:t>
            </a:r>
            <a:endParaRPr lang="en-US" dirty="0"/>
          </a:p>
          <a:p>
            <a:r>
              <a:rPr lang="ru-RU" dirty="0"/>
              <a:t>  src/main/java – для классов</a:t>
            </a:r>
            <a:endParaRPr lang="en-US" dirty="0"/>
          </a:p>
          <a:p>
            <a:r>
              <a:rPr lang="ru-RU" dirty="0"/>
              <a:t> Java  src/test/java — для тестовых классов </a:t>
            </a:r>
            <a:endParaRPr lang="en-US" dirty="0"/>
          </a:p>
          <a:p>
            <a:r>
              <a:rPr lang="ru-RU" dirty="0"/>
              <a:t>JUnit 5 предоставляет различные аннотации, которые помогают настроить выполнение теста. </a:t>
            </a:r>
            <a:endParaRPr lang="en-US" dirty="0"/>
          </a:p>
          <a:p>
            <a:r>
              <a:rPr lang="ru-RU" dirty="0"/>
              <a:t>Эти аннотации используются для определения поведения методов тестирования, управления жизненным циклом теста и многого другого.</a:t>
            </a:r>
            <a:endParaRPr lang="en-US" dirty="0"/>
          </a:p>
        </p:txBody>
      </p:sp>
    </p:spTree>
    <p:extLst>
      <p:ext uri="{BB962C8B-B14F-4D97-AF65-F5344CB8AC3E}">
        <p14:creationId xmlns:p14="http://schemas.microsoft.com/office/powerpoint/2010/main" val="3273187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Аннотации JUnit — это особая форма синтаксических метаданных, которые можно добавлять в исходный код Java</a:t>
            </a:r>
            <a:endParaRPr lang="en-US" dirty="0"/>
          </a:p>
          <a:p>
            <a:r>
              <a:rPr lang="ru-RU" dirty="0"/>
              <a:t>для улучшения читаемости и структуры кода. Переменные, параметры, пакеты, методы и классы могут быть аннотированы. </a:t>
            </a:r>
            <a:endParaRPr lang="en-US" dirty="0"/>
          </a:p>
          <a:p>
            <a:r>
              <a:rPr lang="ru-RU" dirty="0"/>
              <a:t>Аннотации были введены в Junit4, что делает код Java более читабельным и простым.</a:t>
            </a:r>
            <a:endParaRPr lang="en-US" dirty="0"/>
          </a:p>
          <a:p>
            <a:endParaRPr lang="en-US" dirty="0"/>
          </a:p>
          <a:p>
            <a:r>
              <a:rPr lang="ru-RU" dirty="0"/>
              <a:t> JUnit 5 предоставляет различные аннотации, которые помогают настроить выполнение теста. </a:t>
            </a:r>
            <a:endParaRPr lang="en-US" dirty="0"/>
          </a:p>
          <a:p>
            <a:r>
              <a:rPr lang="ru-RU" dirty="0"/>
              <a:t>Эти аннотации используются для определения поведения методов тестирования, управления жизненным циклом теста и многого другого.</a:t>
            </a:r>
            <a:endParaRPr lang="en-US" dirty="0"/>
          </a:p>
        </p:txBody>
      </p:sp>
    </p:spTree>
    <p:extLst>
      <p:ext uri="{BB962C8B-B14F-4D97-AF65-F5344CB8AC3E}">
        <p14:creationId xmlns:p14="http://schemas.microsoft.com/office/powerpoint/2010/main" val="3965121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eaLnBrk="1" fontAlgn="t" latinLnBrk="0" hangingPunct="1">
              <a:lnSpc>
                <a:spcPct val="117999"/>
              </a:lnSpc>
              <a:spcBef>
                <a:spcPts val="0"/>
              </a:spcBef>
              <a:spcAft>
                <a:spcPts val="0"/>
              </a:spcAft>
              <a:buClrTx/>
              <a:buSzTx/>
              <a:buFontTx/>
              <a:buNone/>
              <a:tabLst/>
              <a:defRPr/>
            </a:pPr>
            <a:r>
              <a:rPr lang="ru-RU" b="0" i="0" u="sng" dirty="0">
                <a:solidFill>
                  <a:srgbClr val="000000"/>
                </a:solidFill>
                <a:effectLst/>
                <a:latin typeface="GraphikLCG-Regular"/>
              </a:rPr>
              <a:t>@</a:t>
            </a:r>
            <a:r>
              <a:rPr lang="ru-RU" b="1" i="0" u="sng" dirty="0">
                <a:solidFill>
                  <a:srgbClr val="000000"/>
                </a:solidFill>
                <a:effectLst/>
                <a:latin typeface="GraphikLCG-Regular"/>
              </a:rPr>
              <a:t>Test</a:t>
            </a:r>
            <a:r>
              <a:rPr lang="ru-RU" b="0" i="0" dirty="0">
                <a:solidFill>
                  <a:srgbClr val="000000"/>
                </a:solidFill>
                <a:effectLst/>
                <a:latin typeface="GraphikLCG-Regular"/>
              </a:rPr>
              <a:t>. Эту аннотацию ставим перед методами, которые относятся к тестам. JUnit поймёт, что их следует выполнять в качестве теста, а по завершении проверить результат.</a:t>
            </a:r>
            <a:endParaRPr lang="en-US" dirty="0"/>
          </a:p>
          <a:p>
            <a:pPr algn="l" fontAlgn="t"/>
            <a:endParaRPr lang="en-US" b="0" i="0" dirty="0">
              <a:solidFill>
                <a:srgbClr val="474747"/>
              </a:solidFill>
              <a:effectLst/>
              <a:latin typeface="Open Sans" panose="020B0606030504020204" pitchFamily="34" charset="0"/>
            </a:endParaRPr>
          </a:p>
          <a:p>
            <a:pPr algn="l" fontAlgn="t"/>
            <a:r>
              <a:rPr lang="ru-RU" b="0" i="0" dirty="0">
                <a:solidFill>
                  <a:srgbClr val="333333"/>
                </a:solidFill>
                <a:effectLst/>
                <a:latin typeface="-apple-system"/>
              </a:rPr>
              <a:t>Аннотация </a:t>
            </a:r>
            <a:r>
              <a:rPr lang="ru-RU" b="0" i="1" dirty="0">
                <a:solidFill>
                  <a:srgbClr val="333333"/>
                </a:solidFill>
                <a:effectLst/>
                <a:latin typeface="-apple-system"/>
              </a:rPr>
              <a:t>@</a:t>
            </a:r>
            <a:r>
              <a:rPr lang="ru-RU" b="1" i="1" dirty="0">
                <a:solidFill>
                  <a:srgbClr val="333333"/>
                </a:solidFill>
                <a:effectLst/>
                <a:latin typeface="-apple-system"/>
              </a:rPr>
              <a:t>RepeatedTest</a:t>
            </a:r>
            <a:r>
              <a:rPr lang="ru-RU" b="0" i="0" dirty="0">
                <a:solidFill>
                  <a:srgbClr val="333333"/>
                </a:solidFill>
                <a:effectLst/>
                <a:latin typeface="-apple-system"/>
              </a:rPr>
              <a:t> используется для обозначения метода тестирования, который должен повторяться указанное количество раз с настраиваемым отображаемым именем.</a:t>
            </a:r>
            <a:endParaRPr lang="ru-RU" dirty="0"/>
          </a:p>
          <a:p>
            <a:pPr algn="l" fontAlgn="t"/>
            <a:r>
              <a:rPr lang="ru-RU" dirty="0"/>
              <a:t>Каждое выполнение @RepeatedTest будет вести себя как обычный @Test с полной поддержкой жизненного цикла тестов JUnit. </a:t>
            </a:r>
            <a:endParaRPr lang="en-US" dirty="0"/>
          </a:p>
          <a:p>
            <a:pPr algn="l" fontAlgn="t"/>
            <a:r>
              <a:rPr lang="ru-RU" dirty="0"/>
              <a:t>Это означает, что во время каждого выполнения будут вызываться методы @</a:t>
            </a:r>
            <a:r>
              <a:rPr lang="ru-RU" b="1" dirty="0"/>
              <a:t>BeforeEach</a:t>
            </a:r>
            <a:r>
              <a:rPr lang="ru-RU" dirty="0"/>
              <a:t> и @</a:t>
            </a:r>
            <a:r>
              <a:rPr lang="ru-RU" b="1" dirty="0"/>
              <a:t>AfterEach</a:t>
            </a:r>
            <a:r>
              <a:rPr lang="ru-RU" dirty="0"/>
              <a:t>. </a:t>
            </a:r>
            <a:endParaRPr lang="en-US" dirty="0"/>
          </a:p>
          <a:p>
            <a:pPr algn="l" fontAlgn="t"/>
            <a:r>
              <a:rPr lang="ru-RU" dirty="0"/>
              <a:t>Самый простой способ использования аннотации @RepeatedTest — передать целочисленное значение в качестве входного параметра. Например. @RepeatedTest(5) — аннотированный метод запускается 5 раз.</a:t>
            </a:r>
            <a:br>
              <a:rPr lang="en-US" dirty="0"/>
            </a:br>
            <a:endParaRPr lang="en-US" dirty="0"/>
          </a:p>
        </p:txBody>
      </p:sp>
    </p:spTree>
    <p:extLst>
      <p:ext uri="{BB962C8B-B14F-4D97-AF65-F5344CB8AC3E}">
        <p14:creationId xmlns:p14="http://schemas.microsoft.com/office/powerpoint/2010/main" val="3267582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dirty="0"/>
              <a:t>@</a:t>
            </a:r>
            <a:r>
              <a:rPr lang="ru-RU" b="1" dirty="0"/>
              <a:t>BeforeEach</a:t>
            </a:r>
            <a:r>
              <a:rPr lang="ru-RU" dirty="0"/>
              <a:t> используется для обозначения того, что аннотированный метод должен выполняться перед каждым методом @Test,</a:t>
            </a:r>
            <a:endParaRPr lang="en-US" dirty="0"/>
          </a:p>
          <a:p>
            <a:pPr algn="l"/>
            <a:r>
              <a:rPr lang="ru-RU" dirty="0"/>
              <a:t> @RepeatedTest, @ParameterizedTest, @TestFactory и @TestTemplate в текущем тестовом классе. Методы @BeforeEach должны иметь возвращаемый тип </a:t>
            </a:r>
            <a:r>
              <a:rPr lang="ru-RU" b="1" dirty="0"/>
              <a:t>void</a:t>
            </a:r>
            <a:r>
              <a:rPr lang="ru-RU" dirty="0"/>
              <a:t> и не должны быть статическими</a:t>
            </a:r>
            <a:endParaRPr lang="en-US" dirty="0"/>
          </a:p>
          <a:p>
            <a:pPr algn="l"/>
            <a:endParaRPr lang="en-US" dirty="0"/>
          </a:p>
          <a:p>
            <a:pPr algn="l"/>
            <a:r>
              <a:rPr lang="ru-RU" b="1" i="0" dirty="0">
                <a:solidFill>
                  <a:srgbClr val="333333"/>
                </a:solidFill>
                <a:effectLst/>
                <a:latin typeface="-apple-system"/>
              </a:rPr>
              <a:t>@BeforeEach в родительском и дочернем классах</a:t>
            </a:r>
            <a:endParaRPr lang="ru-RU" b="0" i="0" dirty="0">
              <a:solidFill>
                <a:srgbClr val="333333"/>
              </a:solidFill>
              <a:effectLst/>
              <a:latin typeface="-apple-system"/>
            </a:endParaRPr>
          </a:p>
          <a:p>
            <a:pPr algn="l"/>
            <a:r>
              <a:rPr lang="ru-RU" b="0" i="0" dirty="0">
                <a:solidFill>
                  <a:srgbClr val="333333"/>
                </a:solidFill>
                <a:effectLst/>
                <a:latin typeface="-apple-system"/>
              </a:rPr>
              <a:t>Метод @BeforeEach наследуется от родительских классов (или интерфейсов) до тех пор, пока они не </a:t>
            </a:r>
            <a:r>
              <a:rPr lang="ru-RU" b="0" i="1" dirty="0">
                <a:solidFill>
                  <a:srgbClr val="333333"/>
                </a:solidFill>
                <a:effectLst/>
                <a:latin typeface="-apple-system"/>
              </a:rPr>
              <a:t>скрыты</a:t>
            </a:r>
            <a:r>
              <a:rPr lang="ru-RU" b="0" i="0" dirty="0">
                <a:solidFill>
                  <a:srgbClr val="333333"/>
                </a:solidFill>
                <a:effectLst/>
                <a:latin typeface="-apple-system"/>
              </a:rPr>
              <a:t> или не  </a:t>
            </a:r>
            <a:r>
              <a:rPr lang="ru-RU" b="0" i="1" dirty="0">
                <a:solidFill>
                  <a:srgbClr val="333333"/>
                </a:solidFill>
                <a:effectLst/>
                <a:latin typeface="-apple-system"/>
              </a:rPr>
              <a:t>переопределены</a:t>
            </a:r>
            <a:r>
              <a:rPr lang="ru-RU" b="0" i="0" dirty="0">
                <a:solidFill>
                  <a:srgbClr val="333333"/>
                </a:solidFill>
                <a:effectLst/>
                <a:latin typeface="-apple-system"/>
              </a:rPr>
              <a:t>. </a:t>
            </a:r>
          </a:p>
          <a:p>
            <a:pPr algn="l"/>
            <a:r>
              <a:rPr lang="ru-RU" b="0" i="0" dirty="0">
                <a:solidFill>
                  <a:srgbClr val="333333"/>
                </a:solidFill>
                <a:effectLst/>
                <a:latin typeface="-apple-system"/>
              </a:rPr>
              <a:t>Кроме того, каждый метод с аннотацией @Before из родительских классов (или интерфейсов) будет выполняться перед каждым методом с аннотацией @Before в дочерних классах.</a:t>
            </a:r>
          </a:p>
          <a:p>
            <a:pPr algn="l"/>
            <a:endParaRPr lang="en-US" dirty="0"/>
          </a:p>
          <a:p>
            <a:pPr algn="l"/>
            <a:r>
              <a:rPr lang="ru-RU" dirty="0"/>
              <a:t>@</a:t>
            </a:r>
            <a:r>
              <a:rPr lang="ru-RU" b="1" dirty="0"/>
              <a:t>AfterEach</a:t>
            </a:r>
            <a:r>
              <a:rPr lang="ru-RU" dirty="0"/>
              <a:t>  используется для сигнала о том, что аннотированный метод должен выполняться после каждого метода @Test, </a:t>
            </a:r>
            <a:endParaRPr lang="en-US" dirty="0"/>
          </a:p>
          <a:p>
            <a:pPr algn="l"/>
            <a:r>
              <a:rPr lang="ru-RU" dirty="0"/>
              <a:t>@RepeatedTest, @ParameterizedTest, @TestFactory и @TestTemplate в текущем тестовом классе.</a:t>
            </a:r>
            <a:endParaRPr lang="en-US" dirty="0"/>
          </a:p>
          <a:p>
            <a:pPr algn="l"/>
            <a:r>
              <a:rPr lang="ru-RU" dirty="0"/>
              <a:t> Методы @AfterEach должны иметь возвращаемый тип void, не должны быть частными и не должны быть статическими.</a:t>
            </a:r>
            <a:endParaRPr lang="en-US" dirty="0"/>
          </a:p>
          <a:p>
            <a:pPr algn="l"/>
            <a:endParaRPr lang="en-US" dirty="0"/>
          </a:p>
          <a:p>
            <a:pPr algn="l"/>
            <a:r>
              <a:rPr lang="ru-RU" b="1" i="0" dirty="0">
                <a:solidFill>
                  <a:srgbClr val="333333"/>
                </a:solidFill>
                <a:effectLst/>
                <a:latin typeface="-apple-system"/>
              </a:rPr>
              <a:t>@AfterEach в </a:t>
            </a:r>
            <a:r>
              <a:rPr lang="en-US" b="1" i="0" dirty="0">
                <a:solidFill>
                  <a:srgbClr val="333333"/>
                </a:solidFill>
                <a:effectLst/>
                <a:latin typeface="-apple-system"/>
              </a:rPr>
              <a:t>parents</a:t>
            </a:r>
            <a:r>
              <a:rPr lang="ru-RU" b="1" i="0" dirty="0">
                <a:solidFill>
                  <a:srgbClr val="333333"/>
                </a:solidFill>
                <a:effectLst/>
                <a:latin typeface="-apple-system"/>
              </a:rPr>
              <a:t> и </a:t>
            </a:r>
            <a:r>
              <a:rPr lang="en-US" b="1" i="0" dirty="0" err="1">
                <a:solidFill>
                  <a:srgbClr val="333333"/>
                </a:solidFill>
                <a:effectLst/>
                <a:latin typeface="-apple-system"/>
              </a:rPr>
              <a:t>chiled</a:t>
            </a:r>
            <a:r>
              <a:rPr lang="en-US" b="1" i="0" dirty="0">
                <a:solidFill>
                  <a:srgbClr val="333333"/>
                </a:solidFill>
                <a:effectLst/>
                <a:latin typeface="-apple-system"/>
              </a:rPr>
              <a:t> </a:t>
            </a:r>
            <a:r>
              <a:rPr lang="ru-RU" b="1" i="0" dirty="0">
                <a:solidFill>
                  <a:srgbClr val="333333"/>
                </a:solidFill>
                <a:effectLst/>
                <a:latin typeface="-apple-system"/>
              </a:rPr>
              <a:t> классах</a:t>
            </a:r>
            <a:endParaRPr lang="ru-RU" b="0" i="0" dirty="0">
              <a:solidFill>
                <a:srgbClr val="333333"/>
              </a:solidFill>
              <a:effectLst/>
              <a:latin typeface="-apple-system"/>
            </a:endParaRPr>
          </a:p>
          <a:p>
            <a:pPr algn="l"/>
            <a:r>
              <a:rPr lang="ru-RU" b="0" i="0" dirty="0">
                <a:solidFill>
                  <a:srgbClr val="333333"/>
                </a:solidFill>
                <a:effectLst/>
                <a:latin typeface="-apple-system"/>
              </a:rPr>
              <a:t>Метод, аннотированный @AfterEach, наследуется от родительских классов (или интерфейсов) до тех пор, пока они не </a:t>
            </a:r>
            <a:r>
              <a:rPr lang="ru-RU" b="0" i="1" dirty="0">
                <a:solidFill>
                  <a:srgbClr val="333333"/>
                </a:solidFill>
                <a:effectLst/>
                <a:latin typeface="-apple-system"/>
              </a:rPr>
              <a:t>скрыты</a:t>
            </a:r>
            <a:r>
              <a:rPr lang="ru-RU" b="0" i="0" dirty="0">
                <a:solidFill>
                  <a:srgbClr val="333333"/>
                </a:solidFill>
                <a:effectLst/>
                <a:latin typeface="-apple-system"/>
              </a:rPr>
              <a:t> или не </a:t>
            </a:r>
            <a:r>
              <a:rPr lang="ru-RU" b="0" i="1" dirty="0">
                <a:solidFill>
                  <a:srgbClr val="333333"/>
                </a:solidFill>
                <a:effectLst/>
                <a:latin typeface="-apple-system"/>
              </a:rPr>
              <a:t>переопределены</a:t>
            </a:r>
            <a:r>
              <a:rPr lang="ru-RU" b="0" i="0" dirty="0">
                <a:solidFill>
                  <a:srgbClr val="333333"/>
                </a:solidFill>
                <a:effectLst/>
                <a:latin typeface="-apple-system"/>
              </a:rPr>
              <a:t>. </a:t>
            </a:r>
          </a:p>
          <a:p>
            <a:pPr algn="l"/>
            <a:r>
              <a:rPr lang="ru-RU" b="0" i="0" dirty="0">
                <a:solidFill>
                  <a:srgbClr val="333333"/>
                </a:solidFill>
                <a:effectLst/>
                <a:latin typeface="-apple-system"/>
              </a:rPr>
              <a:t>Кроме того, метод из родительских классов (или интерфейсов) будет выполняться после метода в дочерних классах. @AfterEach</a:t>
            </a:r>
            <a:r>
              <a:rPr lang="ru-RU" b="1" i="0" dirty="0">
                <a:solidFill>
                  <a:srgbClr val="333333"/>
                </a:solidFill>
                <a:effectLst/>
                <a:latin typeface="-apple-system"/>
              </a:rPr>
              <a:t> </a:t>
            </a:r>
            <a:r>
              <a:rPr lang="ru-RU" b="0" i="0" dirty="0">
                <a:solidFill>
                  <a:srgbClr val="333333"/>
                </a:solidFill>
                <a:effectLst/>
                <a:latin typeface="-apple-system"/>
              </a:rPr>
              <a:t>@AfterEach.</a:t>
            </a:r>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1477387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ru-RU"/>
              <a:t>Добрый день сегодня мы проведем воркшоп </a:t>
            </a:r>
            <a:r>
              <a:rPr lang="en-US"/>
              <a:t>Introduction to Unite testing.</a:t>
            </a:r>
          </a:p>
          <a:p>
            <a:pPr marL="0" marR="0" lvl="0" indent="0" defTabSz="457200" eaLnBrk="1" fontAlgn="auto" latinLnBrk="0" hangingPunct="1">
              <a:lnSpc>
                <a:spcPct val="117999"/>
              </a:lnSpc>
              <a:spcBef>
                <a:spcPts val="0"/>
              </a:spcBef>
              <a:spcAft>
                <a:spcPts val="0"/>
              </a:spcAft>
              <a:buClrTx/>
              <a:buSzTx/>
              <a:buFontTx/>
              <a:buNone/>
              <a:tabLst/>
              <a:defRPr/>
            </a:pPr>
            <a:r>
              <a:rPr lang="ru-RU"/>
              <a:t> Его для вас подготовили </a:t>
            </a:r>
            <a:r>
              <a:rPr lang="en-US"/>
              <a:t>Stanislav Scurtu, Mihail </a:t>
            </a:r>
            <a:r>
              <a:rPr lang="en-US" err="1"/>
              <a:t>Trifonov</a:t>
            </a:r>
            <a:r>
              <a:rPr lang="en-US"/>
              <a:t> and Andrei Diogoti.</a:t>
            </a:r>
          </a:p>
          <a:p>
            <a:endParaRPr lang="en-US"/>
          </a:p>
        </p:txBody>
      </p:sp>
    </p:spTree>
    <p:extLst>
      <p:ext uri="{BB962C8B-B14F-4D97-AF65-F5344CB8AC3E}">
        <p14:creationId xmlns:p14="http://schemas.microsoft.com/office/powerpoint/2010/main" val="837214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b="0" i="0" dirty="0">
                <a:solidFill>
                  <a:srgbClr val="1C1E21"/>
                </a:solidFill>
                <a:effectLst/>
                <a:latin typeface="system-ui"/>
              </a:rPr>
              <a:t> </a:t>
            </a:r>
            <a:r>
              <a:rPr lang="ru-RU" dirty="0"/>
              <a:t>@</a:t>
            </a:r>
            <a:r>
              <a:rPr lang="ru-RU" b="1" dirty="0"/>
              <a:t>BeforeAll</a:t>
            </a:r>
            <a:r>
              <a:rPr lang="ru-RU" b="0" i="0" dirty="0">
                <a:solidFill>
                  <a:srgbClr val="1C1E21"/>
                </a:solidFill>
                <a:effectLst/>
                <a:latin typeface="system-ui"/>
              </a:rPr>
              <a:t> , которая используется в статической функции для работы со статическими членами класса.</a:t>
            </a:r>
            <a:endParaRPr lang="en-US" b="0" i="0" dirty="0">
              <a:solidFill>
                <a:srgbClr val="222222"/>
              </a:solidFill>
              <a:effectLst/>
              <a:latin typeface="Source Sans Pro" panose="020B0503030403020204" pitchFamily="34" charset="0"/>
            </a:endParaRPr>
          </a:p>
          <a:p>
            <a:pPr algn="l"/>
            <a:r>
              <a:rPr lang="ru-RU" b="0" i="0" dirty="0">
                <a:solidFill>
                  <a:srgbClr val="222222"/>
                </a:solidFill>
                <a:effectLst/>
                <a:latin typeface="Source Sans Pro" panose="020B0503030403020204" pitchFamily="34" charset="0"/>
              </a:rPr>
              <a:t>Эта аннотация используется, если вы хотите выполнить некоторые инструкции до  тестов</a:t>
            </a:r>
            <a:endParaRPr lang="en-US" b="0" i="0" dirty="0">
              <a:solidFill>
                <a:srgbClr val="222222"/>
              </a:solidFill>
              <a:effectLst/>
              <a:latin typeface="Source Sans Pro" panose="020B0503030403020204" pitchFamily="34" charset="0"/>
            </a:endParaRPr>
          </a:p>
          <a:p>
            <a:pPr algn="l"/>
            <a:r>
              <a:rPr lang="ru-RU" b="0" i="0" dirty="0">
                <a:solidFill>
                  <a:srgbClr val="222222"/>
                </a:solidFill>
                <a:effectLst/>
                <a:latin typeface="Source Sans Pro" panose="020B0503030403020204" pitchFamily="34" charset="0"/>
              </a:rPr>
              <a:t> например, для тестового соединения, должны выполняться перед всеми тестами.</a:t>
            </a:r>
            <a:endParaRPr lang="en-US" b="0" i="0" dirty="0">
              <a:solidFill>
                <a:srgbClr val="222222"/>
              </a:solidFill>
              <a:effectLst/>
              <a:latin typeface="Source Sans Pro" panose="020B0503030403020204" pitchFamily="34" charset="0"/>
            </a:endParaRPr>
          </a:p>
          <a:p>
            <a:pPr algn="l"/>
            <a:endParaRPr lang="en-US" b="0" i="0" dirty="0">
              <a:solidFill>
                <a:srgbClr val="222222"/>
              </a:solidFill>
              <a:effectLst/>
              <a:latin typeface="Source Sans Pro" panose="020B0503030403020204" pitchFamily="34" charset="0"/>
            </a:endParaRPr>
          </a:p>
          <a:p>
            <a:pPr algn="l"/>
            <a:r>
              <a:rPr lang="ru-RU" b="0" i="1" dirty="0">
                <a:solidFill>
                  <a:srgbClr val="333333"/>
                </a:solidFill>
                <a:effectLst/>
                <a:latin typeface="-apple-system"/>
              </a:rPr>
              <a:t>@AfterAl</a:t>
            </a:r>
            <a:r>
              <a:rPr lang="ru-RU" b="0" i="0" dirty="0">
                <a:solidFill>
                  <a:srgbClr val="333333"/>
                </a:solidFill>
                <a:effectLst/>
                <a:latin typeface="-apple-system"/>
              </a:rPr>
              <a:t>l используется для обозначения того, что аннотированный метод должен быть выполнен после всех тестов в текущем тестовом классе.</a:t>
            </a:r>
            <a:r>
              <a:rPr lang="ru-RU" dirty="0"/>
              <a:t> аналог @AfterClass в JUnit 4.</a:t>
            </a:r>
            <a:endParaRPr lang="en-US" dirty="0"/>
          </a:p>
          <a:p>
            <a:pPr algn="l"/>
            <a:endParaRPr lang="en-US" dirty="0"/>
          </a:p>
          <a:p>
            <a:pPr marL="0" marR="0" lvl="0" indent="0" algn="l" defTabSz="457200" eaLnBrk="1" fontAlgn="auto" latinLnBrk="0" hangingPunct="1">
              <a:lnSpc>
                <a:spcPct val="117999"/>
              </a:lnSpc>
              <a:spcBef>
                <a:spcPts val="0"/>
              </a:spcBef>
              <a:spcAft>
                <a:spcPts val="0"/>
              </a:spcAft>
              <a:buClrTx/>
              <a:buSzTx/>
              <a:buFontTx/>
              <a:buNone/>
              <a:tabLst/>
              <a:defRPr/>
            </a:pPr>
            <a:r>
              <a:rPr lang="ru-RU" b="0" i="0" dirty="0">
                <a:solidFill>
                  <a:srgbClr val="333333"/>
                </a:solidFill>
                <a:effectLst/>
                <a:latin typeface="-apple-system"/>
              </a:rPr>
              <a:t>Методы, аннотированные @AfterAll, должны иметь возвращаемый тип void, но не должны быть private. </a:t>
            </a:r>
          </a:p>
          <a:p>
            <a:pPr algn="l"/>
            <a:endParaRPr lang="en-US" dirty="0"/>
          </a:p>
          <a:p>
            <a:pPr algn="l"/>
            <a:r>
              <a:rPr lang="ru-RU" b="0" i="0" dirty="0">
                <a:solidFill>
                  <a:srgbClr val="333333"/>
                </a:solidFill>
                <a:effectLst/>
                <a:latin typeface="-apple-system"/>
              </a:rPr>
              <a:t>Метод, аннотированный </a:t>
            </a:r>
            <a:r>
              <a:rPr lang="ru-RU" dirty="0"/>
              <a:t>@AfterAll</a:t>
            </a:r>
            <a:r>
              <a:rPr lang="ru-RU" b="0" i="0" dirty="0">
                <a:solidFill>
                  <a:srgbClr val="333333"/>
                </a:solidFill>
                <a:effectLst/>
                <a:latin typeface="-apple-system"/>
              </a:rPr>
              <a:t> </a:t>
            </a:r>
            <a:r>
              <a:rPr lang="ru-RU" b="1" i="0" dirty="0">
                <a:solidFill>
                  <a:srgbClr val="333333"/>
                </a:solidFill>
                <a:effectLst/>
                <a:latin typeface="-apple-system"/>
              </a:rPr>
              <a:t>должен быть </a:t>
            </a:r>
            <a:r>
              <a:rPr lang="ru-RU" b="1" i="0" u="none" strike="noStrike" dirty="0">
                <a:effectLst/>
                <a:latin typeface="-apple-system"/>
                <a:hlinkClick r:id="rId3"/>
              </a:rPr>
              <a:t>статическим</a:t>
            </a:r>
            <a:r>
              <a:rPr lang="ru-RU" b="1" i="0" dirty="0">
                <a:solidFill>
                  <a:srgbClr val="333333"/>
                </a:solidFill>
                <a:effectLst/>
                <a:latin typeface="-apple-system"/>
              </a:rPr>
              <a:t>, </a:t>
            </a:r>
            <a:r>
              <a:rPr lang="ru-RU" b="0" i="0" dirty="0">
                <a:solidFill>
                  <a:srgbClr val="333333"/>
                </a:solidFill>
                <a:effectLst/>
                <a:latin typeface="-apple-system"/>
              </a:rPr>
              <a:t>в противном случае он будет выдавать ошибки во время выполнения</a:t>
            </a:r>
            <a:endParaRPr lang="en-US" b="0" i="0" dirty="0">
              <a:solidFill>
                <a:srgbClr val="333333"/>
              </a:solidFill>
              <a:effectLst/>
              <a:latin typeface="-apple-system"/>
            </a:endParaRPr>
          </a:p>
          <a:p>
            <a:pPr algn="l"/>
            <a:endParaRPr lang="en-US" dirty="0"/>
          </a:p>
          <a:p>
            <a:pPr algn="l"/>
            <a:r>
              <a:rPr lang="ru-RU" dirty="0"/>
              <a:t> Такие методы наследуются – если они не скрыты, не переопределены или не перзаписаны (т. е. не заменены только на основе сигнатуры, независимо от правил видимости Java) – </a:t>
            </a:r>
            <a:endParaRPr lang="en-US" dirty="0"/>
          </a:p>
        </p:txBody>
      </p:sp>
    </p:spTree>
    <p:extLst>
      <p:ext uri="{BB962C8B-B14F-4D97-AF65-F5344CB8AC3E}">
        <p14:creationId xmlns:p14="http://schemas.microsoft.com/office/powerpoint/2010/main" val="2898442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b="0" i="0">
                <a:solidFill>
                  <a:srgbClr val="1C1E21"/>
                </a:solidFill>
                <a:effectLst/>
                <a:latin typeface="system-ui"/>
              </a:rPr>
              <a:t> </a:t>
            </a:r>
            <a:r>
              <a:rPr lang="ru-RU"/>
              <a:t>@DisplayName используется для предоставления специального имени тестовому классу и методам тестирования. Мы можем использовать пробелы, специальные символы и даже смайлы в отображаемом имени, которое будет отображаться в отчетах о тестировании, а также в программах запуска тестов и IDE.</a:t>
            </a:r>
            <a:endParaRPr lang="en-US"/>
          </a:p>
          <a:p>
            <a:pPr algn="l"/>
            <a:endParaRPr lang="en-US" b="0" i="0">
              <a:solidFill>
                <a:srgbClr val="222222"/>
              </a:solidFill>
              <a:effectLst/>
              <a:latin typeface="Source Sans Pro" panose="020B0503030403020204" pitchFamily="34" charset="0"/>
            </a:endParaRPr>
          </a:p>
          <a:p>
            <a:pPr algn="l"/>
            <a:r>
              <a:rPr lang="ru-RU"/>
              <a:t>@Disabled  Используется для отключения тестового класса или метода тестирования. Оно может быть заявлено без указания причины; однако команда JUnit рекомендует разработчикам предоставить краткое объяснение того, почему тестовый класс или тестовый метод отключен. @Disabled не является @Inherited. Следовательно, если вы хотите отключить класс, суперкласс которого @Disabled, вы должны повторно объявить @Disabled в подклассе.</a:t>
            </a:r>
            <a:br>
              <a:rPr lang="en-US"/>
            </a:br>
            <a:endParaRPr lang="en-US"/>
          </a:p>
        </p:txBody>
      </p:sp>
    </p:spTree>
    <p:extLst>
      <p:ext uri="{BB962C8B-B14F-4D97-AF65-F5344CB8AC3E}">
        <p14:creationId xmlns:p14="http://schemas.microsoft.com/office/powerpoint/2010/main" val="729404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1) </a:t>
            </a:r>
            <a:r>
              <a:rPr lang="ru-RU"/>
              <a:t>@</a:t>
            </a:r>
            <a:r>
              <a:rPr lang="ru-RU" b="1"/>
              <a:t>ParameterizedTest</a:t>
            </a:r>
            <a:r>
              <a:rPr lang="ru-RU"/>
              <a:t>   используется для многократного запуска одного и того же метода тестирования с разными наборами входных данных. </a:t>
            </a:r>
            <a:endParaRPr lang="en-US"/>
          </a:p>
          <a:p>
            <a:pPr algn="l"/>
            <a:r>
              <a:rPr lang="ru-RU"/>
              <a:t>Когда </a:t>
            </a:r>
            <a:r>
              <a:rPr lang="ru-RU" err="1"/>
              <a:t>JUnit</a:t>
            </a:r>
            <a:r>
              <a:rPr lang="ru-RU"/>
              <a:t> запускает тест, он выполняет один тест для каждого набора данных, переданных методу.</a:t>
            </a:r>
            <a:endParaRPr lang="en-US"/>
          </a:p>
          <a:p>
            <a:pPr algn="l"/>
            <a:endParaRPr lang="en-US"/>
          </a:p>
          <a:p>
            <a:pPr algn="l"/>
            <a:r>
              <a:rPr lang="en-US" b="1"/>
              <a:t>2) </a:t>
            </a:r>
            <a:r>
              <a:rPr lang="ru-RU" b="1" i="0">
                <a:solidFill>
                  <a:srgbClr val="333333"/>
                </a:solidFill>
                <a:effectLst/>
                <a:latin typeface="Fira Sans" panose="020F0502020204030204" pitchFamily="34" charset="0"/>
              </a:rPr>
              <a:t> Настройка</a:t>
            </a:r>
          </a:p>
          <a:p>
            <a:pPr algn="l"/>
            <a:r>
              <a:rPr lang="ru-RU" b="0" i="0">
                <a:solidFill>
                  <a:srgbClr val="333333"/>
                </a:solidFill>
                <a:effectLst/>
                <a:latin typeface="-apple-system"/>
              </a:rPr>
              <a:t>Включите зависимость </a:t>
            </a:r>
            <a:r>
              <a:rPr lang="ru-RU" b="0" i="0" err="1">
                <a:solidFill>
                  <a:srgbClr val="333333"/>
                </a:solidFill>
                <a:effectLst/>
                <a:latin typeface="-apple-system"/>
              </a:rPr>
              <a:t>junit-jupiter-params</a:t>
            </a:r>
            <a:r>
              <a:rPr lang="ru-RU" b="0" i="0">
                <a:solidFill>
                  <a:srgbClr val="333333"/>
                </a:solidFill>
                <a:effectLst/>
                <a:latin typeface="-apple-system"/>
              </a:rPr>
              <a:t>, чтобы использовать параметризованные тесты.</a:t>
            </a:r>
          </a:p>
          <a:p>
            <a:pPr algn="l"/>
            <a:r>
              <a:rPr lang="en-US" b="1"/>
              <a:t>3)  sample</a:t>
            </a:r>
          </a:p>
          <a:p>
            <a:pPr algn="l">
              <a:buFont typeface="Arial" panose="020B0604020202020204" pitchFamily="34" charset="0"/>
              <a:buChar char="•"/>
            </a:pPr>
            <a:r>
              <a:rPr lang="ru-RU" b="0" i="0">
                <a:solidFill>
                  <a:srgbClr val="333333"/>
                </a:solidFill>
                <a:effectLst/>
                <a:latin typeface="-apple-system"/>
              </a:rPr>
              <a:t>Мы должны объявить по крайней мере один источник аргументов, предоставляющий аргументы для каждого вызова, которые будут использоваться в тестовом методе.</a:t>
            </a:r>
          </a:p>
          <a:p>
            <a:pPr algn="l">
              <a:buFont typeface="Arial" panose="020B0604020202020204" pitchFamily="34" charset="0"/>
              <a:buChar char="•"/>
            </a:pPr>
            <a:r>
              <a:rPr lang="ru-RU" b="0" i="0">
                <a:solidFill>
                  <a:srgbClr val="333333"/>
                </a:solidFill>
                <a:effectLst/>
                <a:latin typeface="-apple-system"/>
              </a:rPr>
              <a:t>В данном примере </a:t>
            </a:r>
            <a:r>
              <a:rPr kumimoji="0" lang="en-US" altLang="en-US" b="0" i="0" u="none" strike="noStrike" cap="none" normalizeH="0" baseline="0">
                <a:ln>
                  <a:noFill/>
                </a:ln>
                <a:solidFill>
                  <a:srgbClr val="56A8F5"/>
                </a:solidFill>
                <a:effectLst/>
                <a:latin typeface="+mj-lt"/>
              </a:rPr>
              <a:t>palindromes</a:t>
            </a:r>
            <a:r>
              <a:rPr lang="ru-RU" b="0" i="0">
                <a:solidFill>
                  <a:srgbClr val="333333"/>
                </a:solidFill>
                <a:effectLst/>
                <a:latin typeface="-apple-system"/>
              </a:rPr>
              <a:t> будет вызываться </a:t>
            </a:r>
            <a:r>
              <a:rPr lang="en-US" b="0" i="0">
                <a:solidFill>
                  <a:srgbClr val="333333"/>
                </a:solidFill>
                <a:effectLst/>
                <a:latin typeface="-apple-system"/>
              </a:rPr>
              <a:t>3</a:t>
            </a:r>
            <a:r>
              <a:rPr lang="ru-RU" b="0" i="0">
                <a:solidFill>
                  <a:srgbClr val="333333"/>
                </a:solidFill>
                <a:effectLst/>
                <a:latin typeface="-apple-system"/>
              </a:rPr>
              <a:t>раз для каждой, указанной в аннотации @ValueSource. Мы получаем доступ к аргументу, используя параметр </a:t>
            </a:r>
            <a:r>
              <a:rPr kumimoji="0" lang="en-US" altLang="en-US" b="0" i="0" u="none" strike="noStrike" cap="none" normalizeH="0" baseline="0">
                <a:ln>
                  <a:noFill/>
                </a:ln>
                <a:solidFill>
                  <a:srgbClr val="BCBEC4"/>
                </a:solidFill>
                <a:effectLst/>
                <a:latin typeface="+mj-lt"/>
              </a:rPr>
              <a:t>candidate</a:t>
            </a:r>
            <a:r>
              <a:rPr lang="ru-RU" b="0" i="0">
                <a:solidFill>
                  <a:srgbClr val="333333"/>
                </a:solidFill>
                <a:effectLst/>
                <a:latin typeface="-apple-system"/>
              </a:rPr>
              <a:t> метода.</a:t>
            </a:r>
          </a:p>
          <a:p>
            <a:pPr algn="l">
              <a:buFont typeface="Arial" panose="020B0604020202020204" pitchFamily="34" charset="0"/>
              <a:buChar char="•"/>
            </a:pPr>
            <a:r>
              <a:rPr lang="ru-RU" b="0" i="0">
                <a:solidFill>
                  <a:srgbClr val="333333"/>
                </a:solidFill>
                <a:effectLst/>
                <a:latin typeface="-apple-system"/>
              </a:rPr>
              <a:t>Используйте аргумент </a:t>
            </a:r>
            <a:r>
              <a:rPr lang="ru-RU" b="0" i="0" err="1">
                <a:solidFill>
                  <a:srgbClr val="333333"/>
                </a:solidFill>
                <a:effectLst/>
                <a:latin typeface="-apple-system"/>
              </a:rPr>
              <a:t>name</a:t>
            </a:r>
            <a:r>
              <a:rPr lang="ru-RU" b="0" i="0">
                <a:solidFill>
                  <a:srgbClr val="333333"/>
                </a:solidFill>
                <a:effectLst/>
                <a:latin typeface="-apple-system"/>
              </a:rPr>
              <a:t> в аннотации </a:t>
            </a:r>
            <a:r>
              <a:rPr lang="ru-RU" b="0" i="1">
                <a:solidFill>
                  <a:srgbClr val="333333"/>
                </a:solidFill>
                <a:effectLst/>
                <a:latin typeface="-apple-system"/>
              </a:rPr>
              <a:t>@ParameterizedTest,</a:t>
            </a:r>
            <a:r>
              <a:rPr lang="ru-RU" b="0" i="0">
                <a:solidFill>
                  <a:srgbClr val="333333"/>
                </a:solidFill>
                <a:effectLst/>
                <a:latin typeface="-apple-system"/>
              </a:rPr>
              <a:t> чтобы настроить отображаемое сообщение.</a:t>
            </a:r>
            <a:endParaRPr lang="en-US" b="0" i="0">
              <a:solidFill>
                <a:srgbClr val="333333"/>
              </a:solidFill>
              <a:effectLst/>
              <a:latin typeface="-apple-system"/>
            </a:endParaRPr>
          </a:p>
          <a:p>
            <a:pPr algn="l">
              <a:buFont typeface="Arial" panose="020B0604020202020204" pitchFamily="34" charset="0"/>
              <a:buChar char="•"/>
            </a:pPr>
            <a:endParaRPr lang="en-US" b="0" i="0">
              <a:solidFill>
                <a:srgbClr val="333333"/>
              </a:solidFill>
              <a:effectLst/>
              <a:latin typeface="-apple-system"/>
            </a:endParaRPr>
          </a:p>
          <a:p>
            <a:pPr algn="l"/>
            <a:r>
              <a:rPr lang="ru-RU" b="0" i="0">
                <a:solidFill>
                  <a:srgbClr val="333333"/>
                </a:solidFill>
                <a:effectLst/>
                <a:latin typeface="Fira Sans" panose="020B0503050000020004" pitchFamily="34" charset="0"/>
              </a:rPr>
              <a:t>Аннотация @</a:t>
            </a:r>
            <a:r>
              <a:rPr lang="ru-RU" b="1" i="0">
                <a:solidFill>
                  <a:srgbClr val="333333"/>
                </a:solidFill>
                <a:effectLst/>
                <a:latin typeface="Fira Sans" panose="020B0503050000020004" pitchFamily="34" charset="0"/>
              </a:rPr>
              <a:t>NullSource</a:t>
            </a:r>
          </a:p>
          <a:p>
            <a:pPr algn="l"/>
            <a:r>
              <a:rPr lang="ru-RU" b="0" i="0">
                <a:solidFill>
                  <a:srgbClr val="333333"/>
                </a:solidFill>
                <a:effectLst/>
                <a:latin typeface="-apple-system"/>
              </a:rPr>
              <a:t>Она предоставляет единственный </a:t>
            </a:r>
            <a:r>
              <a:rPr lang="ru-RU" b="0" i="0" err="1">
                <a:solidFill>
                  <a:srgbClr val="333333"/>
                </a:solidFill>
                <a:effectLst/>
                <a:latin typeface="-apple-system"/>
              </a:rPr>
              <a:t>null</a:t>
            </a:r>
            <a:r>
              <a:rPr lang="ru-RU" b="0" i="0">
                <a:solidFill>
                  <a:srgbClr val="333333"/>
                </a:solidFill>
                <a:effectLst/>
                <a:latin typeface="-apple-system"/>
              </a:rPr>
              <a:t> аргумент методу, аннотированному </a:t>
            </a:r>
            <a:r>
              <a:rPr lang="ru-RU" b="0" i="1">
                <a:solidFill>
                  <a:srgbClr val="333333"/>
                </a:solidFill>
                <a:effectLst/>
                <a:latin typeface="-apple-system"/>
              </a:rPr>
              <a:t>@ParameterizedTest</a:t>
            </a:r>
            <a:r>
              <a:rPr lang="ru-RU" b="0" i="0">
                <a:solidFill>
                  <a:srgbClr val="333333"/>
                </a:solidFill>
                <a:effectLst/>
                <a:latin typeface="-apple-system"/>
              </a:rPr>
              <a:t>.</a:t>
            </a:r>
            <a:endParaRPr lang="en-US" b="0" i="0">
              <a:solidFill>
                <a:srgbClr val="333333"/>
              </a:solidFill>
              <a:effectLst/>
              <a:latin typeface="-apple-system"/>
            </a:endParaRPr>
          </a:p>
          <a:p>
            <a:pPr algn="l"/>
            <a:r>
              <a:rPr lang="ru-RU" b="0" i="0">
                <a:solidFill>
                  <a:srgbClr val="333333"/>
                </a:solidFill>
                <a:effectLst/>
                <a:latin typeface="Fira Sans" panose="020B0503050000020004" pitchFamily="34" charset="0"/>
              </a:rPr>
              <a:t> Аннотация @</a:t>
            </a:r>
            <a:r>
              <a:rPr lang="ru-RU" b="1" i="0">
                <a:solidFill>
                  <a:srgbClr val="333333"/>
                </a:solidFill>
                <a:effectLst/>
                <a:latin typeface="Fira Sans" panose="020B0503050000020004" pitchFamily="34" charset="0"/>
              </a:rPr>
              <a:t>EnumSource</a:t>
            </a:r>
            <a:endParaRPr lang="en-US" b="1" i="0">
              <a:solidFill>
                <a:srgbClr val="333333"/>
              </a:solidFill>
              <a:effectLst/>
              <a:latin typeface="Fira Sans" panose="020B0503050000020004" pitchFamily="34" charset="0"/>
            </a:endParaRPr>
          </a:p>
          <a:p>
            <a:pPr algn="l"/>
            <a:r>
              <a:rPr lang="ru-RU" b="0" i="0">
                <a:solidFill>
                  <a:srgbClr val="333333"/>
                </a:solidFill>
                <a:effectLst/>
                <a:latin typeface="Fira Sans" panose="020B0503050000020004" pitchFamily="34" charset="0"/>
              </a:rPr>
              <a:t>Аннотация @</a:t>
            </a:r>
            <a:r>
              <a:rPr lang="ru-RU" b="1" i="0">
                <a:solidFill>
                  <a:srgbClr val="333333"/>
                </a:solidFill>
                <a:effectLst/>
                <a:latin typeface="Fira Sans" panose="020B0503050000020004" pitchFamily="34" charset="0"/>
              </a:rPr>
              <a:t>NullAndEmptySource</a:t>
            </a:r>
          </a:p>
          <a:p>
            <a:pPr algn="l"/>
            <a:r>
              <a:rPr lang="ru-RU" b="0" i="0">
                <a:solidFill>
                  <a:srgbClr val="333333"/>
                </a:solidFill>
                <a:effectLst/>
                <a:latin typeface="-apple-system"/>
              </a:rPr>
              <a:t>Она сочетает в себе функциональность </a:t>
            </a:r>
            <a:r>
              <a:rPr lang="ru-RU" b="0" i="1">
                <a:solidFill>
                  <a:srgbClr val="333333"/>
                </a:solidFill>
                <a:effectLst/>
                <a:latin typeface="-apple-system"/>
              </a:rPr>
              <a:t>@NullSource</a:t>
            </a:r>
            <a:r>
              <a:rPr lang="ru-RU" b="0" i="0">
                <a:solidFill>
                  <a:srgbClr val="333333"/>
                </a:solidFill>
                <a:effectLst/>
                <a:latin typeface="-apple-system"/>
              </a:rPr>
              <a:t> и </a:t>
            </a:r>
            <a:r>
              <a:rPr lang="ru-RU" b="0" i="1">
                <a:solidFill>
                  <a:srgbClr val="333333"/>
                </a:solidFill>
                <a:effectLst/>
                <a:latin typeface="-apple-system"/>
              </a:rPr>
              <a:t>@EmptySource</a:t>
            </a:r>
            <a:r>
              <a:rPr lang="ru-RU" b="0" i="0">
                <a:solidFill>
                  <a:srgbClr val="333333"/>
                </a:solidFill>
                <a:effectLst/>
                <a:latin typeface="-apple-system"/>
              </a:rPr>
              <a:t>. В данном примере тестовый метод будет вызываться два раза - сначала со значением </a:t>
            </a:r>
            <a:r>
              <a:rPr lang="ru-RU" b="0" i="0" err="1">
                <a:solidFill>
                  <a:srgbClr val="333333"/>
                </a:solidFill>
                <a:effectLst/>
                <a:latin typeface="-apple-system"/>
              </a:rPr>
              <a:t>null</a:t>
            </a:r>
            <a:r>
              <a:rPr lang="ru-RU" b="0" i="0">
                <a:solidFill>
                  <a:srgbClr val="333333"/>
                </a:solidFill>
                <a:effectLst/>
                <a:latin typeface="-apple-system"/>
              </a:rPr>
              <a:t>, а затем со значением </a:t>
            </a:r>
            <a:r>
              <a:rPr lang="ru-RU" b="0" i="0" err="1">
                <a:solidFill>
                  <a:srgbClr val="333333"/>
                </a:solidFill>
                <a:effectLst/>
                <a:latin typeface="-apple-system"/>
              </a:rPr>
              <a:t>empty</a:t>
            </a:r>
            <a:r>
              <a:rPr lang="ru-RU" b="0" i="0">
                <a:solidFill>
                  <a:srgbClr val="333333"/>
                </a:solidFill>
                <a:effectLst/>
                <a:latin typeface="-apple-system"/>
              </a:rPr>
              <a:t>.</a:t>
            </a:r>
          </a:p>
          <a:p>
            <a:pPr algn="l"/>
            <a:endParaRPr lang="ru-RU" b="1" i="0">
              <a:solidFill>
                <a:srgbClr val="333333"/>
              </a:solidFill>
              <a:effectLst/>
              <a:latin typeface="Fira Sans" panose="020B0503050000020004" pitchFamily="34" charset="0"/>
            </a:endParaRPr>
          </a:p>
          <a:p>
            <a:pPr algn="l"/>
            <a:r>
              <a:rPr lang="ru-RU" b="0" i="0">
                <a:solidFill>
                  <a:srgbClr val="333333"/>
                </a:solidFill>
                <a:effectLst/>
                <a:latin typeface="-apple-system"/>
              </a:rPr>
              <a:t>Это удобный способ использования </a:t>
            </a:r>
            <a:r>
              <a:rPr lang="ru-RU" b="0" i="0" err="1">
                <a:solidFill>
                  <a:srgbClr val="333333"/>
                </a:solidFill>
                <a:effectLst/>
                <a:latin typeface="-apple-system"/>
              </a:rPr>
              <a:t>Enum</a:t>
            </a:r>
            <a:r>
              <a:rPr lang="ru-RU" b="0" i="0">
                <a:solidFill>
                  <a:srgbClr val="333333"/>
                </a:solidFill>
                <a:effectLst/>
                <a:latin typeface="-apple-system"/>
              </a:rPr>
              <a:t> констант. Метод тестирования будет вызываться для каждой константы перечисления за раз.</a:t>
            </a:r>
            <a:endParaRPr lang="en-US" b="0" i="0">
              <a:solidFill>
                <a:srgbClr val="333333"/>
              </a:solidFill>
              <a:effectLst/>
              <a:latin typeface="-apple-system"/>
            </a:endParaRPr>
          </a:p>
          <a:p>
            <a:pPr algn="l"/>
            <a:r>
              <a:rPr lang="ru-RU" b="0" i="0">
                <a:solidFill>
                  <a:srgbClr val="333333"/>
                </a:solidFill>
                <a:effectLst/>
                <a:latin typeface="Fira Sans" panose="020B0503050000020004" pitchFamily="34" charset="0"/>
              </a:rPr>
              <a:t> Аннотация @</a:t>
            </a:r>
            <a:r>
              <a:rPr lang="ru-RU" b="1" i="0">
                <a:solidFill>
                  <a:srgbClr val="333333"/>
                </a:solidFill>
                <a:effectLst/>
                <a:latin typeface="Fira Sans" panose="020B0503050000020004" pitchFamily="34" charset="0"/>
              </a:rPr>
              <a:t>MethodSource</a:t>
            </a:r>
          </a:p>
          <a:p>
            <a:pPr algn="l">
              <a:buFont typeface="Arial" panose="020B0604020202020204" pitchFamily="34" charset="0"/>
              <a:buChar char="•"/>
            </a:pPr>
            <a:r>
              <a:rPr lang="ru-RU" b="0" i="0">
                <a:solidFill>
                  <a:srgbClr val="333333"/>
                </a:solidFill>
                <a:effectLst/>
                <a:latin typeface="-apple-system"/>
              </a:rPr>
              <a:t>Она используется для ссылки на один или несколько фабричных методов тестового класса или внешних классов. </a:t>
            </a:r>
            <a:endParaRPr lang="en-US" b="0" i="0">
              <a:solidFill>
                <a:srgbClr val="333333"/>
              </a:solidFill>
              <a:effectLst/>
              <a:latin typeface="-apple-system"/>
            </a:endParaRPr>
          </a:p>
          <a:p>
            <a:pPr algn="l">
              <a:buFont typeface="Arial" panose="020B0604020202020204" pitchFamily="34" charset="0"/>
              <a:buChar char="•"/>
            </a:pPr>
            <a:r>
              <a:rPr lang="ru-RU" b="0" i="0">
                <a:solidFill>
                  <a:srgbClr val="333333"/>
                </a:solidFill>
                <a:effectLst/>
                <a:latin typeface="-apple-system"/>
              </a:rPr>
              <a:t>Фабричный метод должен генерировать поток аргументов, где каждый аргумент в потоке будет использоваться методом, аннотированным </a:t>
            </a:r>
            <a:r>
              <a:rPr lang="ru-RU" b="0" i="1">
                <a:solidFill>
                  <a:srgbClr val="333333"/>
                </a:solidFill>
                <a:effectLst/>
                <a:latin typeface="-apple-system"/>
              </a:rPr>
              <a:t>@ParameterizedTes</a:t>
            </a:r>
            <a:endParaRPr lang="ru-RU" b="0" i="0">
              <a:solidFill>
                <a:srgbClr val="333333"/>
              </a:solidFill>
              <a:effectLst/>
              <a:latin typeface="-apple-system"/>
            </a:endParaRPr>
          </a:p>
          <a:p>
            <a:pPr algn="l"/>
            <a:endParaRPr lang="en-US" b="0" i="0">
              <a:solidFill>
                <a:srgbClr val="333333"/>
              </a:solidFill>
              <a:effectLst/>
              <a:latin typeface="-apple-system"/>
            </a:endParaRPr>
          </a:p>
          <a:p>
            <a:pPr algn="l"/>
            <a:r>
              <a:rPr lang="ru-RU" b="0" i="0">
                <a:solidFill>
                  <a:srgbClr val="333333"/>
                </a:solidFill>
                <a:effectLst/>
                <a:latin typeface="Fira Sans" panose="020B0503050000020004" pitchFamily="34" charset="0"/>
              </a:rPr>
              <a:t>Аннотация @</a:t>
            </a:r>
            <a:r>
              <a:rPr lang="ru-RU" b="1" i="0">
                <a:solidFill>
                  <a:srgbClr val="333333"/>
                </a:solidFill>
                <a:effectLst/>
                <a:latin typeface="Fira Sans" panose="020B0503050000020004" pitchFamily="34" charset="0"/>
              </a:rPr>
              <a:t>CsvFileSource</a:t>
            </a:r>
          </a:p>
          <a:p>
            <a:pPr algn="l"/>
            <a:r>
              <a:rPr lang="ru-RU" b="0" i="0">
                <a:solidFill>
                  <a:srgbClr val="333333"/>
                </a:solidFill>
                <a:effectLst/>
                <a:latin typeface="-apple-system"/>
              </a:rPr>
              <a:t>Эта аннотация очень похожа на @CsvSource за исключением того, что мы читаем токены CSV из файла вместо чтения токенов в исходном тексте. CSV файл можно прочитать по </a:t>
            </a:r>
            <a:r>
              <a:rPr lang="ru-RU" b="0" i="0" err="1">
                <a:solidFill>
                  <a:srgbClr val="333333"/>
                </a:solidFill>
                <a:effectLst/>
                <a:latin typeface="-apple-system"/>
              </a:rPr>
              <a:t>classpath</a:t>
            </a:r>
            <a:r>
              <a:rPr lang="ru-RU" b="0" i="0">
                <a:solidFill>
                  <a:srgbClr val="333333"/>
                </a:solidFill>
                <a:effectLst/>
                <a:latin typeface="-apple-system"/>
              </a:rPr>
              <a:t> или из локальной файловой системы.</a:t>
            </a:r>
            <a:endParaRPr lang="en-US" b="0" i="0">
              <a:solidFill>
                <a:srgbClr val="333333"/>
              </a:solidFill>
              <a:effectLst/>
              <a:latin typeface="-apple-system"/>
            </a:endParaRPr>
          </a:p>
          <a:p>
            <a:pPr algn="l"/>
            <a:endParaRPr lang="en-US" b="0" i="0">
              <a:solidFill>
                <a:srgbClr val="333333"/>
              </a:solidFill>
              <a:effectLst/>
              <a:latin typeface="-apple-system"/>
            </a:endParaRPr>
          </a:p>
          <a:p>
            <a:pPr algn="l"/>
            <a:r>
              <a:rPr lang="ru-RU" b="0" i="0">
                <a:solidFill>
                  <a:srgbClr val="333333"/>
                </a:solidFill>
                <a:effectLst/>
                <a:latin typeface="-apple-system"/>
              </a:rPr>
              <a:t>Аннотацию @ArgumentsSource можно использовать для указания настраиваемого многоразового поставщика аргументов </a:t>
            </a:r>
            <a:r>
              <a:rPr lang="ru-RU" b="0" i="1" err="1">
                <a:solidFill>
                  <a:srgbClr val="333333"/>
                </a:solidFill>
                <a:effectLst/>
                <a:latin typeface="-apple-system"/>
              </a:rPr>
              <a:t>ArgumentsProvider</a:t>
            </a:r>
            <a:r>
              <a:rPr lang="ru-RU" b="0" i="0">
                <a:solidFill>
                  <a:srgbClr val="333333"/>
                </a:solidFill>
                <a:effectLst/>
                <a:latin typeface="-apple-system"/>
              </a:rPr>
              <a:t>.</a:t>
            </a:r>
            <a:endParaRPr lang="en-US" b="0" i="0">
              <a:solidFill>
                <a:srgbClr val="333333"/>
              </a:solidFill>
              <a:effectLst/>
              <a:latin typeface="-apple-system"/>
            </a:endParaRPr>
          </a:p>
          <a:p>
            <a:pPr algn="l"/>
            <a:endParaRPr lang="en-US" b="0" i="0">
              <a:solidFill>
                <a:srgbClr val="333333"/>
              </a:solidFill>
              <a:effectLst/>
              <a:latin typeface="-apple-system"/>
            </a:endParaRPr>
          </a:p>
          <a:p>
            <a:pPr algn="l"/>
            <a:r>
              <a:rPr lang="ru-RU" b="0" i="0">
                <a:solidFill>
                  <a:srgbClr val="333333"/>
                </a:solidFill>
                <a:effectLst/>
                <a:latin typeface="Fira Sans" panose="020B0503050000020004" pitchFamily="34" charset="0"/>
              </a:rPr>
              <a:t> </a:t>
            </a:r>
            <a:r>
              <a:rPr lang="ru-RU" b="1" i="0">
                <a:solidFill>
                  <a:srgbClr val="333333"/>
                </a:solidFill>
                <a:effectLst/>
                <a:latin typeface="Fira Sans" panose="020B0503050000020004" pitchFamily="34" charset="0"/>
              </a:rPr>
              <a:t>Вывод</a:t>
            </a:r>
          </a:p>
          <a:p>
            <a:pPr algn="l"/>
            <a:r>
              <a:rPr lang="ru-RU" b="0" i="0" err="1">
                <a:solidFill>
                  <a:srgbClr val="333333"/>
                </a:solidFill>
                <a:effectLst/>
                <a:latin typeface="-apple-system"/>
              </a:rPr>
              <a:t>Junit</a:t>
            </a:r>
            <a:r>
              <a:rPr lang="ru-RU" b="0" i="0">
                <a:solidFill>
                  <a:srgbClr val="333333"/>
                </a:solidFill>
                <a:effectLst/>
                <a:latin typeface="-apple-system"/>
              </a:rPr>
              <a:t> 5 аннотация @</a:t>
            </a:r>
            <a:r>
              <a:rPr lang="ru-RU" b="1" i="0">
                <a:solidFill>
                  <a:srgbClr val="333333"/>
                </a:solidFill>
                <a:effectLst/>
                <a:latin typeface="-apple-system"/>
              </a:rPr>
              <a:t>ParameterizedTest</a:t>
            </a:r>
            <a:r>
              <a:rPr lang="ru-RU" b="0" i="0">
                <a:solidFill>
                  <a:srgbClr val="333333"/>
                </a:solidFill>
                <a:effectLst/>
                <a:latin typeface="-apple-system"/>
              </a:rPr>
              <a:t> очень полезна при написании тестов, которые необходимо вызывать для тестирования несколько раз, но с разными аргументами</a:t>
            </a:r>
          </a:p>
          <a:p>
            <a:pPr algn="l"/>
            <a:endParaRPr lang="ru-RU" b="0" i="0">
              <a:solidFill>
                <a:srgbClr val="333333"/>
              </a:solidFill>
              <a:effectLst/>
              <a:latin typeface="-apple-system"/>
            </a:endParaRPr>
          </a:p>
          <a:p>
            <a:pPr algn="l"/>
            <a:endParaRPr lang="ru-RU" b="0" i="0">
              <a:solidFill>
                <a:srgbClr val="333333"/>
              </a:solidFill>
              <a:effectLst/>
              <a:latin typeface="-apple-system"/>
            </a:endParaRPr>
          </a:p>
          <a:p>
            <a:pPr algn="l"/>
            <a:endParaRPr lang="ru-RU" b="0" i="0">
              <a:solidFill>
                <a:srgbClr val="333333"/>
              </a:solidFill>
              <a:effectLst/>
              <a:latin typeface="-apple-system"/>
            </a:endParaRPr>
          </a:p>
          <a:p>
            <a:pPr algn="l">
              <a:buFont typeface="Arial" panose="020B0604020202020204" pitchFamily="34" charset="0"/>
              <a:buChar char="•"/>
            </a:pPr>
            <a:endParaRPr lang="ru-RU" b="0" i="0">
              <a:solidFill>
                <a:srgbClr val="333333"/>
              </a:solidFill>
              <a:effectLst/>
              <a:latin typeface="-apple-system"/>
            </a:endParaRPr>
          </a:p>
          <a:p>
            <a:pPr algn="l"/>
            <a:endParaRPr lang="en-US"/>
          </a:p>
        </p:txBody>
      </p:sp>
    </p:spTree>
    <p:extLst>
      <p:ext uri="{BB962C8B-B14F-4D97-AF65-F5344CB8AC3E}">
        <p14:creationId xmlns:p14="http://schemas.microsoft.com/office/powerpoint/2010/main" val="3768158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A3A3A"/>
              </a:solidFill>
              <a:effectLst/>
              <a:latin typeface="Source Serif Pro" panose="020F0502020204030204" pitchFamily="18" charset="0"/>
            </a:endParaRPr>
          </a:p>
          <a:p>
            <a:pPr algn="l"/>
            <a:r>
              <a:rPr lang="ru-RU" b="0" i="0" dirty="0">
                <a:solidFill>
                  <a:srgbClr val="1C1E21"/>
                </a:solidFill>
                <a:effectLst/>
                <a:latin typeface="system-ui"/>
              </a:rPr>
              <a:t>Динамические тесты могут быть сгенерированы методом с аннотацией </a:t>
            </a:r>
            <a:r>
              <a:rPr lang="ru-RU" dirty="0"/>
              <a:t>@TestFactory.</a:t>
            </a:r>
            <a:endParaRPr lang="en-US" dirty="0"/>
          </a:p>
          <a:p>
            <a:pPr algn="l"/>
            <a:r>
              <a:rPr lang="ru-RU" b="0" i="0" dirty="0">
                <a:solidFill>
                  <a:srgbClr val="1C1E21"/>
                </a:solidFill>
                <a:effectLst/>
                <a:latin typeface="system-ui"/>
              </a:rPr>
              <a:t> В отличие от статических тестов, которые определяют фиксированное количество тестов во время компиляции, </a:t>
            </a:r>
            <a:endParaRPr lang="en-US" b="0" i="0" dirty="0">
              <a:solidFill>
                <a:srgbClr val="1C1E21"/>
              </a:solidFill>
              <a:effectLst/>
              <a:latin typeface="system-ui"/>
            </a:endParaRPr>
          </a:p>
          <a:p>
            <a:pPr algn="l"/>
            <a:r>
              <a:rPr lang="ru-RU" b="0" i="0" dirty="0">
                <a:solidFill>
                  <a:srgbClr val="1C1E21"/>
                </a:solidFill>
                <a:effectLst/>
                <a:latin typeface="system-ui"/>
              </a:rPr>
              <a:t>динамические тесты позволяют нам динамически определять тестовые примеры во время выполнения.</a:t>
            </a:r>
            <a:endParaRPr lang="en-US" dirty="0"/>
          </a:p>
          <a:p>
            <a:pPr algn="l"/>
            <a:endParaRPr lang="en-US" b="0" i="0" dirty="0">
              <a:solidFill>
                <a:srgbClr val="3A3A3A"/>
              </a:solidFill>
              <a:effectLst/>
              <a:latin typeface="Source Serif Pro" panose="020F0502020204030204" pitchFamily="18" charset="0"/>
            </a:endParaRPr>
          </a:p>
          <a:p>
            <a:pPr algn="l"/>
            <a:r>
              <a:rPr lang="ru-RU" dirty="0"/>
              <a:t>Метод @TestFactory сообщает JUnit, что это фабрика для создания динамических тестов. Как мы видим, мы возвращаем только коллекцию DynamicTest.</a:t>
            </a:r>
            <a:endParaRPr lang="en-US" dirty="0"/>
          </a:p>
          <a:p>
            <a:pPr algn="l"/>
            <a:r>
              <a:rPr lang="ru-RU" dirty="0"/>
              <a:t> Каждый из DynamicTest состоит из двух частей: </a:t>
            </a:r>
            <a:endParaRPr lang="en-US" dirty="0"/>
          </a:p>
          <a:p>
            <a:pPr marL="342900" indent="-342900" algn="l">
              <a:buFontTx/>
              <a:buChar char="-"/>
            </a:pPr>
            <a:r>
              <a:rPr lang="ru-RU" dirty="0"/>
              <a:t>имени теста или отображаемого имени и </a:t>
            </a:r>
            <a:endParaRPr lang="en-US" dirty="0"/>
          </a:p>
          <a:p>
            <a:pPr marL="342900" indent="-342900" algn="l">
              <a:buFontTx/>
              <a:buChar char="-"/>
            </a:pPr>
            <a:r>
              <a:rPr lang="ru-RU" dirty="0"/>
              <a:t>исполняемого файла. </a:t>
            </a:r>
            <a:endParaRPr lang="en-US" dirty="0"/>
          </a:p>
          <a:p>
            <a:pPr marL="0" indent="0" algn="l">
              <a:buFontTx/>
              <a:buNone/>
            </a:pPr>
            <a:r>
              <a:rPr lang="ru-RU" dirty="0"/>
              <a:t>Вывод будет содержать отображаемое имя, которое мы передали динамическим тестам:</a:t>
            </a:r>
            <a:endParaRPr lang="en-US" dirty="0"/>
          </a:p>
          <a:p>
            <a:pPr algn="l"/>
            <a:endParaRPr lang="en-US" b="0" i="0" dirty="0">
              <a:solidFill>
                <a:srgbClr val="1C1E21"/>
              </a:solidFill>
              <a:effectLst/>
              <a:latin typeface="system-ui"/>
            </a:endParaRPr>
          </a:p>
          <a:p>
            <a:pPr algn="l"/>
            <a:r>
              <a:rPr lang="ru-RU" b="0" i="0" dirty="0">
                <a:solidFill>
                  <a:srgbClr val="1C1E21"/>
                </a:solidFill>
                <a:effectLst/>
                <a:latin typeface="system-ui"/>
              </a:rPr>
              <a:t>Фабричный метод должен возвращать </a:t>
            </a:r>
            <a:r>
              <a:rPr lang="ru-RU" dirty="0"/>
              <a:t>Stream</a:t>
            </a:r>
            <a:r>
              <a:rPr lang="ru-RU" b="0" i="0" dirty="0">
                <a:solidFill>
                  <a:srgbClr val="1C1E21"/>
                </a:solidFill>
                <a:effectLst/>
                <a:latin typeface="system-ui"/>
              </a:rPr>
              <a:t> , </a:t>
            </a:r>
            <a:r>
              <a:rPr lang="ru-RU" dirty="0"/>
              <a:t>Collection</a:t>
            </a:r>
            <a:r>
              <a:rPr lang="ru-RU" b="0" i="0" dirty="0">
                <a:solidFill>
                  <a:srgbClr val="1C1E21"/>
                </a:solidFill>
                <a:effectLst/>
                <a:latin typeface="system-ui"/>
              </a:rPr>
              <a:t> , </a:t>
            </a:r>
            <a:r>
              <a:rPr lang="ru-RU" dirty="0"/>
              <a:t>Iterable</a:t>
            </a:r>
            <a:r>
              <a:rPr lang="ru-RU" b="0" i="0" dirty="0">
                <a:solidFill>
                  <a:srgbClr val="1C1E21"/>
                </a:solidFill>
                <a:effectLst/>
                <a:latin typeface="system-ui"/>
              </a:rPr>
              <a:t> или </a:t>
            </a:r>
            <a:r>
              <a:rPr lang="ru-RU" dirty="0"/>
              <a:t>Iterator</a:t>
            </a:r>
            <a:r>
              <a:rPr lang="ru-RU" b="0" i="0" dirty="0">
                <a:solidFill>
                  <a:srgbClr val="1C1E21"/>
                </a:solidFill>
                <a:effectLst/>
                <a:latin typeface="system-ui"/>
              </a:rPr>
              <a:t> . В нашем случае мы выбрали  </a:t>
            </a:r>
            <a:r>
              <a:rPr lang="ru-RU" dirty="0"/>
              <a:t>Collection.</a:t>
            </a:r>
            <a:endParaRPr lang="en-US" b="0" i="0" dirty="0">
              <a:solidFill>
                <a:srgbClr val="3A3A3A"/>
              </a:solidFill>
              <a:effectLst/>
              <a:latin typeface="Source Serif Pro" panose="020F0502020204030204" pitchFamily="18" charset="0"/>
            </a:endParaRPr>
          </a:p>
          <a:p>
            <a:pPr algn="l"/>
            <a:endParaRPr lang="en-US" b="0" i="0" dirty="0">
              <a:solidFill>
                <a:srgbClr val="3A3A3A"/>
              </a:solidFill>
              <a:effectLst/>
              <a:latin typeface="Source Serif Pro" panose="020F0502020204030204" pitchFamily="18" charset="0"/>
            </a:endParaRPr>
          </a:p>
          <a:p>
            <a:pPr algn="l"/>
            <a:r>
              <a:rPr lang="ru-RU" dirty="0"/>
              <a:t>@TestTemplate используется для обозначения того, что аннотированный метод является методом тестового шаблона.</a:t>
            </a:r>
            <a:endParaRPr lang="en-US" dirty="0"/>
          </a:p>
          <a:p>
            <a:pPr algn="l"/>
            <a:r>
              <a:rPr lang="ru-RU" dirty="0"/>
              <a:t> В отличие от методов @Test, тестовый шаблон сам по себе не является тестовым примером, а скорее шаблоном для тестовых примеров. </a:t>
            </a:r>
            <a:endParaRPr lang="en-US" dirty="0"/>
          </a:p>
          <a:p>
            <a:pPr algn="l"/>
            <a:r>
              <a:rPr lang="ru-RU" dirty="0"/>
              <a:t>Таким образом, он предназначен для многократного вызова в зависимости от количества контекстов вызова, возвращаемых зарегистрированными поставщиками. </a:t>
            </a:r>
            <a:endParaRPr lang="en-US" dirty="0"/>
          </a:p>
          <a:p>
            <a:pPr algn="l"/>
            <a:r>
              <a:rPr lang="ru-RU" dirty="0"/>
              <a:t>Должен использоваться вместе хотя бы с одним провайдером. В противном случае выполнение завершится неудачно. </a:t>
            </a:r>
            <a:br>
              <a:rPr lang="ru-RU" dirty="0"/>
            </a:br>
            <a:br>
              <a:rPr lang="en-US" dirty="0"/>
            </a:br>
            <a:endParaRPr lang="en-US" dirty="0"/>
          </a:p>
        </p:txBody>
      </p:sp>
    </p:spTree>
    <p:extLst>
      <p:ext uri="{BB962C8B-B14F-4D97-AF65-F5344CB8AC3E}">
        <p14:creationId xmlns:p14="http://schemas.microsoft.com/office/powerpoint/2010/main" val="87523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a:t>@TestClassOrder — это аннотация уровня типа, которая используется для настройки </a:t>
            </a:r>
            <a:r>
              <a:rPr lang="ru-RU" err="1"/>
              <a:t>ClassOrderer</a:t>
            </a:r>
            <a:r>
              <a:rPr lang="ru-RU"/>
              <a:t> для тестовых классов @Nested аннотированного тестового класса.</a:t>
            </a:r>
            <a:endParaRPr lang="en-US"/>
          </a:p>
          <a:p>
            <a:pPr algn="l"/>
            <a:endParaRPr lang="en-US"/>
          </a:p>
          <a:p>
            <a:pPr algn="l"/>
            <a:r>
              <a:rPr lang="ru-RU" b="0" i="0">
                <a:solidFill>
                  <a:srgbClr val="172B53"/>
                </a:solidFill>
                <a:effectLst/>
                <a:latin typeface="Arial" panose="020B0604020202020204" pitchFamily="34" charset="0"/>
              </a:rPr>
              <a:t>Еще одна часто встречающаяся аннотация – </a:t>
            </a:r>
            <a:r>
              <a:rPr lang="ru-RU"/>
              <a:t>@TestMethodOrder</a:t>
            </a:r>
            <a:r>
              <a:rPr lang="ru-RU" b="0" i="0">
                <a:solidFill>
                  <a:srgbClr val="172B53"/>
                </a:solidFill>
                <a:effectLst/>
                <a:latin typeface="Arial" panose="020B0604020202020204" pitchFamily="34" charset="0"/>
              </a:rPr>
              <a:t>. Она позволяет задать порядок вызова тестовых методов в тестовом классе. Бывает очень полезна, когда вы знаете, что вызовы методов влияют друг на друга, но при определенном порядке все должно работать, как нужно</a:t>
            </a:r>
            <a:endParaRPr lang="en-US" b="0" i="0">
              <a:solidFill>
                <a:srgbClr val="172B53"/>
              </a:solidFill>
              <a:effectLst/>
              <a:latin typeface="Arial" panose="020B0604020202020204" pitchFamily="34" charset="0"/>
            </a:endParaRPr>
          </a:p>
          <a:p>
            <a:pPr algn="l"/>
            <a:r>
              <a:rPr lang="ru-RU" sz="2000"/>
              <a:t>В этом контексте термин «метод тестирования» относится к любому методу, помеченному @Test, @RepeatedTest, @ParameterizedTest, @TestFactory или @TestTemplate</a:t>
            </a:r>
            <a:endParaRPr lang="en-US"/>
          </a:p>
          <a:p>
            <a:pPr algn="l"/>
            <a:r>
              <a:rPr lang="ru-RU" b="0" i="0">
                <a:solidFill>
                  <a:srgbClr val="172B53"/>
                </a:solidFill>
                <a:effectLst/>
                <a:latin typeface="Arial" panose="020B0604020202020204" pitchFamily="34" charset="0"/>
              </a:rPr>
              <a:t>у каждого метода можно расставить специальную аннотацию с его порядковым номером.</a:t>
            </a:r>
            <a:br>
              <a:rPr lang="en-US"/>
            </a:br>
            <a:endParaRPr lang="en-US"/>
          </a:p>
        </p:txBody>
      </p:sp>
    </p:spTree>
    <p:extLst>
      <p:ext uri="{BB962C8B-B14F-4D97-AF65-F5344CB8AC3E}">
        <p14:creationId xmlns:p14="http://schemas.microsoft.com/office/powerpoint/2010/main" val="382554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b="0" i="0">
                <a:solidFill>
                  <a:srgbClr val="333333"/>
                </a:solidFill>
                <a:effectLst/>
                <a:latin typeface="-apple-system"/>
              </a:rPr>
              <a:t>Аннотация @Nested позволяет использовать внутренние классы при разработке тестов, </a:t>
            </a:r>
            <a:endParaRPr lang="en-US" b="0" i="0">
              <a:solidFill>
                <a:srgbClr val="333333"/>
              </a:solidFill>
              <a:effectLst/>
              <a:latin typeface="-apple-system"/>
            </a:endParaRPr>
          </a:p>
          <a:p>
            <a:pPr algn="l"/>
            <a:r>
              <a:rPr lang="ru-RU" b="0" i="0">
                <a:solidFill>
                  <a:srgbClr val="333333"/>
                </a:solidFill>
                <a:effectLst/>
                <a:latin typeface="-apple-system"/>
              </a:rPr>
              <a:t>что позволяет иногда более удобным способом группировать/дополнять тесты.</a:t>
            </a:r>
            <a:endParaRPr lang="en-US" b="0" i="0">
              <a:solidFill>
                <a:srgbClr val="333333"/>
              </a:solidFill>
              <a:effectLst/>
              <a:latin typeface="-apple-system"/>
            </a:endParaRPr>
          </a:p>
          <a:p>
            <a:pPr algn="l"/>
            <a:r>
              <a:rPr lang="ru-RU" b="0" i="0">
                <a:solidFill>
                  <a:srgbClr val="202124"/>
                </a:solidFill>
                <a:effectLst/>
                <a:latin typeface="arial" panose="020B0604020202020204" pitchFamily="34" charset="0"/>
              </a:rPr>
              <a:t>Вложенный класс — это внутренний нестатический класс, помещенный внутри другого класса и имеющий иерархическую структуру,</a:t>
            </a:r>
            <a:endParaRPr lang="en-US" b="0" i="0">
              <a:solidFill>
                <a:srgbClr val="202124"/>
              </a:solidFill>
              <a:effectLst/>
              <a:latin typeface="arial" panose="020B0604020202020204" pitchFamily="34" charset="0"/>
            </a:endParaRPr>
          </a:p>
          <a:p>
            <a:pPr algn="l"/>
            <a:r>
              <a:rPr lang="ru-RU" b="0" i="0">
                <a:solidFill>
                  <a:srgbClr val="202124"/>
                </a:solidFill>
                <a:effectLst/>
                <a:latin typeface="arial" panose="020B0604020202020204" pitchFamily="34" charset="0"/>
              </a:rPr>
              <a:t> который может использовать общие настройки и состояние с экземпляром внешнего класса.</a:t>
            </a:r>
            <a:endParaRPr lang="en-US" b="0" i="0">
              <a:solidFill>
                <a:srgbClr val="202124"/>
              </a:solidFill>
              <a:effectLst/>
              <a:latin typeface="arial" panose="020B0604020202020204" pitchFamily="34" charset="0"/>
            </a:endParaRPr>
          </a:p>
          <a:p>
            <a:pPr algn="l"/>
            <a:endParaRPr lang="en-US" b="0" i="0">
              <a:solidFill>
                <a:srgbClr val="202124"/>
              </a:solidFill>
              <a:effectLst/>
              <a:latin typeface="arial" panose="020B0604020202020204" pitchFamily="34" charset="0"/>
            </a:endParaRPr>
          </a:p>
          <a:p>
            <a:pPr algn="l"/>
            <a:r>
              <a:rPr lang="ru-RU"/>
              <a:t>В этом случае, если мы хотим создать тест для проверки того, что </a:t>
            </a:r>
            <a:r>
              <a:rPr lang="ru-RU" err="1"/>
              <a:t>MovieHashMap</a:t>
            </a:r>
            <a:r>
              <a:rPr lang="ru-RU"/>
              <a:t> пуст, </a:t>
            </a:r>
            <a:r>
              <a:rPr lang="ru-RU" err="1"/>
              <a:t>HashMap</a:t>
            </a:r>
            <a:r>
              <a:rPr lang="ru-RU"/>
              <a:t>, когда запрос имеет значение NULL. Но из-за </a:t>
            </a:r>
            <a:r>
              <a:rPr lang="ru-RU" err="1"/>
              <a:t>BeforeEach</a:t>
            </a:r>
            <a:r>
              <a:rPr lang="ru-RU"/>
              <a:t> ответ будет установлен для каждого теста, поэтому тест должен выходить за пределы области </a:t>
            </a:r>
            <a:r>
              <a:rPr lang="ru-RU" err="1"/>
              <a:t>BeforeEach</a:t>
            </a:r>
            <a:r>
              <a:rPr lang="ru-RU"/>
              <a:t>. Что мы можем сделать?</a:t>
            </a:r>
            <a:endParaRPr lang="en-US" b="0" i="0">
              <a:solidFill>
                <a:srgbClr val="202124"/>
              </a:solidFill>
              <a:effectLst/>
              <a:latin typeface="arial" panose="020B0604020202020204" pitchFamily="34" charset="0"/>
            </a:endParaRPr>
          </a:p>
          <a:p>
            <a:pPr algn="l"/>
            <a:r>
              <a:rPr lang="ru-RU"/>
              <a:t>Мы можем просто сгруппировать тест, используя вложенную аннотацию, и, организовав таким образом, </a:t>
            </a:r>
            <a:r>
              <a:rPr lang="ru-RU" err="1"/>
              <a:t>BeforeEach</a:t>
            </a:r>
            <a:r>
              <a:rPr lang="ru-RU"/>
              <a:t> не будет влиять на другие тесты за пределами вложенного блока. </a:t>
            </a:r>
            <a:endParaRPr lang="en-US"/>
          </a:p>
          <a:p>
            <a:pPr algn="l"/>
            <a:r>
              <a:rPr lang="ru-RU"/>
              <a:t>Это можно применить к другим аннотациям, таким как </a:t>
            </a:r>
            <a:r>
              <a:rPr lang="ru-RU" err="1"/>
              <a:t>AfterEach</a:t>
            </a:r>
            <a:r>
              <a:rPr lang="ru-RU"/>
              <a:t>, </a:t>
            </a:r>
            <a:r>
              <a:rPr lang="ru-RU" err="1"/>
              <a:t>ExtendWith</a:t>
            </a:r>
            <a:r>
              <a:rPr lang="ru-RU"/>
              <a:t>.</a:t>
            </a:r>
            <a:endParaRPr lang="en-US"/>
          </a:p>
        </p:txBody>
      </p:sp>
    </p:spTree>
    <p:extLst>
      <p:ext uri="{BB962C8B-B14F-4D97-AF65-F5344CB8AC3E}">
        <p14:creationId xmlns:p14="http://schemas.microsoft.com/office/powerpoint/2010/main" val="1255838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b="0" i="0">
                <a:solidFill>
                  <a:srgbClr val="1C1E21"/>
                </a:solidFill>
                <a:effectLst/>
                <a:latin typeface="system-ui"/>
              </a:rPr>
              <a:t>Аннотация @TestInstance позволяет настроить жизненный цикл тестов </a:t>
            </a:r>
            <a:r>
              <a:rPr lang="ru-RU" b="0" i="0" err="1">
                <a:solidFill>
                  <a:srgbClr val="1C1E21"/>
                </a:solidFill>
                <a:effectLst/>
                <a:latin typeface="system-ui"/>
              </a:rPr>
              <a:t>JUnit</a:t>
            </a:r>
            <a:r>
              <a:rPr lang="ru-RU" b="0" i="0">
                <a:solidFill>
                  <a:srgbClr val="1C1E21"/>
                </a:solidFill>
                <a:effectLst/>
                <a:latin typeface="system-ui"/>
              </a:rPr>
              <a:t> 5.</a:t>
            </a:r>
          </a:p>
          <a:p>
            <a:pPr algn="l"/>
            <a:r>
              <a:rPr lang="ru-RU" b="1" i="0">
                <a:solidFill>
                  <a:srgbClr val="1C1E21"/>
                </a:solidFill>
                <a:effectLst/>
                <a:latin typeface="system-ui"/>
              </a:rPr>
              <a:t>@TestInstance имеет два режима. </a:t>
            </a:r>
            <a:r>
              <a:rPr lang="ru-RU" b="0" i="0">
                <a:solidFill>
                  <a:srgbClr val="1C1E21"/>
                </a:solidFill>
                <a:effectLst/>
                <a:latin typeface="system-ui"/>
              </a:rPr>
              <a:t>Одним из них является </a:t>
            </a:r>
            <a:endParaRPr lang="en-US" b="0" i="0">
              <a:solidFill>
                <a:srgbClr val="1C1E21"/>
              </a:solidFill>
              <a:effectLst/>
              <a:latin typeface="system-ui"/>
            </a:endParaRPr>
          </a:p>
          <a:p>
            <a:pPr algn="l"/>
            <a:r>
              <a:rPr lang="ru-RU" b="0" i="0" err="1">
                <a:solidFill>
                  <a:srgbClr val="1C1E21"/>
                </a:solidFill>
                <a:effectLst/>
                <a:latin typeface="system-ui"/>
              </a:rPr>
              <a:t>LifeCycle.PER_METHOD</a:t>
            </a:r>
            <a:r>
              <a:rPr lang="ru-RU" b="0" i="0">
                <a:solidFill>
                  <a:srgbClr val="1C1E21"/>
                </a:solidFill>
                <a:effectLst/>
                <a:latin typeface="system-ui"/>
              </a:rPr>
              <a:t> (по умолчанию). Другой — </a:t>
            </a:r>
            <a:endParaRPr lang="en-US" b="0" i="0">
              <a:solidFill>
                <a:srgbClr val="1C1E21"/>
              </a:solidFill>
              <a:effectLst/>
              <a:latin typeface="system-ui"/>
            </a:endParaRPr>
          </a:p>
          <a:p>
            <a:pPr algn="l"/>
            <a:r>
              <a:rPr lang="ru-RU" b="0" i="0" err="1">
                <a:solidFill>
                  <a:srgbClr val="1C1E21"/>
                </a:solidFill>
                <a:effectLst/>
                <a:latin typeface="system-ui"/>
              </a:rPr>
              <a:t>LifeCycle.PER_CLASS</a:t>
            </a:r>
            <a:r>
              <a:rPr lang="ru-RU" b="0" i="0">
                <a:solidFill>
                  <a:srgbClr val="1C1E21"/>
                </a:solidFill>
                <a:effectLst/>
                <a:latin typeface="system-ui"/>
              </a:rPr>
              <a:t> . </a:t>
            </a:r>
            <a:endParaRPr lang="en-US" b="0" i="0">
              <a:solidFill>
                <a:srgbClr val="1C1E21"/>
              </a:solidFill>
              <a:effectLst/>
              <a:latin typeface="system-ui"/>
            </a:endParaRPr>
          </a:p>
          <a:p>
            <a:pPr algn="l"/>
            <a:r>
              <a:rPr lang="ru-RU" b="0" i="0">
                <a:solidFill>
                  <a:srgbClr val="1C1E21"/>
                </a:solidFill>
                <a:effectLst/>
                <a:latin typeface="system-ui"/>
              </a:rPr>
              <a:t>Последнее позволяет нам попросить </a:t>
            </a:r>
            <a:r>
              <a:rPr lang="ru-RU" b="0" i="0" err="1">
                <a:solidFill>
                  <a:srgbClr val="1C1E21"/>
                </a:solidFill>
                <a:effectLst/>
                <a:latin typeface="system-ui"/>
              </a:rPr>
              <a:t>JUnit</a:t>
            </a:r>
            <a:r>
              <a:rPr lang="ru-RU" b="0" i="0">
                <a:solidFill>
                  <a:srgbClr val="1C1E21"/>
                </a:solidFill>
                <a:effectLst/>
                <a:latin typeface="system-ui"/>
              </a:rPr>
              <a:t> создать только один экземпляр тестового класса и повторно использовать его между тестами.</a:t>
            </a:r>
            <a:endParaRPr lang="en-US" b="0" i="0">
              <a:solidFill>
                <a:srgbClr val="1C1E21"/>
              </a:solidFill>
              <a:effectLst/>
              <a:latin typeface="system-ui"/>
            </a:endParaRPr>
          </a:p>
          <a:p>
            <a:pPr marL="0" marR="0" lvl="0" indent="0" algn="l" defTabSz="457200" eaLnBrk="1" fontAlgn="auto" latinLnBrk="0" hangingPunct="1">
              <a:lnSpc>
                <a:spcPct val="117999"/>
              </a:lnSpc>
              <a:spcBef>
                <a:spcPts val="0"/>
              </a:spcBef>
              <a:spcAft>
                <a:spcPts val="0"/>
              </a:spcAft>
              <a:buClrTx/>
              <a:buSzTx/>
              <a:buFontTx/>
              <a:buNone/>
              <a:tabLst/>
              <a:defRPr/>
            </a:pPr>
            <a:r>
              <a:rPr lang="ru-RU" b="1" i="0">
                <a:solidFill>
                  <a:srgbClr val="1C1E21"/>
                </a:solidFill>
                <a:effectLst/>
                <a:latin typeface="system-ui"/>
              </a:rPr>
              <a:t> Использование @</a:t>
            </a:r>
            <a:r>
              <a:rPr lang="en-US" b="1" i="0" err="1">
                <a:solidFill>
                  <a:srgbClr val="1C1E21"/>
                </a:solidFill>
                <a:effectLst/>
                <a:latin typeface="system-ui"/>
              </a:rPr>
              <a:t>TestInstance</a:t>
            </a:r>
            <a:r>
              <a:rPr lang="en-US" b="1" i="0">
                <a:solidFill>
                  <a:srgbClr val="1C1E21"/>
                </a:solidFill>
                <a:effectLst/>
                <a:latin typeface="system-ui"/>
              </a:rPr>
              <a:t>(PER_CLASS) </a:t>
            </a:r>
            <a:r>
              <a:rPr lang="ru-RU" b="0" i="0">
                <a:solidFill>
                  <a:srgbClr val="1C1E21"/>
                </a:solidFill>
                <a:effectLst/>
                <a:latin typeface="system-ui"/>
              </a:rPr>
              <a:t> полезна, когда создание экземпляра класса перед каждым тестом довольно дорого. Примером может быть установление соединения с базой данных или загрузка большого файла.</a:t>
            </a:r>
            <a:endParaRPr lang="en-US" b="1" i="0">
              <a:solidFill>
                <a:srgbClr val="1C1E21"/>
              </a:solidFill>
              <a:effectLst/>
              <a:latin typeface="system-ui"/>
            </a:endParaRPr>
          </a:p>
          <a:p>
            <a:pPr algn="l"/>
            <a:endParaRPr lang="ru-RU" b="0" i="0">
              <a:solidFill>
                <a:srgbClr val="1C1E21"/>
              </a:solidFill>
              <a:effectLst/>
              <a:latin typeface="system-ui"/>
            </a:endParaRPr>
          </a:p>
          <a:p>
            <a:r>
              <a:rPr lang="ru-RU"/>
              <a:t>PER_METHOD: новый экземпляр теста будет создан для каждого метода тестирования, метода фабрики тестов или метода шаблона теста. Этот режим аналогичен поведению </a:t>
            </a:r>
            <a:r>
              <a:rPr lang="ru-RU" err="1"/>
              <a:t>JUnit</a:t>
            </a:r>
            <a:r>
              <a:rPr lang="ru-RU"/>
              <a:t> версий с 1 по 4. Если @TestInstance не объявлен явно в тестовом классе или в тестовом интерфейсе, реализованном тестовым классом, режим жизненного цикла по умолчанию будет неявно установлен на PER_METHOD.</a:t>
            </a:r>
            <a:br>
              <a:rPr lang="en-US"/>
            </a:br>
            <a:endParaRPr lang="en-US"/>
          </a:p>
        </p:txBody>
      </p:sp>
    </p:spTree>
    <p:extLst>
      <p:ext uri="{BB962C8B-B14F-4D97-AF65-F5344CB8AC3E}">
        <p14:creationId xmlns:p14="http://schemas.microsoft.com/office/powerpoint/2010/main" val="3519964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a:t>@Tag используется для фильтрации тестовых случаев на основе заданных критериев, таких как характеристики, назначение и функции.</a:t>
            </a:r>
            <a:endParaRPr lang="en-US"/>
          </a:p>
          <a:p>
            <a:pPr algn="l"/>
            <a:r>
              <a:rPr lang="ru-RU"/>
              <a:t> Используется для объявления тегов для тестов фильтрации на уровне класса или метода. </a:t>
            </a:r>
            <a:endParaRPr lang="en-US"/>
          </a:p>
          <a:p>
            <a:pPr algn="l"/>
            <a:r>
              <a:rPr lang="ru-RU"/>
              <a:t>Тег не должен быть пустым. </a:t>
            </a:r>
            <a:endParaRPr lang="en-US"/>
          </a:p>
          <a:p>
            <a:pPr algn="l"/>
            <a:r>
              <a:rPr lang="ru-RU"/>
              <a:t>Обрезанный тег не должен содержать пробелов. </a:t>
            </a:r>
            <a:endParaRPr lang="en-US"/>
          </a:p>
          <a:p>
            <a:pPr algn="l"/>
            <a:r>
              <a:rPr lang="ru-RU"/>
              <a:t>Обрезанный тег не должен содержать управляющие символы ISO.</a:t>
            </a:r>
          </a:p>
          <a:p>
            <a:pPr algn="l"/>
            <a:endParaRPr lang="en-US"/>
          </a:p>
          <a:p>
            <a:pPr algn="l"/>
            <a:r>
              <a:rPr lang="ru-RU"/>
              <a:t>Запуск тестов с тегами Чтобы запустить тесты с определенными тегами с помощью </a:t>
            </a:r>
            <a:r>
              <a:rPr lang="ru-RU" err="1"/>
              <a:t>Maven</a:t>
            </a:r>
            <a:r>
              <a:rPr lang="ru-RU"/>
              <a:t>, используйте следующую команду:</a:t>
            </a:r>
            <a:endParaRPr lang="en-US"/>
          </a:p>
        </p:txBody>
      </p:sp>
    </p:spTree>
    <p:extLst>
      <p:ext uri="{BB962C8B-B14F-4D97-AF65-F5344CB8AC3E}">
        <p14:creationId xmlns:p14="http://schemas.microsoft.com/office/powerpoint/2010/main" val="3731445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400" b="1">
                <a:solidFill>
                  <a:schemeClr val="bg1"/>
                </a:solidFill>
                <a:effectLst/>
                <a:latin typeface="+mn-lt"/>
              </a:rPr>
              <a:t>Timeout </a:t>
            </a:r>
            <a:endParaRPr lang="en-US" b="0" i="0">
              <a:solidFill>
                <a:srgbClr val="404040"/>
              </a:solidFill>
              <a:effectLst/>
              <a:latin typeface="-apple-system"/>
            </a:endParaRPr>
          </a:p>
          <a:p>
            <a:pPr algn="l">
              <a:buFont typeface="Arial" panose="020B0604020202020204" pitchFamily="34" charset="0"/>
              <a:buChar char="•"/>
            </a:pPr>
            <a:r>
              <a:rPr lang="ru-RU"/>
              <a:t>используется для определения тайм-аута для метода или всех тестируемых методов в одном классе и его @Nested классах. </a:t>
            </a:r>
            <a:endParaRPr lang="en-US"/>
          </a:p>
          <a:p>
            <a:pPr algn="l">
              <a:buFont typeface="Arial" panose="020B0604020202020204" pitchFamily="34" charset="0"/>
              <a:buChar char="•"/>
            </a:pPr>
            <a:r>
              <a:rPr lang="ru-RU"/>
              <a:t>Эту аннотацию также можно использовать в методах жизненного цикла, помеченных @BeforeAll, @BeforeEach, @AfterEach или @AfterAll.</a:t>
            </a:r>
            <a:endParaRPr lang="en-US"/>
          </a:p>
          <a:p>
            <a:pPr algn="l">
              <a:buFont typeface="Arial" panose="020B0604020202020204" pitchFamily="34" charset="0"/>
              <a:buChar char="•"/>
            </a:pPr>
            <a:endParaRPr lang="en-US" b="0" i="0">
              <a:solidFill>
                <a:srgbClr val="404040"/>
              </a:solidFill>
              <a:effectLst/>
              <a:latin typeface="-apple-system"/>
            </a:endParaRPr>
          </a:p>
          <a:p>
            <a:pPr algn="l">
              <a:buFont typeface="Arial" panose="020B0604020202020204" pitchFamily="34" charset="0"/>
              <a:buChar char="•"/>
            </a:pPr>
            <a:r>
              <a:rPr lang="ru-RU"/>
              <a:t>Тест с настроенным тайм-аутом должен завершиться неудачно, если время его выполнения превышает заданную продолжительность. </a:t>
            </a:r>
            <a:endParaRPr lang="en-US"/>
          </a:p>
          <a:p>
            <a:pPr algn="l">
              <a:buFont typeface="Arial" panose="020B0604020202020204" pitchFamily="34" charset="0"/>
              <a:buChar char="•"/>
            </a:pPr>
            <a:r>
              <a:rPr lang="ru-RU"/>
              <a:t>Выполнение теста продолжается в основном потоке. Если таймаут превышен, основной поток прерывается из другого потока.</a:t>
            </a:r>
            <a:endParaRPr lang="en-US"/>
          </a:p>
          <a:p>
            <a:pPr algn="l">
              <a:buFont typeface="Arial" panose="020B0604020202020204" pitchFamily="34" charset="0"/>
              <a:buChar char="•"/>
            </a:pPr>
            <a:endParaRPr lang="en-US" b="0" i="0">
              <a:solidFill>
                <a:srgbClr val="404040"/>
              </a:solidFill>
              <a:effectLst/>
              <a:latin typeface="-apple-system"/>
            </a:endParaRPr>
          </a:p>
          <a:p>
            <a:pPr algn="l">
              <a:buFont typeface="Arial" panose="020B0604020202020204" pitchFamily="34" charset="0"/>
              <a:buChar char="•"/>
            </a:pPr>
            <a:r>
              <a:rPr lang="ru-RU" b="1" err="1"/>
              <a:t>ExtendWith</a:t>
            </a:r>
            <a:r>
              <a:rPr lang="ru-RU"/>
              <a:t> позволяет регистрировать расширения, которые могут перехватывать жизненный цикл выполнения теста, чтобы добавить дополнительное поведение или </a:t>
            </a:r>
            <a:r>
              <a:rPr lang="en-US"/>
              <a:t>SERVICE</a:t>
            </a:r>
            <a:r>
              <a:rPr lang="ru-RU"/>
              <a:t>. </a:t>
            </a:r>
            <a:endParaRPr lang="en-US"/>
          </a:p>
          <a:p>
            <a:pPr algn="l">
              <a:buFont typeface="Arial" panose="020B0604020202020204" pitchFamily="34" charset="0"/>
              <a:buChar char="•"/>
            </a:pPr>
            <a:r>
              <a:rPr lang="ru-RU"/>
              <a:t>Аннотацию можно добавлять в тест несколько раз. Если мы зарегистрируем несколько расширений </a:t>
            </a:r>
            <a:r>
              <a:rPr lang="ru-RU" err="1"/>
              <a:t>программно</a:t>
            </a:r>
            <a:r>
              <a:rPr lang="ru-RU"/>
              <a:t>, через @RegisterExtension, </a:t>
            </a:r>
            <a:endParaRPr lang="en-US"/>
          </a:p>
          <a:p>
            <a:pPr algn="l">
              <a:buFont typeface="Arial" panose="020B0604020202020204" pitchFamily="34" charset="0"/>
              <a:buChar char="•"/>
            </a:pPr>
            <a:r>
              <a:rPr lang="ru-RU" err="1"/>
              <a:t>JUnit</a:t>
            </a:r>
            <a:r>
              <a:rPr lang="ru-RU"/>
              <a:t> зарегистрирует эти расширения в </a:t>
            </a:r>
            <a:r>
              <a:rPr lang="en-US"/>
              <a:t>OPREDELENOM</a:t>
            </a:r>
            <a:r>
              <a:rPr lang="ru-RU"/>
              <a:t> порядке. Чтобы обеспечить соблюдение определенного порядка регистрации, мы можем использовать аннотацию @Order.</a:t>
            </a:r>
            <a:endParaRPr lang="en-US"/>
          </a:p>
          <a:p>
            <a:pPr algn="l">
              <a:buFont typeface="Arial" panose="020B0604020202020204" pitchFamily="34" charset="0"/>
              <a:buChar char="•"/>
            </a:pPr>
            <a:endParaRPr lang="en-US" b="0" i="0">
              <a:solidFill>
                <a:srgbClr val="404040"/>
              </a:solidFill>
              <a:effectLst/>
              <a:latin typeface="-apple-system"/>
            </a:endParaRPr>
          </a:p>
          <a:p>
            <a:pPr algn="l">
              <a:buFont typeface="Arial" panose="020B0604020202020204" pitchFamily="34" charset="0"/>
              <a:buChar char="•"/>
            </a:pPr>
            <a:endParaRPr lang="en-US" b="0" i="0">
              <a:solidFill>
                <a:srgbClr val="404040"/>
              </a:solidFill>
              <a:effectLst/>
              <a:latin typeface="-apple-system"/>
            </a:endParaRPr>
          </a:p>
          <a:p>
            <a:pPr algn="l">
              <a:buFont typeface="Arial" panose="020B0604020202020204" pitchFamily="34" charset="0"/>
              <a:buChar char="•"/>
            </a:pPr>
            <a:r>
              <a:rPr lang="en-US" b="0" i="0">
                <a:solidFill>
                  <a:srgbClr val="404040"/>
                </a:solidFill>
                <a:effectLst/>
                <a:latin typeface="-apple-system"/>
              </a:rPr>
              <a:t>A </a:t>
            </a:r>
            <a:r>
              <a:rPr lang="en-US" b="1" i="0">
                <a:solidFill>
                  <a:srgbClr val="404040"/>
                </a:solidFill>
                <a:effectLst/>
                <a:latin typeface="-apple-system"/>
              </a:rPr>
              <a:t>timeout configured test should fail if its execution time exceeds a given duration</a:t>
            </a:r>
            <a:r>
              <a:rPr lang="en-US" b="0" i="0">
                <a:solidFill>
                  <a:srgbClr val="404040"/>
                </a:solidFill>
                <a:effectLst/>
                <a:latin typeface="-apple-system"/>
              </a:rPr>
              <a:t>. The execution of the test proceeds in the main thread. If the timeout is exceeded, the main thread is interrupted from another thread.</a:t>
            </a:r>
          </a:p>
          <a:p>
            <a:pPr algn="l"/>
            <a:br>
              <a:rPr lang="en-US"/>
            </a:br>
            <a:endParaRPr lang="en-US"/>
          </a:p>
        </p:txBody>
      </p:sp>
    </p:spTree>
    <p:extLst>
      <p:ext uri="{BB962C8B-B14F-4D97-AF65-F5344CB8AC3E}">
        <p14:creationId xmlns:p14="http://schemas.microsoft.com/office/powerpoint/2010/main" val="3033779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Утверждения (assertions) позволяют нам проверять, что код, который мы пишем, выдает ожидаемые результаты.</a:t>
            </a:r>
            <a:endParaRPr lang="en-US"/>
          </a:p>
          <a:p>
            <a:r>
              <a:rPr lang="ru-RU"/>
              <a:t>JUnit 5 предоставляет множество методов для написания простых и понятных утверждений, делая процесс тестирования более эффективным.</a:t>
            </a:r>
            <a:endParaRPr lang="en-US"/>
          </a:p>
          <a:p>
            <a:r>
              <a:rPr lang="ru-RU"/>
              <a:t>Утверждения в JUnit 5 реализованы в виде статических методов, что означает – их можно вызывать напрямую из класса Assertions, не создавая объекты.</a:t>
            </a:r>
            <a:endParaRPr lang="en-US"/>
          </a:p>
          <a:p>
            <a:r>
              <a:rPr lang="ru-RU"/>
              <a:t>Методы утверждений перегружены для работы с разными типами данных. Мы можем включать поясняющие сообщения, что очень помогает, когда утверждение не срабатывает.</a:t>
            </a:r>
          </a:p>
          <a:p>
            <a:r>
              <a:rPr lang="ru-RU"/>
              <a:t>Можно использоавть лямбда-выражения.</a:t>
            </a:r>
          </a:p>
          <a:p>
            <a:r>
              <a:rPr lang="ru-RU"/>
              <a:t>Если утверждение не выполняется, генерируется исключение AssertionFailedError, останавливающее тест и сигнализирующее об ошибке.</a:t>
            </a:r>
            <a:endParaRPr lang="en-US"/>
          </a:p>
        </p:txBody>
      </p:sp>
    </p:spTree>
    <p:extLst>
      <p:ext uri="{BB962C8B-B14F-4D97-AF65-F5344CB8AC3E}">
        <p14:creationId xmlns:p14="http://schemas.microsoft.com/office/powerpoint/2010/main" val="9835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ru-RU"/>
            </a:br>
            <a:r>
              <a:rPr lang="ru-RU" b="0" i="0">
                <a:solidFill>
                  <a:srgbClr val="202124"/>
                </a:solidFill>
                <a:effectLst/>
                <a:latin typeface="arial" panose="020B0604020202020204" pitchFamily="34" charset="0"/>
              </a:rPr>
              <a:t>По итогам воркшопа участники смогут: </a:t>
            </a:r>
            <a:endParaRPr lang="en-US" b="0" i="0">
              <a:solidFill>
                <a:srgbClr val="202124"/>
              </a:solidFill>
              <a:effectLst/>
              <a:latin typeface="arial" panose="020B0604020202020204" pitchFamily="34" charset="0"/>
            </a:endParaRPr>
          </a:p>
          <a:p>
            <a:r>
              <a:rPr lang="ru-RU" b="0" i="0" err="1">
                <a:solidFill>
                  <a:srgbClr val="202124"/>
                </a:solidFill>
                <a:effectLst/>
                <a:latin typeface="arial" panose="020B0604020202020204" pitchFamily="34" charset="0"/>
              </a:rPr>
              <a:t>Опи</a:t>
            </a:r>
            <a:r>
              <a:rPr lang="en-US" b="0" i="0">
                <a:solidFill>
                  <a:srgbClr val="202124"/>
                </a:solidFill>
                <a:effectLst/>
                <a:latin typeface="arial" panose="020B0604020202020204" pitchFamily="34" charset="0"/>
              </a:rPr>
              <a:t>c</a:t>
            </a:r>
            <a:r>
              <a:rPr lang="ru-RU" b="0" i="0" err="1">
                <a:solidFill>
                  <a:srgbClr val="202124"/>
                </a:solidFill>
                <a:effectLst/>
                <a:latin typeface="arial" panose="020B0604020202020204" pitchFamily="34" charset="0"/>
              </a:rPr>
              <a:t>ать</a:t>
            </a:r>
            <a:r>
              <a:rPr lang="ru-RU" b="0" i="0">
                <a:solidFill>
                  <a:srgbClr val="202124"/>
                </a:solidFill>
                <a:effectLst/>
                <a:latin typeface="arial" panose="020B0604020202020204" pitchFamily="34" charset="0"/>
              </a:rPr>
              <a:t>, место юнит тестирование  в процессе обеспечения качества. </a:t>
            </a:r>
            <a:endParaRPr lang="en-US" b="0" i="0">
              <a:solidFill>
                <a:srgbClr val="202124"/>
              </a:solidFill>
              <a:effectLst/>
              <a:latin typeface="arial" panose="020B0604020202020204" pitchFamily="34" charset="0"/>
            </a:endParaRPr>
          </a:p>
          <a:p>
            <a:r>
              <a:rPr lang="ru-RU" b="0" i="0">
                <a:solidFill>
                  <a:srgbClr val="202124"/>
                </a:solidFill>
                <a:effectLst/>
                <a:latin typeface="arial" panose="020B0604020202020204" pitchFamily="34" charset="0"/>
              </a:rPr>
              <a:t>Использовать инструменты юнит тестирования </a:t>
            </a:r>
            <a:endParaRPr lang="en-US" b="0" i="0">
              <a:solidFill>
                <a:srgbClr val="202124"/>
              </a:solidFill>
              <a:effectLst/>
              <a:latin typeface="arial" panose="020B0604020202020204" pitchFamily="34" charset="0"/>
            </a:endParaRPr>
          </a:p>
          <a:p>
            <a:r>
              <a:rPr lang="ru-RU" b="0" i="0">
                <a:solidFill>
                  <a:srgbClr val="202124"/>
                </a:solidFill>
                <a:effectLst/>
                <a:latin typeface="arial" panose="020B0604020202020204" pitchFamily="34" charset="0"/>
              </a:rPr>
              <a:t>Создавать юнит тесты</a:t>
            </a:r>
            <a:endParaRPr lang="en-US" b="0" i="0">
              <a:solidFill>
                <a:srgbClr val="202124"/>
              </a:solidFill>
              <a:effectLst/>
              <a:latin typeface="arial" panose="020B0604020202020204" pitchFamily="34" charset="0"/>
            </a:endParaRPr>
          </a:p>
          <a:p>
            <a:r>
              <a:rPr lang="ru-RU" sz="2400" b="1">
                <a:latin typeface="+mn-lt"/>
                <a:ea typeface="+mj-lt"/>
                <a:cs typeface="+mj-lt"/>
              </a:rPr>
              <a:t>Создавать </a:t>
            </a:r>
            <a:r>
              <a:rPr lang="en-US" sz="2400" b="1" err="1">
                <a:latin typeface="+mn-lt"/>
                <a:ea typeface="+mj-lt"/>
                <a:cs typeface="+mj-lt"/>
              </a:rPr>
              <a:t>Mockc</a:t>
            </a:r>
            <a:endParaRPr lang="en-US" b="0" i="0">
              <a:solidFill>
                <a:srgbClr val="202124"/>
              </a:solidFill>
              <a:effectLst/>
              <a:latin typeface="arial" panose="020B0604020202020204" pitchFamily="34" charset="0"/>
            </a:endParaRPr>
          </a:p>
          <a:p>
            <a:r>
              <a:rPr lang="ru-RU" b="0" i="0">
                <a:solidFill>
                  <a:srgbClr val="202124"/>
                </a:solidFill>
                <a:effectLst/>
                <a:latin typeface="arial" panose="020B0604020202020204" pitchFamily="34" charset="0"/>
              </a:rPr>
              <a:t>. Этот воркшоп сфокусирован на Java, </a:t>
            </a:r>
            <a:r>
              <a:rPr lang="ru-RU" b="0" i="0" err="1">
                <a:solidFill>
                  <a:srgbClr val="202124"/>
                </a:solidFill>
                <a:effectLst/>
                <a:latin typeface="arial" panose="020B0604020202020204" pitchFamily="34" charset="0"/>
              </a:rPr>
              <a:t>Junit</a:t>
            </a:r>
            <a:r>
              <a:rPr lang="ru-RU" b="0" i="0">
                <a:solidFill>
                  <a:srgbClr val="202124"/>
                </a:solidFill>
                <a:effectLst/>
                <a:latin typeface="arial" panose="020B0604020202020204" pitchFamily="34" charset="0"/>
              </a:rPr>
              <a:t>, </a:t>
            </a:r>
            <a:r>
              <a:rPr lang="ru-RU" b="0" i="0" err="1">
                <a:solidFill>
                  <a:srgbClr val="202124"/>
                </a:solidFill>
                <a:effectLst/>
                <a:latin typeface="arial" panose="020B0604020202020204" pitchFamily="34" charset="0"/>
              </a:rPr>
              <a:t>Mockito</a:t>
            </a:r>
            <a:r>
              <a:rPr lang="ru-RU" b="0" i="0">
                <a:solidFill>
                  <a:srgbClr val="202124"/>
                </a:solidFill>
                <a:effectLst/>
                <a:latin typeface="arial" panose="020B0604020202020204" pitchFamily="34" charset="0"/>
              </a:rPr>
              <a:t>, </a:t>
            </a:r>
            <a:r>
              <a:rPr lang="ru-RU" b="0" i="0" err="1">
                <a:solidFill>
                  <a:srgbClr val="202124"/>
                </a:solidFill>
                <a:effectLst/>
                <a:latin typeface="arial" panose="020B0604020202020204" pitchFamily="34" charset="0"/>
              </a:rPr>
              <a:t>Maven</a:t>
            </a:r>
            <a:r>
              <a:rPr lang="ru-RU" b="0" i="0">
                <a:solidFill>
                  <a:srgbClr val="202124"/>
                </a:solidFill>
                <a:effectLst/>
                <a:latin typeface="arial" panose="020B0604020202020204" pitchFamily="34" charset="0"/>
              </a:rPr>
              <a:t>.</a:t>
            </a:r>
            <a:endParaRPr lang="en-US"/>
          </a:p>
        </p:txBody>
      </p:sp>
    </p:spTree>
    <p:extLst>
      <p:ext uri="{BB962C8B-B14F-4D97-AF65-F5344CB8AC3E}">
        <p14:creationId xmlns:p14="http://schemas.microsoft.com/office/powerpoint/2010/main" val="1276577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a:t>assertEquals</a:t>
            </a:r>
            <a:r>
              <a:rPr lang="ru-RU"/>
              <a:t> Проверяет, что два объекта равны, основываясь на реализации метода equals().</a:t>
            </a:r>
          </a:p>
          <a:p>
            <a:r>
              <a:rPr lang="ru-RU" b="1"/>
              <a:t>assertNotEquals</a:t>
            </a:r>
            <a:r>
              <a:rPr lang="ru-RU"/>
              <a:t> Проверяет, что два объекта не равны, основываясь на реализации метода equals().</a:t>
            </a:r>
          </a:p>
          <a:p>
            <a:r>
              <a:rPr lang="ru-RU" b="1"/>
              <a:t>assertArrayEquals</a:t>
            </a:r>
            <a:r>
              <a:rPr lang="ru-RU"/>
              <a:t> Проверяет, что два массива содержат одинаковые элементы в одинаковом порядке.</a:t>
            </a:r>
          </a:p>
          <a:p>
            <a:r>
              <a:rPr lang="ru-RU" b="1"/>
              <a:t>assertLinesMatches</a:t>
            </a:r>
            <a:r>
              <a:rPr lang="ru-RU"/>
              <a:t> Проверяет пошаговое совпадение списков строк.</a:t>
            </a:r>
          </a:p>
          <a:p>
            <a:r>
              <a:rPr lang="ru-RU" b="1" err="1"/>
              <a:t>assertIterableEquals</a:t>
            </a:r>
            <a:r>
              <a:rPr lang="ru-RU"/>
              <a:t> Проверяет, что две итерируемых структуры данных (такие как List, </a:t>
            </a:r>
            <a:r>
              <a:rPr lang="ru-RU" err="1"/>
              <a:t>Set</a:t>
            </a:r>
            <a:r>
              <a:rPr lang="ru-RU"/>
              <a:t>, </a:t>
            </a:r>
            <a:r>
              <a:rPr lang="ru-RU" err="1"/>
              <a:t>Queue</a:t>
            </a:r>
            <a:r>
              <a:rPr lang="ru-RU"/>
              <a:t>) содержат одинаковые элементы в одинаковом порядке.</a:t>
            </a:r>
          </a:p>
          <a:p>
            <a:r>
              <a:rPr lang="ru-RU" b="1" err="1"/>
              <a:t>assertNull</a:t>
            </a:r>
            <a:r>
              <a:rPr lang="ru-RU"/>
              <a:t> Проверяет, что объект </a:t>
            </a:r>
            <a:r>
              <a:rPr lang="ru-RU" b="1" err="1"/>
              <a:t>null</a:t>
            </a:r>
            <a:r>
              <a:rPr lang="ru-RU"/>
              <a:t>. </a:t>
            </a:r>
          </a:p>
          <a:p>
            <a:r>
              <a:rPr lang="ru-RU" b="1" err="1"/>
              <a:t>assertNotNull</a:t>
            </a:r>
            <a:r>
              <a:rPr lang="ru-RU"/>
              <a:t> Проверяет, что объект не </a:t>
            </a:r>
            <a:r>
              <a:rPr lang="ru-RU" b="1" err="1"/>
              <a:t>null</a:t>
            </a:r>
            <a:r>
              <a:rPr lang="ru-RU"/>
              <a:t>.</a:t>
            </a:r>
            <a:endParaRPr lang="en-US"/>
          </a:p>
        </p:txBody>
      </p:sp>
    </p:spTree>
    <p:extLst>
      <p:ext uri="{BB962C8B-B14F-4D97-AF65-F5344CB8AC3E}">
        <p14:creationId xmlns:p14="http://schemas.microsoft.com/office/powerpoint/2010/main" val="4519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a:t>assertTrue</a:t>
            </a:r>
            <a:r>
              <a:rPr lang="ru-RU" dirty="0"/>
              <a:t> Проверяет, что булево (логическое) выражение имеет значение true (истина). </a:t>
            </a:r>
          </a:p>
          <a:p>
            <a:r>
              <a:rPr lang="ru-RU" b="1" dirty="0"/>
              <a:t>assertFalse</a:t>
            </a:r>
            <a:r>
              <a:rPr lang="ru-RU" dirty="0"/>
              <a:t> Проверяет, что булево (логическое) выражение имеет значение false (ложь). </a:t>
            </a:r>
          </a:p>
          <a:p>
            <a:r>
              <a:rPr lang="ru-RU" b="1" dirty="0"/>
              <a:t>assertSame</a:t>
            </a:r>
            <a:r>
              <a:rPr lang="ru-RU" dirty="0"/>
              <a:t> Проверяет, что два объекта ссылаются именно на один и тот же экземпляр в памяти. </a:t>
            </a:r>
          </a:p>
          <a:p>
            <a:r>
              <a:rPr lang="ru-RU" b="1" dirty="0"/>
              <a:t>assertNotSame</a:t>
            </a:r>
            <a:r>
              <a:rPr lang="ru-RU" dirty="0"/>
              <a:t> Проверяет, что два объекта не ссылаются на один и тот же экземпляр в памяти.</a:t>
            </a:r>
          </a:p>
          <a:p>
            <a:r>
              <a:rPr lang="ru-RU" b="1" dirty="0"/>
              <a:t>assertThrows</a:t>
            </a:r>
            <a:r>
              <a:rPr lang="ru-RU" dirty="0"/>
              <a:t> Проверяет, что исполняемый блок кода вызывает исключение указанного класса. </a:t>
            </a:r>
          </a:p>
          <a:p>
            <a:r>
              <a:rPr lang="ru-RU" b="1" dirty="0"/>
              <a:t>assertDoesNotThrow</a:t>
            </a:r>
            <a:r>
              <a:rPr lang="ru-RU" dirty="0"/>
              <a:t> Проверяет, что исполняемый блок кода не вызывает никаких исключений. </a:t>
            </a:r>
          </a:p>
          <a:p>
            <a:r>
              <a:rPr lang="ru-RU" b="1" dirty="0"/>
              <a:t>fail</a:t>
            </a:r>
            <a:r>
              <a:rPr lang="ru-RU" dirty="0"/>
              <a:t> Принудительно завершает тест с ошибкой, выводя при этом (опционально) сообщение для пояснения причины.</a:t>
            </a:r>
            <a:endParaRPr lang="en-US" dirty="0"/>
          </a:p>
        </p:txBody>
      </p:sp>
    </p:spTree>
    <p:extLst>
      <p:ext uri="{BB962C8B-B14F-4D97-AF65-F5344CB8AC3E}">
        <p14:creationId xmlns:p14="http://schemas.microsoft.com/office/powerpoint/2010/main" val="4052807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JUnit 5 assertEquals и assertNotEquals используются для проверки равенства (или неравенства) значений.</a:t>
            </a:r>
          </a:p>
          <a:p>
            <a:r>
              <a:rPr lang="ru-RU" b="1" dirty="0"/>
              <a:t>assertEquals</a:t>
            </a:r>
          </a:p>
          <a:p>
            <a:pPr>
              <a:buFont typeface="Arial" panose="020B0604020202020204" pitchFamily="34" charset="0"/>
              <a:buChar char="•"/>
            </a:pPr>
            <a:r>
              <a:rPr lang="ru-RU" dirty="0"/>
              <a:t>Используется для проверки того, что два значения равны.</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ru-RU" dirty="0"/>
              <a:t>Принимает два аргумента: ожидаемое значение и фактическое значение. Порядок, в котором вы указываете expected (ожидаемое) и actual (фактическое), важен.</a:t>
            </a:r>
          </a:p>
          <a:p>
            <a:pPr>
              <a:buFont typeface="Arial" panose="020B0604020202020204" pitchFamily="34" charset="0"/>
              <a:buChar char="•"/>
            </a:pPr>
            <a:r>
              <a:rPr lang="ru-RU" dirty="0"/>
              <a:t>Сравнивает значения с помощью метода equals объекта.</a:t>
            </a:r>
          </a:p>
          <a:p>
            <a:pPr>
              <a:buFont typeface="Arial" panose="020B0604020202020204" pitchFamily="34" charset="0"/>
              <a:buChar char="•"/>
            </a:pPr>
            <a:r>
              <a:rPr lang="ru-RU" dirty="0"/>
              <a:t>Доступны перегруженные методы для различных типов данных, таких как int, long, double, String и т.д.</a:t>
            </a:r>
          </a:p>
          <a:p>
            <a:pPr>
              <a:buFont typeface="Arial" panose="020B0604020202020204" pitchFamily="34" charset="0"/>
              <a:buNone/>
            </a:pPr>
            <a:endParaRPr lang="ru-RU" dirty="0"/>
          </a:p>
          <a:p>
            <a:r>
              <a:rPr lang="ru-RU" b="1" dirty="0"/>
              <a:t>(пример 3) Числа с плавающей точкой:</a:t>
            </a:r>
            <a:r>
              <a:rPr lang="ru-RU" dirty="0"/>
              <a:t> Из-за особенностей представления чисел с плавающей точкой лучше использовать </a:t>
            </a:r>
            <a:r>
              <a:rPr lang="en-US" dirty="0"/>
              <a:t>(</a:t>
            </a:r>
            <a:r>
              <a:rPr lang="ru-RU" dirty="0"/>
              <a:t>перегрузку</a:t>
            </a:r>
            <a:r>
              <a:rPr lang="en-US" dirty="0"/>
              <a:t> OVERLOAD )</a:t>
            </a:r>
            <a:r>
              <a:rPr lang="ru-RU" dirty="0"/>
              <a:t> assertEquals, которая принимает параметр delta для задания допустимой погрешности. Параметр delta определяет максимально допустимое отклонение между expected и actual.</a:t>
            </a:r>
          </a:p>
          <a:p>
            <a:endParaRPr lang="en-US" dirty="0"/>
          </a:p>
        </p:txBody>
      </p:sp>
    </p:spTree>
    <p:extLst>
      <p:ext uri="{BB962C8B-B14F-4D97-AF65-F5344CB8AC3E}">
        <p14:creationId xmlns:p14="http://schemas.microsoft.com/office/powerpoint/2010/main" val="2479329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assertArrayEquals</a:t>
            </a:r>
          </a:p>
          <a:p>
            <a:r>
              <a:rPr lang="ru-MD"/>
              <a:t>сравнивает:</a:t>
            </a:r>
          </a:p>
          <a:p>
            <a:pPr>
              <a:buFont typeface="Arial" panose="020B0604020202020204" pitchFamily="34" charset="0"/>
              <a:buChar char="•"/>
            </a:pPr>
            <a:r>
              <a:rPr lang="ru-MD" b="1"/>
              <a:t>Элементы</a:t>
            </a:r>
            <a:r>
              <a:rPr lang="ru-MD"/>
              <a:t> в каждом массиве</a:t>
            </a:r>
          </a:p>
          <a:p>
            <a:pPr>
              <a:buFont typeface="Arial" panose="020B0604020202020204" pitchFamily="34" charset="0"/>
              <a:buChar char="•"/>
            </a:pPr>
            <a:r>
              <a:rPr lang="ru-MD" b="1"/>
              <a:t>Порядок</a:t>
            </a:r>
            <a:r>
              <a:rPr lang="ru-MD"/>
              <a:t> элементов</a:t>
            </a:r>
          </a:p>
          <a:p>
            <a:pPr>
              <a:buFont typeface="Arial" panose="020B0604020202020204" pitchFamily="34" charset="0"/>
              <a:buChar char="•"/>
            </a:pPr>
            <a:r>
              <a:rPr lang="ru-MD"/>
              <a:t>Порядок элементов имеет значение</a:t>
            </a:r>
          </a:p>
          <a:p>
            <a:pPr>
              <a:buFont typeface="Arial" panose="020B0604020202020204" pitchFamily="34" charset="0"/>
              <a:buChar char="•"/>
            </a:pPr>
            <a:r>
              <a:rPr lang="en-US"/>
              <a:t>assertArrayEquals </a:t>
            </a:r>
            <a:r>
              <a:rPr lang="ru-MD"/>
              <a:t>имеет перегруженные методы для сравнения примитивных массивов, таких как </a:t>
            </a:r>
            <a:r>
              <a:rPr lang="en-US" err="1"/>
              <a:t>boolean</a:t>
            </a:r>
            <a:r>
              <a:rPr lang="en-US"/>
              <a:t>[], char[], byte[], short[], int[], long[], float[], </a:t>
            </a:r>
            <a:r>
              <a:rPr lang="ru-MD"/>
              <a:t>и </a:t>
            </a:r>
            <a:r>
              <a:rPr lang="en-US"/>
              <a:t>double[].</a:t>
            </a:r>
          </a:p>
          <a:p>
            <a:endParaRPr lang="en-US"/>
          </a:p>
        </p:txBody>
      </p:sp>
    </p:spTree>
    <p:extLst>
      <p:ext uri="{BB962C8B-B14F-4D97-AF65-F5344CB8AC3E}">
        <p14:creationId xmlns:p14="http://schemas.microsoft.com/office/powerpoint/2010/main" val="3401702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AssertIterableEquals проверяет, что два Iterables (например, List, Set, Queue) содержат одни и те же элементы в одном и том же порядке.</a:t>
            </a:r>
            <a:endParaRPr lang="en-US" dirty="0"/>
          </a:p>
        </p:txBody>
      </p:sp>
    </p:spTree>
    <p:extLst>
      <p:ext uri="{BB962C8B-B14F-4D97-AF65-F5344CB8AC3E}">
        <p14:creationId xmlns:p14="http://schemas.microsoft.com/office/powerpoint/2010/main" val="1513381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a:t>Прямое сравнение </a:t>
            </a:r>
            <a:r>
              <a:rPr lang="ru-RU"/>
              <a:t>Для каждой пары строк из указанных списков метод </a:t>
            </a:r>
            <a:r>
              <a:rPr lang="ru-RU" err="1"/>
              <a:t>AssertLinesMatch</a:t>
            </a:r>
            <a:r>
              <a:rPr lang="ru-RU"/>
              <a:t>() сначала проверяет, равны ли они напрямую (с помощью метода</a:t>
            </a:r>
            <a:r>
              <a:rPr lang="en-US"/>
              <a:t> E</a:t>
            </a:r>
            <a:r>
              <a:rPr lang="ru-RU" err="1"/>
              <a:t>quals</a:t>
            </a:r>
            <a:r>
              <a:rPr lang="ru-RU"/>
              <a:t>()). Если да, алгоритм переходит к следующей паре. </a:t>
            </a:r>
            <a:endParaRPr lang="en-US"/>
          </a:p>
          <a:p>
            <a:r>
              <a:rPr lang="ru-RU" b="1"/>
              <a:t>Регулярные выражения </a:t>
            </a:r>
            <a:r>
              <a:rPr lang="ru-RU"/>
              <a:t>Если прямое совпадение не найдено, ожидаемая строка рассматривается как регулярное выражение и проверяется на совпадение (с использованием метода </a:t>
            </a:r>
            <a:r>
              <a:rPr lang="ru-RU" err="1"/>
              <a:t>match</a:t>
            </a:r>
            <a:r>
              <a:rPr lang="ru-RU"/>
              <a:t>() класса </a:t>
            </a:r>
            <a:r>
              <a:rPr lang="ru-RU" err="1"/>
              <a:t>String</a:t>
            </a:r>
            <a:r>
              <a:rPr lang="ru-RU"/>
              <a:t>). Если совпадение найдено, алгоритм переходит к следующей паре.</a:t>
            </a:r>
            <a:endParaRPr lang="en-US"/>
          </a:p>
          <a:p>
            <a:r>
              <a:rPr lang="ru-RU"/>
              <a:t> Маркер «перемотки вперед» (&gt;&gt;&gt;) Если ожидаемая строка начинается с «&gt;&gt;&gt;», это маркер «перемотки вперед». Алгоритм начинает пропускать строки в реальном списке, пока не найдет строку, соответствующую ожидаемой.</a:t>
            </a:r>
            <a:endParaRPr lang="en-US"/>
          </a:p>
        </p:txBody>
      </p:sp>
    </p:spTree>
    <p:extLst>
      <p:ext uri="{BB962C8B-B14F-4D97-AF65-F5344CB8AC3E}">
        <p14:creationId xmlns:p14="http://schemas.microsoft.com/office/powerpoint/2010/main" val="743652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i="0" err="1">
                <a:solidFill>
                  <a:srgbClr val="333333"/>
                </a:solidFill>
                <a:effectLst/>
                <a:latin typeface="-apple-system"/>
              </a:rPr>
              <a:t>AssertNotNull</a:t>
            </a:r>
            <a:r>
              <a:rPr lang="ru-RU" b="0" i="0">
                <a:solidFill>
                  <a:srgbClr val="333333"/>
                </a:solidFill>
                <a:effectLst/>
                <a:latin typeface="-apple-system"/>
              </a:rPr>
              <a:t>() утверждает, что фактическое значение НЕ равно нулю. Точно так же метод </a:t>
            </a:r>
            <a:r>
              <a:rPr lang="ru-RU" err="1"/>
              <a:t>assertNull</a:t>
            </a:r>
            <a:r>
              <a:rPr lang="ru-RU"/>
              <a:t>()</a:t>
            </a:r>
            <a:r>
              <a:rPr lang="ru-RU" b="0" i="0">
                <a:solidFill>
                  <a:srgbClr val="333333"/>
                </a:solidFill>
                <a:effectLst/>
                <a:latin typeface="-apple-system"/>
              </a:rPr>
              <a:t> утверждает, что это действительно так </a:t>
            </a:r>
            <a:r>
              <a:rPr lang="ru-RU"/>
              <a:t>null</a:t>
            </a:r>
            <a:endParaRPr lang="en-US"/>
          </a:p>
        </p:txBody>
      </p:sp>
    </p:spTree>
    <p:extLst>
      <p:ext uri="{BB962C8B-B14F-4D97-AF65-F5344CB8AC3E}">
        <p14:creationId xmlns:p14="http://schemas.microsoft.com/office/powerpoint/2010/main" val="295984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b="0" i="0">
                <a:solidFill>
                  <a:srgbClr val="333333"/>
                </a:solidFill>
                <a:effectLst/>
                <a:latin typeface="-apple-system"/>
              </a:rPr>
              <a:t>Метод </a:t>
            </a:r>
            <a:r>
              <a:rPr lang="ru-RU" b="0" i="0" err="1">
                <a:solidFill>
                  <a:srgbClr val="333333"/>
                </a:solidFill>
                <a:effectLst/>
                <a:latin typeface="-apple-system"/>
              </a:rPr>
              <a:t>assertTrue</a:t>
            </a:r>
            <a:r>
              <a:rPr lang="ru-RU" b="0" i="0">
                <a:solidFill>
                  <a:srgbClr val="333333"/>
                </a:solidFill>
                <a:effectLst/>
                <a:latin typeface="-apple-system"/>
              </a:rPr>
              <a:t>()утверждает, что </a:t>
            </a:r>
            <a:r>
              <a:rPr lang="ru-RU" b="0" i="1">
                <a:solidFill>
                  <a:srgbClr val="333333"/>
                </a:solidFill>
                <a:effectLst/>
                <a:latin typeface="-apple-system"/>
              </a:rPr>
              <a:t>предоставленное условие истинно</a:t>
            </a:r>
            <a:r>
              <a:rPr lang="ru-RU" b="0" i="0">
                <a:solidFill>
                  <a:srgbClr val="333333"/>
                </a:solidFill>
                <a:effectLst/>
                <a:latin typeface="-apple-system"/>
              </a:rPr>
              <a:t> или предоставленное логическое условие </a:t>
            </a:r>
            <a:r>
              <a:rPr lang="ru-RU" b="0" i="0" err="1">
                <a:solidFill>
                  <a:srgbClr val="333333"/>
                </a:solidFill>
                <a:effectLst/>
                <a:latin typeface="-apple-system"/>
              </a:rPr>
              <a:t>BooleanSupplier</a:t>
            </a:r>
            <a:r>
              <a:rPr lang="ru-RU" b="0" i="0">
                <a:solidFill>
                  <a:srgbClr val="333333"/>
                </a:solidFill>
                <a:effectLst/>
                <a:latin typeface="-apple-system"/>
              </a:rPr>
              <a:t> истинно.</a:t>
            </a:r>
          </a:p>
          <a:p>
            <a:pPr algn="l"/>
            <a:r>
              <a:rPr lang="ru-RU" b="0" i="0">
                <a:solidFill>
                  <a:srgbClr val="333333"/>
                </a:solidFill>
                <a:effectLst/>
                <a:latin typeface="-apple-system"/>
              </a:rPr>
              <a:t>Точно так же </a:t>
            </a:r>
            <a:r>
              <a:rPr lang="ru-RU" b="0" i="0" err="1">
                <a:solidFill>
                  <a:srgbClr val="333333"/>
                </a:solidFill>
                <a:effectLst/>
                <a:latin typeface="-apple-system"/>
              </a:rPr>
              <a:t>assertFalse</a:t>
            </a:r>
            <a:r>
              <a:rPr lang="ru-RU" b="0" i="0">
                <a:solidFill>
                  <a:srgbClr val="333333"/>
                </a:solidFill>
                <a:effectLst/>
                <a:latin typeface="-apple-system"/>
              </a:rPr>
              <a:t>() утверждает, что предоставленное условие </a:t>
            </a:r>
            <a:r>
              <a:rPr lang="ru-RU" b="0" i="1">
                <a:solidFill>
                  <a:srgbClr val="333333"/>
                </a:solidFill>
                <a:effectLst/>
                <a:latin typeface="-apple-system"/>
              </a:rPr>
              <a:t>ложно</a:t>
            </a:r>
            <a:r>
              <a:rPr lang="ru-RU" b="0" i="0">
                <a:solidFill>
                  <a:srgbClr val="333333"/>
                </a:solidFill>
                <a:effectLst/>
                <a:latin typeface="-apple-system"/>
              </a:rPr>
              <a:t>.</a:t>
            </a:r>
          </a:p>
          <a:p>
            <a:endParaRPr lang="en-US"/>
          </a:p>
        </p:txBody>
      </p:sp>
    </p:spTree>
    <p:extLst>
      <p:ext uri="{BB962C8B-B14F-4D97-AF65-F5344CB8AC3E}">
        <p14:creationId xmlns:p14="http://schemas.microsoft.com/office/powerpoint/2010/main" val="2363594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ru-RU" b="1" dirty="0">
                <a:solidFill>
                  <a:srgbClr val="EB5757"/>
                </a:solidFill>
                <a:effectLst/>
                <a:latin typeface="SFMono-Regular"/>
              </a:rPr>
              <a:t>assertSame()</a:t>
            </a:r>
            <a:r>
              <a:rPr lang="ru-RU" dirty="0"/>
              <a:t> проверяет, ссылаются ли два объекта на один и тот же объект в памяти. Другими словами, он проверяет, являются ли они </a:t>
            </a:r>
            <a:r>
              <a:rPr lang="ru-RU" b="1" dirty="0">
                <a:effectLst/>
              </a:rPr>
              <a:t>одним и тем же</a:t>
            </a:r>
            <a:r>
              <a:rPr lang="ru-RU" dirty="0"/>
              <a:t> объектом. </a:t>
            </a:r>
          </a:p>
          <a:p>
            <a:pPr marL="342900" indent="-342900">
              <a:buFont typeface="Arial" panose="020B0604020202020204" pitchFamily="34" charset="0"/>
              <a:buChar char="•"/>
            </a:pPr>
            <a:r>
              <a:rPr lang="ru-RU" b="1" dirty="0">
                <a:solidFill>
                  <a:srgbClr val="EB5757"/>
                </a:solidFill>
                <a:effectLst/>
                <a:latin typeface="SFMono-Regular"/>
              </a:rPr>
              <a:t>assertNotSame()</a:t>
            </a:r>
            <a:r>
              <a:rPr lang="ru-RU" dirty="0"/>
              <a:t>, наоборот, проверяет, ссылаются ли два объекта на </a:t>
            </a:r>
            <a:r>
              <a:rPr lang="ru-RU" b="1" dirty="0">
                <a:effectLst/>
              </a:rPr>
              <a:t>разные</a:t>
            </a:r>
            <a:r>
              <a:rPr lang="ru-RU" dirty="0"/>
              <a:t> объекты в памяти. </a:t>
            </a:r>
          </a:p>
          <a:p>
            <a:pPr marL="342900" indent="-342900">
              <a:buFont typeface="Arial" panose="020B0604020202020204" pitchFamily="34" charset="0"/>
              <a:buChar char="•"/>
            </a:pPr>
            <a:r>
              <a:rPr lang="ru-RU" b="1" dirty="0">
                <a:solidFill>
                  <a:srgbClr val="EB5757"/>
                </a:solidFill>
                <a:effectLst/>
                <a:latin typeface="SFMono-Regular"/>
              </a:rPr>
              <a:t>assertSame()</a:t>
            </a:r>
            <a:r>
              <a:rPr lang="ru-RU" b="1" dirty="0"/>
              <a:t> </a:t>
            </a:r>
            <a:r>
              <a:rPr lang="ru-RU" dirty="0"/>
              <a:t>использует оператор </a:t>
            </a:r>
            <a:r>
              <a:rPr lang="ru-RU" b="1" dirty="0">
                <a:solidFill>
                  <a:srgbClr val="EB5757"/>
                </a:solidFill>
                <a:effectLst/>
                <a:latin typeface="SFMono-Regular"/>
              </a:rPr>
              <a:t>==</a:t>
            </a:r>
            <a:r>
              <a:rPr lang="ru-RU" dirty="0"/>
              <a:t> для сравнения объектов. </a:t>
            </a:r>
          </a:p>
          <a:p>
            <a:pPr marL="342900" indent="-342900">
              <a:buFont typeface="Arial" panose="020B0604020202020204" pitchFamily="34" charset="0"/>
              <a:buChar char="•"/>
            </a:pPr>
            <a:r>
              <a:rPr lang="ru-RU" b="1" dirty="0">
                <a:solidFill>
                  <a:srgbClr val="EB5757"/>
                </a:solidFill>
                <a:effectLst/>
                <a:latin typeface="SFMono-Regular"/>
              </a:rPr>
              <a:t>assertSame()</a:t>
            </a:r>
            <a:r>
              <a:rPr lang="ru-RU" dirty="0"/>
              <a:t> следует использовать только тогда, когда вам действительно нужно проверить, являются ли два объекта одним и тем же объектом в памяти. В большинстве случаев вместо </a:t>
            </a:r>
            <a:r>
              <a:rPr lang="ru-RU" dirty="0">
                <a:solidFill>
                  <a:srgbClr val="EB5757"/>
                </a:solidFill>
                <a:effectLst/>
                <a:latin typeface="SFMono-Regular"/>
              </a:rPr>
              <a:t>assertSame()</a:t>
            </a:r>
            <a:r>
              <a:rPr lang="ru-RU" dirty="0"/>
              <a:t> рекомендуется использовать </a:t>
            </a:r>
            <a:r>
              <a:rPr lang="ru-RU" b="1" dirty="0">
                <a:solidFill>
                  <a:schemeClr val="bg1"/>
                </a:solidFill>
                <a:effectLst/>
                <a:latin typeface="SFMono-Regular"/>
              </a:rPr>
              <a:t>assertEquals()</a:t>
            </a:r>
            <a:br>
              <a:rPr lang="ru-RU" dirty="0">
                <a:solidFill>
                  <a:srgbClr val="EB5757"/>
                </a:solidFill>
                <a:effectLst/>
                <a:latin typeface="SFMono-Regular"/>
              </a:rPr>
            </a:br>
            <a:br>
              <a:rPr lang="ru-RU" dirty="0"/>
            </a:br>
            <a:r>
              <a:rPr lang="ru-RU" dirty="0"/>
              <a:t>Примеры:</a:t>
            </a:r>
            <a:br>
              <a:rPr lang="ru-RU" dirty="0"/>
            </a:br>
            <a:r>
              <a:rPr lang="ru-RU" dirty="0"/>
              <a:t>testSameObject() проверяет, что s1 и s2 ссылаются на один и тот же объект, так как s2 создается путем присвоения s1.</a:t>
            </a:r>
            <a:br>
              <a:rPr lang="ru-RU" dirty="0"/>
            </a:br>
            <a:r>
              <a:rPr lang="ru-RU" dirty="0"/>
              <a:t>testDifferentObjects() проверяет, что s1 и s2 ссылаются на разные объекты, так как s2 создается с помощью нового оператора.</a:t>
            </a:r>
            <a:endParaRPr lang="en-US" dirty="0"/>
          </a:p>
        </p:txBody>
      </p:sp>
    </p:spTree>
    <p:extLst>
      <p:ext uri="{BB962C8B-B14F-4D97-AF65-F5344CB8AC3E}">
        <p14:creationId xmlns:p14="http://schemas.microsoft.com/office/powerpoint/2010/main" val="2935866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ru-RU" b="0" i="0" dirty="0">
                <a:solidFill>
                  <a:srgbClr val="1F2937"/>
                </a:solidFill>
                <a:effectLst/>
                <a:latin typeface="Source Sans Pro" panose="020F0502020204030204" pitchFamily="34" charset="0"/>
              </a:rPr>
              <a:t>Метод </a:t>
            </a:r>
            <a:r>
              <a:rPr lang="ru-RU" b="1" dirty="0"/>
              <a:t>assertThrows</a:t>
            </a:r>
            <a:r>
              <a:rPr lang="ru-RU" dirty="0"/>
              <a:t>()</a:t>
            </a:r>
            <a:r>
              <a:rPr lang="ru-RU" b="0" i="0" dirty="0">
                <a:solidFill>
                  <a:srgbClr val="1F2937"/>
                </a:solidFill>
                <a:effectLst/>
                <a:latin typeface="Source Sans Pro" panose="020F0502020204030204" pitchFamily="34" charset="0"/>
              </a:rPr>
              <a:t> используется для проверки того, что определенный метод выбрасывает ожидаемое исключение. </a:t>
            </a:r>
            <a:endParaRPr lang="en-US" b="0" i="0" dirty="0">
              <a:solidFill>
                <a:srgbClr val="1F2937"/>
              </a:solidFill>
              <a:effectLst/>
              <a:latin typeface="Source Sans Pro" panose="020F0502020204030204" pitchFamily="34" charset="0"/>
            </a:endParaRPr>
          </a:p>
          <a:p>
            <a:pPr marL="342900" indent="-342900">
              <a:buFont typeface="Arial" panose="020B0604020202020204" pitchFamily="34" charset="0"/>
              <a:buChar char="•"/>
            </a:pPr>
            <a:r>
              <a:rPr lang="ru-RU" b="0" i="0" dirty="0">
                <a:solidFill>
                  <a:srgbClr val="1F2937"/>
                </a:solidFill>
                <a:effectLst/>
                <a:latin typeface="Source Sans Pro" panose="020F0502020204030204" pitchFamily="34" charset="0"/>
              </a:rPr>
              <a:t>Он принимает два аргумента: класс ожидаемого исключения и лямбда-функцию, содержащую вызов тестируемого метода. </a:t>
            </a:r>
            <a:endParaRPr lang="en-US" b="0" i="0" dirty="0">
              <a:solidFill>
                <a:srgbClr val="1F2937"/>
              </a:solidFill>
              <a:effectLst/>
              <a:latin typeface="Source Sans Pro" panose="020F0502020204030204" pitchFamily="34" charset="0"/>
            </a:endParaRPr>
          </a:p>
          <a:p>
            <a:pPr marL="0" indent="0">
              <a:buFont typeface="Arial" panose="020B0604020202020204" pitchFamily="34" charset="0"/>
              <a:buNone/>
            </a:pPr>
            <a:r>
              <a:rPr lang="ru-RU" b="0" i="0" dirty="0">
                <a:solidFill>
                  <a:srgbClr val="1F2937"/>
                </a:solidFill>
                <a:effectLst/>
                <a:latin typeface="Source Sans Pro" panose="020B0503030403020204" pitchFamily="34" charset="0"/>
              </a:rPr>
              <a:t>Это помогает убедиться в том, что код корректно реагирует на ошибочные ситуации.</a:t>
            </a:r>
            <a:endParaRPr lang="ru-RU" b="0" i="0" dirty="0">
              <a:solidFill>
                <a:srgbClr val="1F2937"/>
              </a:solidFill>
              <a:effectLst/>
              <a:latin typeface="Source Sans Pro" panose="020F0502020204030204" pitchFamily="34" charset="0"/>
            </a:endParaRPr>
          </a:p>
          <a:p>
            <a:pPr marL="342900" indent="-342900">
              <a:buFont typeface="Arial" panose="020B0604020202020204" pitchFamily="34" charset="0"/>
              <a:buChar char="•"/>
            </a:pPr>
            <a:r>
              <a:rPr lang="ru-RU" b="0" i="0" dirty="0">
                <a:solidFill>
                  <a:srgbClr val="1F2937"/>
                </a:solidFill>
                <a:effectLst/>
                <a:latin typeface="Source Sans Pro" panose="020B0503030403020204" pitchFamily="34" charset="0"/>
              </a:rPr>
              <a:t>Если метод выбрасывает ожидаемое исключение, тест пройден. Если метод не выбрасывает исключение или выбрасывает неожидаемое исключение, тест считается не пройденным.</a:t>
            </a:r>
          </a:p>
          <a:p>
            <a:pPr marL="342900" indent="-342900">
              <a:buFont typeface="Arial" panose="020B0604020202020204" pitchFamily="34" charset="0"/>
              <a:buChar char="•"/>
            </a:pPr>
            <a:r>
              <a:rPr lang="ru-RU" b="0" i="0" dirty="0">
                <a:solidFill>
                  <a:srgbClr val="1F2937"/>
                </a:solidFill>
                <a:effectLst/>
                <a:latin typeface="Source Sans Pro" panose="020B0503030403020204" pitchFamily="34" charset="0"/>
              </a:rPr>
              <a:t>Метод </a:t>
            </a:r>
            <a:r>
              <a:rPr lang="ru-RU" b="1" dirty="0"/>
              <a:t>assertDoesNotThrow</a:t>
            </a:r>
            <a:r>
              <a:rPr lang="ru-RU" dirty="0"/>
              <a:t>()</a:t>
            </a:r>
            <a:r>
              <a:rPr lang="ru-RU" b="0" i="0" dirty="0">
                <a:solidFill>
                  <a:srgbClr val="1F2937"/>
                </a:solidFill>
                <a:effectLst/>
                <a:latin typeface="Source Sans Pro" panose="020B0503030403020204" pitchFamily="34" charset="0"/>
              </a:rPr>
              <a:t> проверяет, что выполнение блока кода не выбрасывает никакого исключения. Это полезно для подтверждения того, что код работает стабильно и не вызывает неожиданных исключений в стандартных ситуациях.</a:t>
            </a:r>
            <a:endParaRPr lang="en-US" b="0" i="0" dirty="0">
              <a:solidFill>
                <a:srgbClr val="1F2937"/>
              </a:solidFill>
              <a:effectLst/>
              <a:latin typeface="Source Sans Pro" panose="020B0503030403020204" pitchFamily="34" charset="0"/>
            </a:endParaRPr>
          </a:p>
          <a:p>
            <a:pPr marL="342900" indent="-342900">
              <a:buFont typeface="Arial" panose="020B0604020202020204" pitchFamily="34" charset="0"/>
              <a:buChar char="•"/>
            </a:pPr>
            <a:endParaRPr lang="en-US" b="0" i="0" dirty="0">
              <a:solidFill>
                <a:srgbClr val="1F2937"/>
              </a:solidFill>
              <a:effectLst/>
              <a:latin typeface="Source Sans Pro" panose="020B0503030403020204" pitchFamily="34" charset="0"/>
            </a:endParaRPr>
          </a:p>
          <a:p>
            <a:pPr marL="0" indent="0">
              <a:buFont typeface="Arial" panose="020B0604020202020204" pitchFamily="34" charset="0"/>
              <a:buNone/>
            </a:pPr>
            <a:r>
              <a:rPr lang="ru-MD" b="0" i="0" dirty="0">
                <a:solidFill>
                  <a:srgbClr val="1F2937"/>
                </a:solidFill>
                <a:effectLst/>
                <a:latin typeface="Source Sans Pro" panose="020B0503030403020204" pitchFamily="34" charset="0"/>
              </a:rPr>
              <a:t>Примеры:</a:t>
            </a:r>
            <a:br>
              <a:rPr lang="ru-MD" b="0" i="0" dirty="0">
                <a:solidFill>
                  <a:srgbClr val="1F2937"/>
                </a:solidFill>
                <a:effectLst/>
                <a:latin typeface="Source Sans Pro" panose="020B0503030403020204" pitchFamily="34" charset="0"/>
              </a:rPr>
            </a:br>
            <a:r>
              <a:rPr lang="ru-MD" b="0" i="0" dirty="0">
                <a:solidFill>
                  <a:srgbClr val="1F2937"/>
                </a:solidFill>
                <a:effectLst/>
                <a:latin typeface="Source Sans Pro" panose="020B0503030403020204" pitchFamily="34" charset="0"/>
              </a:rPr>
              <a:t>Первый </a:t>
            </a:r>
            <a:r>
              <a:rPr lang="ru-RU" b="0" i="0" dirty="0">
                <a:solidFill>
                  <a:srgbClr val="1F2937"/>
                </a:solidFill>
                <a:effectLst/>
                <a:latin typeface="Source Sans Pro" panose="020B0503030403020204" pitchFamily="34" charset="0"/>
              </a:rPr>
              <a:t>тест проверяет, что попытка деления на ноль приводит к выбросу </a:t>
            </a:r>
            <a:r>
              <a:rPr lang="ru-RU" b="1" dirty="0"/>
              <a:t>ArithmeticException</a:t>
            </a:r>
            <a:r>
              <a:rPr lang="ru-RU" b="0" i="0" dirty="0">
                <a:solidFill>
                  <a:srgbClr val="1F2937"/>
                </a:solidFill>
                <a:effectLst/>
                <a:latin typeface="Source Sans Pro" panose="020B0503030403020204" pitchFamily="34" charset="0"/>
              </a:rPr>
              <a:t>.</a:t>
            </a:r>
            <a:br>
              <a:rPr lang="en-US" b="0" i="0" dirty="0">
                <a:solidFill>
                  <a:srgbClr val="1F2937"/>
                </a:solidFill>
                <a:effectLst/>
                <a:latin typeface="Source Sans Pro" panose="020B0503030403020204" pitchFamily="34" charset="0"/>
              </a:rPr>
            </a:br>
            <a:r>
              <a:rPr lang="ru-MD" b="0" i="0" dirty="0">
                <a:solidFill>
                  <a:srgbClr val="1F2937"/>
                </a:solidFill>
                <a:effectLst/>
                <a:latin typeface="Source Sans Pro" panose="020B0503030403020204" pitchFamily="34" charset="0"/>
              </a:rPr>
              <a:t>Второй тест подтверждает, что </a:t>
            </a:r>
            <a:r>
              <a:rPr lang="ru-RU" b="0" i="0" dirty="0">
                <a:solidFill>
                  <a:srgbClr val="1F2937"/>
                </a:solidFill>
                <a:effectLst/>
                <a:latin typeface="Source Sans Pro" panose="020B0503030403020204" pitchFamily="34" charset="0"/>
              </a:rPr>
              <a:t>простое сложение двух чисел не вызывает исключений.</a:t>
            </a:r>
            <a:endParaRPr lang="en-US" dirty="0"/>
          </a:p>
        </p:txBody>
      </p:sp>
    </p:spTree>
    <p:extLst>
      <p:ext uri="{BB962C8B-B14F-4D97-AF65-F5344CB8AC3E}">
        <p14:creationId xmlns:p14="http://schemas.microsoft.com/office/powerpoint/2010/main" val="3519618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b="1">
                <a:latin typeface="Dava Sans" pitchFamily="2" charset="77"/>
              </a:rPr>
              <a:t>Agenda</a:t>
            </a:r>
          </a:p>
          <a:p>
            <a:r>
              <a:t>General</a:t>
            </a:r>
          </a:p>
        </p:txBody>
      </p:sp>
    </p:spTree>
    <p:extLst>
      <p:ext uri="{BB962C8B-B14F-4D97-AF65-F5344CB8AC3E}">
        <p14:creationId xmlns:p14="http://schemas.microsoft.com/office/powerpoint/2010/main" val="2585345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dirty="0"/>
              <a:t>Основной задачей метода </a:t>
            </a:r>
            <a:r>
              <a:rPr lang="ru-RU" b="1" dirty="0"/>
              <a:t>fail() </a:t>
            </a:r>
            <a:r>
              <a:rPr lang="ru-RU" dirty="0"/>
              <a:t>является принудительное завершение теста с неудачным результатом. Вызов этого метода в тесте немедленно генерирует исключение </a:t>
            </a:r>
            <a:r>
              <a:rPr lang="ru-RU" b="1" dirty="0"/>
              <a:t>AssertionFailedError</a:t>
            </a:r>
            <a:r>
              <a:rPr lang="ru-RU" dirty="0"/>
              <a:t>, сигнализируя, что тест </a:t>
            </a:r>
            <a:r>
              <a:rPr lang="ru-RU" sz="2000" b="1" dirty="0"/>
              <a:t>не</a:t>
            </a:r>
            <a:r>
              <a:rPr lang="ru-RU" dirty="0"/>
              <a:t> прошел успешно.</a:t>
            </a:r>
          </a:p>
          <a:p>
            <a:pPr marL="0" indent="0">
              <a:buFont typeface="Arial" panose="020B0604020202020204" pitchFamily="34" charset="0"/>
              <a:buNone/>
            </a:pPr>
            <a:r>
              <a:rPr lang="ru-RU" dirty="0"/>
              <a:t>Используйте </a:t>
            </a:r>
            <a:r>
              <a:rPr lang="ru-RU" b="1" dirty="0"/>
              <a:t>fail() </a:t>
            </a:r>
            <a:r>
              <a:rPr lang="ru-RU" dirty="0"/>
              <a:t>разумно. Чрезмерное использование может сделать тесты менее информативными. Если возможно, предпочтительнее пользоваться другими методами проверок (assertions) из JUnit 5, такими как </a:t>
            </a:r>
            <a:r>
              <a:rPr lang="ru-RU" b="1" dirty="0"/>
              <a:t>assertEquals</a:t>
            </a:r>
            <a:r>
              <a:rPr lang="ru-RU" dirty="0"/>
              <a:t>, </a:t>
            </a:r>
            <a:r>
              <a:rPr lang="ru-RU" b="1" dirty="0"/>
              <a:t>assertTrue</a:t>
            </a:r>
            <a:r>
              <a:rPr lang="ru-RU" dirty="0"/>
              <a:t>, etc. Они предоставляют более детализированные сообщения об ошибках.</a:t>
            </a:r>
          </a:p>
          <a:p>
            <a:pPr marL="0" indent="0">
              <a:buFont typeface="Arial" panose="020B0604020202020204" pitchFamily="34" charset="0"/>
              <a:buNone/>
            </a:pPr>
            <a:endParaRPr lang="en-US" dirty="0"/>
          </a:p>
          <a:p>
            <a:pPr marL="0" indent="0">
              <a:buFont typeface="Arial" panose="020B0604020202020204" pitchFamily="34" charset="0"/>
              <a:buNone/>
            </a:pPr>
            <a:r>
              <a:rPr lang="ru-MD" dirty="0"/>
              <a:t>Зачем нужен:</a:t>
            </a:r>
          </a:p>
          <a:p>
            <a:pPr marL="342900" indent="-342900">
              <a:buFont typeface="Arial" panose="020B0604020202020204" pitchFamily="34" charset="0"/>
              <a:buChar char="•"/>
            </a:pPr>
            <a:r>
              <a:rPr lang="en-US" b="1" dirty="0"/>
              <a:t>(</a:t>
            </a:r>
            <a:r>
              <a:rPr lang="ru-MD" b="1" dirty="0"/>
              <a:t>Пример 1) </a:t>
            </a:r>
            <a:r>
              <a:rPr lang="ru-RU" b="1" dirty="0"/>
              <a:t>Обозначение незавершенного кода:</a:t>
            </a:r>
            <a:r>
              <a:rPr lang="ru-RU" dirty="0"/>
              <a:t> Когда вы пишете тест для функциональности, которая еще не реализована, fail() служит временной заглушкой, чтобы напомнить вам о необходимости вернуться и дописать тест позже.</a:t>
            </a:r>
          </a:p>
          <a:p>
            <a:pPr marL="342900" indent="-342900">
              <a:buFont typeface="Arial" panose="020B0604020202020204" pitchFamily="34" charset="0"/>
              <a:buChar char="•"/>
            </a:pPr>
            <a:r>
              <a:rPr lang="ru-RU" b="1" dirty="0"/>
              <a:t>(Пример 2. Вдруг деление на 0 случилось) Выявление неожиданных условий:</a:t>
            </a:r>
            <a:r>
              <a:rPr lang="ru-RU" dirty="0"/>
              <a:t> Если во время работы теста ваш код попадает в состояние, которое вы не предусматривали, fail() помогает четко обозначить проблему.</a:t>
            </a:r>
            <a:endParaRPr lang="en-US" dirty="0"/>
          </a:p>
        </p:txBody>
      </p:sp>
    </p:spTree>
    <p:extLst>
      <p:ext uri="{BB962C8B-B14F-4D97-AF65-F5344CB8AC3E}">
        <p14:creationId xmlns:p14="http://schemas.microsoft.com/office/powerpoint/2010/main" val="33006994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rPr lang="ru-RU" b="1" dirty="0"/>
              <a:t>Преимущества AssertJ:</a:t>
            </a:r>
          </a:p>
          <a:p>
            <a:r>
              <a:rPr lang="ru-RU" b="1" dirty="0"/>
              <a:t>Библеотек  тестировани предоставляющая несколко ключевых преимуществ. </a:t>
            </a:r>
            <a:endParaRPr lang="ru-RU" dirty="0"/>
          </a:p>
          <a:p>
            <a:pPr>
              <a:buFont typeface="Arial" panose="020B0604020202020204" pitchFamily="34" charset="0"/>
              <a:buChar char="•"/>
            </a:pPr>
            <a:r>
              <a:rPr lang="ru-RU" b="1" dirty="0"/>
              <a:t>Читаемость:</a:t>
            </a:r>
            <a:r>
              <a:rPr lang="ru-RU" dirty="0"/>
              <a:t> AssertJ использует цепочечный синтаксис, который делает код более читаемым и понятным.</a:t>
            </a:r>
          </a:p>
          <a:p>
            <a:pPr>
              <a:buFont typeface="Arial" panose="020B0604020202020204" pitchFamily="34" charset="0"/>
              <a:buChar char="•"/>
            </a:pPr>
            <a:r>
              <a:rPr lang="ru-RU" b="1" dirty="0"/>
              <a:t>Информативность:</a:t>
            </a:r>
            <a:r>
              <a:rPr lang="ru-RU" dirty="0"/>
              <a:t> AssertJ обеспечивает более информативные сообщения об ошибках, которые помогают понять причину сбоя теста.</a:t>
            </a:r>
          </a:p>
          <a:p>
            <a:pPr>
              <a:buFont typeface="Arial" panose="020B0604020202020204" pitchFamily="34" charset="0"/>
              <a:buChar char="•"/>
            </a:pPr>
            <a:r>
              <a:rPr lang="ru-RU" b="1" dirty="0"/>
              <a:t>Гибкость:</a:t>
            </a:r>
            <a:r>
              <a:rPr lang="ru-RU" dirty="0"/>
              <a:t> AssertJ предлагает широкий спектр методов для проверки различных типов объектов и условий.</a:t>
            </a:r>
            <a:br>
              <a:rPr lang="ru-RU" dirty="0"/>
            </a:br>
            <a:endParaRPr lang="ru-RU" dirty="0"/>
          </a:p>
          <a:p>
            <a:r>
              <a:rPr lang="ru-RU" b="1" dirty="0"/>
              <a:t>В целом, AssertJ является более мощной и удобной библиотекой для написания утверждений в тестах Java. JUnit 5 по-прежнему является хорошим выбором для базовых тестов, но для более сложных сценариев AssertJ является более предпочтительным.</a:t>
            </a:r>
            <a:endParaRPr lang="ru-RU" dirty="0"/>
          </a:p>
        </p:txBody>
      </p:sp>
    </p:spTree>
    <p:extLst>
      <p:ext uri="{BB962C8B-B14F-4D97-AF65-F5344CB8AC3E}">
        <p14:creationId xmlns:p14="http://schemas.microsoft.com/office/powerpoint/2010/main" val="3512412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ru-RU" b="0" i="0">
                <a:solidFill>
                  <a:srgbClr val="333333"/>
                </a:solidFill>
                <a:effectLst/>
                <a:latin typeface="inherit"/>
              </a:rPr>
              <a:t>Визуально мы </a:t>
            </a:r>
            <a:r>
              <a:rPr lang="ru-RU" b="0" i="0" err="1">
                <a:solidFill>
                  <a:srgbClr val="333333"/>
                </a:solidFill>
                <a:effectLst/>
                <a:latin typeface="inherit"/>
              </a:rPr>
              <a:t>видем</a:t>
            </a:r>
            <a:r>
              <a:rPr lang="ru-RU" b="0" i="0">
                <a:solidFill>
                  <a:srgbClr val="333333"/>
                </a:solidFill>
                <a:effectLst/>
                <a:latin typeface="inherit"/>
              </a:rPr>
              <a:t> сразу на сколько читаемость </a:t>
            </a:r>
            <a:r>
              <a:rPr lang="ru-RU" b="0" i="0" err="1">
                <a:solidFill>
                  <a:srgbClr val="333333"/>
                </a:solidFill>
                <a:effectLst/>
                <a:latin typeface="inherit"/>
              </a:rPr>
              <a:t>асертов</a:t>
            </a:r>
            <a:r>
              <a:rPr lang="ru-RU" b="0" i="0">
                <a:solidFill>
                  <a:srgbClr val="333333"/>
                </a:solidFill>
                <a:effectLst/>
                <a:latin typeface="inherit"/>
              </a:rPr>
              <a:t> </a:t>
            </a:r>
            <a:r>
              <a:rPr lang="ru-RU" b="0" i="0" err="1">
                <a:solidFill>
                  <a:srgbClr val="333333"/>
                </a:solidFill>
                <a:effectLst/>
                <a:latin typeface="inherit"/>
              </a:rPr>
              <a:t>асертдж</a:t>
            </a:r>
            <a:r>
              <a:rPr lang="ru-RU" b="0" i="0">
                <a:solidFill>
                  <a:srgbClr val="333333"/>
                </a:solidFill>
                <a:effectLst/>
                <a:latin typeface="inherit"/>
              </a:rPr>
              <a:t>  лучше.</a:t>
            </a:r>
          </a:p>
          <a:p>
            <a:pPr>
              <a:defRPr>
                <a:latin typeface="Poppins Bold"/>
                <a:ea typeface="Poppins Bold"/>
                <a:cs typeface="Poppins Bold"/>
                <a:sym typeface="Poppins Bold"/>
              </a:defRPr>
            </a:pPr>
            <a:r>
              <a:rPr lang="ru-RU" b="0" i="0">
                <a:solidFill>
                  <a:srgbClr val="333333"/>
                </a:solidFill>
                <a:effectLst/>
                <a:latin typeface="inherit"/>
              </a:rPr>
              <a:t>Также </a:t>
            </a:r>
            <a:r>
              <a:rPr lang="ru-RU" b="0" i="0" err="1">
                <a:solidFill>
                  <a:srgbClr val="333333"/>
                </a:solidFill>
                <a:effectLst/>
                <a:latin typeface="inherit"/>
              </a:rPr>
              <a:t>достатчно</a:t>
            </a:r>
            <a:r>
              <a:rPr lang="ru-RU" b="0" i="0">
                <a:solidFill>
                  <a:srgbClr val="333333"/>
                </a:solidFill>
                <a:effectLst/>
                <a:latin typeface="inherit"/>
              </a:rPr>
              <a:t> полезен </a:t>
            </a:r>
            <a:r>
              <a:rPr lang="ru-RU" b="0" i="0" err="1">
                <a:solidFill>
                  <a:srgbClr val="333333"/>
                </a:solidFill>
                <a:effectLst/>
                <a:latin typeface="inherit"/>
              </a:rPr>
              <a:t>чеин</a:t>
            </a:r>
            <a:r>
              <a:rPr lang="ru-RU" b="0" i="0">
                <a:solidFill>
                  <a:srgbClr val="333333"/>
                </a:solidFill>
                <a:effectLst/>
                <a:latin typeface="inherit"/>
              </a:rPr>
              <a:t> метод </a:t>
            </a:r>
            <a:r>
              <a:rPr lang="ru-RU" b="0" i="0" err="1">
                <a:solidFill>
                  <a:srgbClr val="333333"/>
                </a:solidFill>
                <a:effectLst/>
                <a:latin typeface="inherit"/>
              </a:rPr>
              <a:t>внесеный</a:t>
            </a:r>
            <a:r>
              <a:rPr lang="ru-RU" b="0" i="0">
                <a:solidFill>
                  <a:srgbClr val="333333"/>
                </a:solidFill>
                <a:effectLst/>
                <a:latin typeface="inherit"/>
              </a:rPr>
              <a:t> в </a:t>
            </a:r>
            <a:r>
              <a:rPr lang="ru-RU" b="0" i="0" err="1">
                <a:solidFill>
                  <a:srgbClr val="333333"/>
                </a:solidFill>
                <a:effectLst/>
                <a:latin typeface="inherit"/>
              </a:rPr>
              <a:t>асертдж</a:t>
            </a:r>
            <a:r>
              <a:rPr lang="ru-RU" b="0" i="0">
                <a:solidFill>
                  <a:srgbClr val="333333"/>
                </a:solidFill>
                <a:effectLst/>
                <a:latin typeface="inherit"/>
              </a:rPr>
              <a:t>.</a:t>
            </a:r>
          </a:p>
          <a:p>
            <a:pPr>
              <a:defRPr>
                <a:latin typeface="Poppins Bold"/>
                <a:ea typeface="Poppins Bold"/>
                <a:cs typeface="Poppins Bold"/>
                <a:sym typeface="Poppins Bold"/>
              </a:defRPr>
            </a:pPr>
            <a:r>
              <a:rPr lang="ru-RU" b="0" i="0">
                <a:solidFill>
                  <a:srgbClr val="333333"/>
                </a:solidFill>
                <a:effectLst/>
                <a:latin typeface="inherit"/>
              </a:rPr>
              <a:t>В </a:t>
            </a:r>
            <a:r>
              <a:rPr lang="ru-RU" b="0" i="0" err="1">
                <a:solidFill>
                  <a:srgbClr val="333333"/>
                </a:solidFill>
                <a:effectLst/>
                <a:latin typeface="inherit"/>
              </a:rPr>
              <a:t>нашех</a:t>
            </a:r>
            <a:r>
              <a:rPr lang="ru-RU" b="0" i="0">
                <a:solidFill>
                  <a:srgbClr val="333333"/>
                </a:solidFill>
                <a:effectLst/>
                <a:latin typeface="inherit"/>
              </a:rPr>
              <a:t> практических работах мы </a:t>
            </a:r>
            <a:r>
              <a:rPr lang="ru-RU" b="0" i="0" err="1">
                <a:solidFill>
                  <a:srgbClr val="333333"/>
                </a:solidFill>
                <a:effectLst/>
                <a:latin typeface="inherit"/>
              </a:rPr>
              <a:t>познакомися</a:t>
            </a:r>
            <a:r>
              <a:rPr lang="ru-RU" b="0" i="0">
                <a:solidFill>
                  <a:srgbClr val="333333"/>
                </a:solidFill>
                <a:effectLst/>
                <a:latin typeface="inherit"/>
              </a:rPr>
              <a:t> еще детальнее  с </a:t>
            </a:r>
            <a:r>
              <a:rPr lang="ru-RU" b="0" i="0" err="1">
                <a:solidFill>
                  <a:srgbClr val="333333"/>
                </a:solidFill>
                <a:effectLst/>
                <a:latin typeface="inherit"/>
              </a:rPr>
              <a:t>асертджеи</a:t>
            </a:r>
            <a:endParaRPr lang="ru-RU" b="0" i="0">
              <a:solidFill>
                <a:srgbClr val="333333"/>
              </a:solidFill>
              <a:effectLst/>
              <a:latin typeface="inherit"/>
            </a:endParaRPr>
          </a:p>
          <a:p>
            <a:pPr>
              <a:defRPr>
                <a:latin typeface="Poppins Bold"/>
                <a:ea typeface="Poppins Bold"/>
                <a:cs typeface="Poppins Bold"/>
                <a:sym typeface="Poppins Bold"/>
              </a:defRPr>
            </a:pPr>
            <a:endParaRPr lang="en-US" b="0" i="0">
              <a:solidFill>
                <a:srgbClr val="333333"/>
              </a:solidFill>
              <a:effectLst/>
              <a:latin typeface="inherit"/>
            </a:endParaRPr>
          </a:p>
        </p:txBody>
      </p:sp>
    </p:spTree>
    <p:extLst>
      <p:ext uri="{BB962C8B-B14F-4D97-AF65-F5344CB8AC3E}">
        <p14:creationId xmlns:p14="http://schemas.microsoft.com/office/powerpoint/2010/main" val="3187903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ru-RU"/>
              <a:t>Что же нужно для того чтоб написать первый юнит тест. </a:t>
            </a:r>
            <a:endParaRPr lang="en-US"/>
          </a:p>
          <a:p>
            <a:pPr>
              <a:defRPr>
                <a:latin typeface="Poppins Bold"/>
                <a:ea typeface="Poppins Bold"/>
                <a:cs typeface="Poppins Bold"/>
                <a:sym typeface="Poppins Bold"/>
              </a:defRPr>
            </a:pPr>
            <a:endParaRPr lang="en-US"/>
          </a:p>
          <a:p>
            <a:pPr>
              <a:defRPr>
                <a:latin typeface="Poppins Bold"/>
                <a:ea typeface="Poppins Bold"/>
                <a:cs typeface="Poppins Bold"/>
                <a:sym typeface="Poppins Bold"/>
              </a:defRPr>
            </a:pPr>
            <a:r>
              <a:rPr lang="ru-RU"/>
              <a:t>Первое  ответим для себя .Что такое </a:t>
            </a:r>
            <a:r>
              <a:rPr lang="en-US" err="1"/>
              <a:t>uNITE</a:t>
            </a:r>
            <a:r>
              <a:rPr lang="ru-RU"/>
              <a:t> тест?— это часть кода, которая гарантирует, что другая часть кода (метод) работает должным образом. </a:t>
            </a:r>
          </a:p>
          <a:p>
            <a:pPr>
              <a:defRPr>
                <a:latin typeface="Poppins Bold"/>
                <a:ea typeface="Poppins Bold"/>
                <a:cs typeface="Poppins Bold"/>
                <a:sym typeface="Poppins Bold"/>
              </a:defRPr>
            </a:pPr>
            <a:endParaRPr lang="ru-RU"/>
          </a:p>
          <a:p>
            <a:pPr>
              <a:defRPr>
                <a:latin typeface="Poppins Bold"/>
                <a:ea typeface="Poppins Bold"/>
                <a:cs typeface="Poppins Bold"/>
                <a:sym typeface="Poppins Bold"/>
              </a:defRPr>
            </a:pPr>
            <a:r>
              <a:rPr lang="ru-RU"/>
              <a:t>Для быстрого достижения желаемых результатов необходим тестовый фреймворк.</a:t>
            </a:r>
          </a:p>
          <a:p>
            <a:pPr>
              <a:defRPr>
                <a:latin typeface="Poppins Bold"/>
                <a:ea typeface="Poppins Bold"/>
                <a:cs typeface="Poppins Bold"/>
                <a:sym typeface="Poppins Bold"/>
              </a:defRPr>
            </a:pPr>
            <a:r>
              <a:rPr lang="ru-RU" err="1"/>
              <a:t>Давйте</a:t>
            </a:r>
            <a:r>
              <a:rPr lang="ru-RU"/>
              <a:t> </a:t>
            </a:r>
            <a:r>
              <a:rPr lang="ru-RU" err="1"/>
              <a:t>перйдем</a:t>
            </a:r>
            <a:r>
              <a:rPr lang="ru-RU"/>
              <a:t> к его созданию. </a:t>
            </a:r>
            <a:endParaRPr lang="en-US"/>
          </a:p>
        </p:txBody>
      </p:sp>
    </p:spTree>
    <p:extLst>
      <p:ext uri="{BB962C8B-B14F-4D97-AF65-F5344CB8AC3E}">
        <p14:creationId xmlns:p14="http://schemas.microsoft.com/office/powerpoint/2010/main" val="32306137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Shape 1846"/>
          <p:cNvSpPr>
            <a:spLocks noGrp="1" noRot="1" noChangeAspect="1"/>
          </p:cNvSpPr>
          <p:nvPr>
            <p:ph type="sldImg"/>
          </p:nvPr>
        </p:nvSpPr>
        <p:spPr>
          <a:xfrm>
            <a:off x="381000" y="685800"/>
            <a:ext cx="6096000" cy="3429000"/>
          </a:xfrm>
          <a:prstGeom prst="rect">
            <a:avLst/>
          </a:prstGeom>
        </p:spPr>
        <p:txBody>
          <a:bodyPr/>
          <a:lstStyle/>
          <a:p>
            <a:endParaRPr/>
          </a:p>
        </p:txBody>
      </p:sp>
      <p:sp>
        <p:nvSpPr>
          <p:cNvPr id="1847" name="Shape 1847"/>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endParaRPr/>
          </a:p>
        </p:txBody>
      </p:sp>
    </p:spTree>
    <p:extLst>
      <p:ext uri="{BB962C8B-B14F-4D97-AF65-F5344CB8AC3E}">
        <p14:creationId xmlns:p14="http://schemas.microsoft.com/office/powerpoint/2010/main" val="24925518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b="1">
                <a:latin typeface="Dava Sans" pitchFamily="2" charset="77"/>
              </a:rPr>
              <a:t>Agenda</a:t>
            </a:r>
          </a:p>
          <a:p>
            <a:r>
              <a:t>General</a:t>
            </a:r>
          </a:p>
        </p:txBody>
      </p:sp>
    </p:spTree>
    <p:extLst>
      <p:ext uri="{BB962C8B-B14F-4D97-AF65-F5344CB8AC3E}">
        <p14:creationId xmlns:p14="http://schemas.microsoft.com/office/powerpoint/2010/main" val="3100415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dirty="0"/>
              <a:t>Ce e "Mocking"? </a:t>
            </a:r>
          </a:p>
          <a:p>
            <a:pPr>
              <a:defRPr>
                <a:latin typeface="Poppins Bold"/>
                <a:ea typeface="Poppins Bold"/>
                <a:cs typeface="Poppins Bold"/>
                <a:sym typeface="Poppins Bold"/>
              </a:defRPr>
            </a:pPr>
            <a:endParaRPr lang="en-US" dirty="0"/>
          </a:p>
          <a:p>
            <a:pPr marL="342900" indent="-342900">
              <a:buFont typeface="Calibri"/>
              <a:buChar char="-"/>
              <a:defRPr>
                <a:latin typeface="Poppins Bold"/>
                <a:ea typeface="Poppins Bold"/>
                <a:cs typeface="Poppins Bold"/>
                <a:sym typeface="Poppins Bold"/>
              </a:defRPr>
            </a:pPr>
            <a:r>
              <a:rPr lang="en-US" dirty="0"/>
              <a:t>"Mocking" </a:t>
            </a:r>
            <a:r>
              <a:rPr lang="en-US" dirty="0" err="1"/>
              <a:t>reprezinta</a:t>
            </a:r>
            <a:r>
              <a:rPr lang="en-US" dirty="0"/>
              <a:t> </a:t>
            </a:r>
            <a:r>
              <a:rPr lang="en-US" dirty="0" err="1"/>
              <a:t>procesul</a:t>
            </a:r>
            <a:r>
              <a:rPr lang="en-US" dirty="0"/>
              <a:t> de </a:t>
            </a:r>
            <a:r>
              <a:rPr lang="en-US" dirty="0" err="1"/>
              <a:t>creare</a:t>
            </a:r>
            <a:r>
              <a:rPr lang="en-US" dirty="0"/>
              <a:t> a </a:t>
            </a:r>
            <a:r>
              <a:rPr lang="en-US" dirty="0" err="1"/>
              <a:t>unui</a:t>
            </a:r>
            <a:r>
              <a:rPr lang="en-US" dirty="0"/>
              <a:t> </a:t>
            </a:r>
            <a:r>
              <a:rPr lang="en-US" dirty="0" err="1"/>
              <a:t>obiect</a:t>
            </a:r>
            <a:r>
              <a:rPr lang="en-US" dirty="0"/>
              <a:t> </a:t>
            </a:r>
            <a:r>
              <a:rPr lang="en-US" dirty="0" err="1"/>
              <a:t>simulat</a:t>
            </a:r>
            <a:r>
              <a:rPr lang="en-US" dirty="0"/>
              <a:t> (</a:t>
            </a:r>
            <a:r>
              <a:rPr lang="en-US" dirty="0" err="1"/>
              <a:t>dublor</a:t>
            </a:r>
            <a:r>
              <a:rPr lang="en-US" dirty="0"/>
              <a:t> de test) care </a:t>
            </a:r>
            <a:r>
              <a:rPr lang="en-US" dirty="0" err="1"/>
              <a:t>care</a:t>
            </a:r>
            <a:r>
              <a:rPr lang="en-US" dirty="0"/>
              <a:t> </a:t>
            </a:r>
            <a:r>
              <a:rPr lang="en-US" dirty="0" err="1"/>
              <a:t>permite</a:t>
            </a:r>
            <a:r>
              <a:rPr lang="en-US" dirty="0"/>
              <a:t> </a:t>
            </a:r>
            <a:r>
              <a:rPr lang="en-US" dirty="0" err="1"/>
              <a:t>interactiunea</a:t>
            </a:r>
            <a:r>
              <a:rPr lang="en-US" dirty="0"/>
              <a:t> cu </a:t>
            </a:r>
            <a:r>
              <a:rPr lang="en-US" dirty="0" err="1"/>
              <a:t>toate</a:t>
            </a:r>
            <a:r>
              <a:rPr lang="en-US" dirty="0"/>
              <a:t> </a:t>
            </a:r>
            <a:r>
              <a:rPr lang="en-US" dirty="0" err="1"/>
              <a:t>metodele</a:t>
            </a:r>
            <a:r>
              <a:rPr lang="en-US" dirty="0"/>
              <a:t> </a:t>
            </a:r>
            <a:r>
              <a:rPr lang="en-US" dirty="0" err="1"/>
              <a:t>aferente</a:t>
            </a:r>
            <a:r>
              <a:rPr lang="en-US" dirty="0"/>
              <a:t> </a:t>
            </a:r>
            <a:r>
              <a:rPr lang="en-US" dirty="0" err="1"/>
              <a:t>lui</a:t>
            </a:r>
            <a:r>
              <a:rPr lang="en-US" dirty="0"/>
              <a:t>.</a:t>
            </a:r>
          </a:p>
          <a:p>
            <a:pPr marL="342900" indent="-342900">
              <a:buFont typeface="Calibri"/>
              <a:buChar char="-"/>
              <a:defRPr>
                <a:latin typeface="Poppins Bold"/>
                <a:ea typeface="Poppins Bold"/>
                <a:cs typeface="Poppins Bold"/>
                <a:sym typeface="Poppins Bold"/>
              </a:defRPr>
            </a:pPr>
            <a:endParaRPr lang="en-US" dirty="0"/>
          </a:p>
          <a:p>
            <a:pPr>
              <a:defRPr>
                <a:latin typeface="Poppins Bold"/>
                <a:ea typeface="Poppins Bold"/>
                <a:cs typeface="Poppins Bold"/>
                <a:sym typeface="Poppins Bold"/>
              </a:defRPr>
            </a:pPr>
            <a:r>
              <a:rPr lang="en-US" dirty="0"/>
              <a:t>Cand </a:t>
            </a:r>
            <a:r>
              <a:rPr lang="en-US" dirty="0" err="1"/>
              <a:t>avem</a:t>
            </a:r>
            <a:r>
              <a:rPr lang="en-US" dirty="0"/>
              <a:t> </a:t>
            </a:r>
            <a:r>
              <a:rPr lang="en-US" dirty="0" err="1"/>
              <a:t>nevoie</a:t>
            </a:r>
            <a:r>
              <a:rPr lang="en-US" dirty="0"/>
              <a:t> de "Mocking"?</a:t>
            </a:r>
          </a:p>
          <a:p>
            <a:pPr>
              <a:defRPr>
                <a:latin typeface="Poppins Bold"/>
                <a:ea typeface="Poppins Bold"/>
                <a:cs typeface="Poppins Bold"/>
                <a:sym typeface="Poppins Bold"/>
              </a:defRPr>
            </a:pPr>
            <a:endParaRPr lang="en-US" dirty="0"/>
          </a:p>
          <a:p>
            <a:pPr marL="342900" indent="-342900">
              <a:buFont typeface="Calibri"/>
              <a:buChar char="-"/>
              <a:defRPr>
                <a:latin typeface="Poppins Bold"/>
                <a:ea typeface="Poppins Bold"/>
                <a:cs typeface="Poppins Bold"/>
                <a:sym typeface="Poppins Bold"/>
              </a:defRPr>
            </a:pPr>
            <a:r>
              <a:rPr lang="en-US" dirty="0"/>
              <a:t>Cand </a:t>
            </a:r>
            <a:r>
              <a:rPr lang="en-US" dirty="0" err="1"/>
              <a:t>avem</a:t>
            </a:r>
            <a:r>
              <a:rPr lang="en-US" dirty="0"/>
              <a:t> </a:t>
            </a:r>
            <a:r>
              <a:rPr lang="en-US" dirty="0" err="1"/>
              <a:t>nevoie</a:t>
            </a:r>
            <a:r>
              <a:rPr lang="en-US" dirty="0"/>
              <a:t> </a:t>
            </a:r>
            <a:r>
              <a:rPr lang="en-US" dirty="0" err="1"/>
              <a:t>sa</a:t>
            </a:r>
            <a:r>
              <a:rPr lang="en-US" dirty="0"/>
              <a:t> </a:t>
            </a:r>
            <a:r>
              <a:rPr lang="en-US" dirty="0" err="1"/>
              <a:t>testam</a:t>
            </a:r>
            <a:r>
              <a:rPr lang="en-US" dirty="0"/>
              <a:t> o </a:t>
            </a:r>
            <a:r>
              <a:rPr lang="en-US" dirty="0" err="1"/>
              <a:t>metoda</a:t>
            </a:r>
            <a:r>
              <a:rPr lang="en-US" dirty="0"/>
              <a:t> </a:t>
            </a:r>
            <a:r>
              <a:rPr lang="en-US" dirty="0" err="1"/>
              <a:t>isolat</a:t>
            </a:r>
            <a:r>
              <a:rPr lang="en-US" dirty="0"/>
              <a:t> (ca </a:t>
            </a:r>
            <a:r>
              <a:rPr lang="en-US" dirty="0" err="1"/>
              <a:t>parte</a:t>
            </a:r>
            <a:r>
              <a:rPr lang="en-US" dirty="0"/>
              <a:t> de Unit testing) </a:t>
            </a:r>
            <a:r>
              <a:rPr lang="en-US" dirty="0" err="1"/>
              <a:t>iar</a:t>
            </a:r>
            <a:r>
              <a:rPr lang="en-US" dirty="0"/>
              <a:t> </a:t>
            </a:r>
            <a:r>
              <a:rPr lang="en-US" dirty="0" err="1"/>
              <a:t>metoda</a:t>
            </a:r>
            <a:r>
              <a:rPr lang="en-US" dirty="0"/>
              <a:t> testata are </a:t>
            </a:r>
            <a:r>
              <a:rPr lang="en-US" dirty="0" err="1"/>
              <a:t>dependente</a:t>
            </a:r>
            <a:r>
              <a:rPr lang="en-US" dirty="0"/>
              <a:t> externe, (are </a:t>
            </a:r>
            <a:r>
              <a:rPr lang="en-US" dirty="0" err="1"/>
              <a:t>nevoie</a:t>
            </a:r>
            <a:r>
              <a:rPr lang="en-US" dirty="0"/>
              <a:t> de </a:t>
            </a:r>
            <a:r>
              <a:rPr lang="en-US" dirty="0" err="1"/>
              <a:t>unul</a:t>
            </a:r>
            <a:r>
              <a:rPr lang="en-US" dirty="0"/>
              <a:t> </a:t>
            </a:r>
            <a:r>
              <a:rPr lang="en-US" dirty="0" err="1"/>
              <a:t>sau</a:t>
            </a:r>
            <a:r>
              <a:rPr lang="en-US" dirty="0"/>
              <a:t> </a:t>
            </a:r>
            <a:r>
              <a:rPr lang="en-US" dirty="0" err="1"/>
              <a:t>mai</a:t>
            </a:r>
            <a:r>
              <a:rPr lang="en-US" dirty="0"/>
              <a:t> </a:t>
            </a:r>
            <a:r>
              <a:rPr lang="en-US" dirty="0" err="1"/>
              <a:t>multe</a:t>
            </a:r>
            <a:r>
              <a:rPr lang="en-US" dirty="0"/>
              <a:t> </a:t>
            </a:r>
            <a:r>
              <a:rPr lang="en-US" dirty="0" err="1"/>
              <a:t>obiecte</a:t>
            </a:r>
            <a:r>
              <a:rPr lang="en-US" dirty="0"/>
              <a:t> din </a:t>
            </a:r>
            <a:r>
              <a:rPr lang="en-US" dirty="0" err="1"/>
              <a:t>alte</a:t>
            </a:r>
            <a:r>
              <a:rPr lang="en-US" dirty="0"/>
              <a:t> </a:t>
            </a:r>
            <a:r>
              <a:rPr lang="en-US" dirty="0" err="1"/>
              <a:t>clase</a:t>
            </a:r>
            <a:r>
              <a:rPr lang="en-US" dirty="0"/>
              <a:t> a </a:t>
            </a:r>
            <a:r>
              <a:rPr lang="en-US" dirty="0" err="1"/>
              <a:t>programei</a:t>
            </a:r>
            <a:r>
              <a:rPr lang="en-US" dirty="0"/>
              <a:t> </a:t>
            </a:r>
            <a:r>
              <a:rPr lang="en-US" dirty="0" err="1"/>
              <a:t>pentru</a:t>
            </a:r>
            <a:r>
              <a:rPr lang="en-US" dirty="0"/>
              <a:t> a-</a:t>
            </a:r>
            <a:r>
              <a:rPr lang="en-US" dirty="0" err="1"/>
              <a:t>si</a:t>
            </a:r>
            <a:r>
              <a:rPr lang="en-US" dirty="0"/>
              <a:t> </a:t>
            </a:r>
            <a:r>
              <a:rPr lang="en-US" dirty="0" err="1"/>
              <a:t>realiza</a:t>
            </a:r>
            <a:r>
              <a:rPr lang="en-US" dirty="0"/>
              <a:t> </a:t>
            </a:r>
            <a:r>
              <a:rPr lang="en-US" dirty="0" err="1"/>
              <a:t>functia</a:t>
            </a:r>
            <a:r>
              <a:rPr lang="en-US" dirty="0"/>
              <a:t> </a:t>
            </a:r>
            <a:r>
              <a:rPr lang="en-US" dirty="0" err="1"/>
              <a:t>programata</a:t>
            </a:r>
            <a:r>
              <a:rPr lang="en-US" dirty="0"/>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dirty="0" err="1">
                <a:latin typeface="Dava Sans"/>
              </a:rPr>
              <a:t>Punctele</a:t>
            </a:r>
            <a:r>
              <a:rPr lang="en-US" dirty="0">
                <a:latin typeface="Dava Sans"/>
              </a:rPr>
              <a:t> </a:t>
            </a:r>
            <a:r>
              <a:rPr lang="en-US" dirty="0" err="1">
                <a:latin typeface="Dava Sans"/>
              </a:rPr>
              <a:t>cheie</a:t>
            </a:r>
            <a:r>
              <a:rPr lang="en-US" dirty="0">
                <a:latin typeface="Dava Sans"/>
              </a:rPr>
              <a:t> a </a:t>
            </a:r>
            <a:r>
              <a:rPr lang="en-US" dirty="0" err="1">
                <a:latin typeface="Dava Sans"/>
              </a:rPr>
              <a:t>procesului</a:t>
            </a:r>
            <a:r>
              <a:rPr lang="en-US" dirty="0">
                <a:latin typeface="Dava Sans"/>
              </a:rPr>
              <a:t> de Mocking:</a:t>
            </a:r>
            <a:endParaRPr lang="en-US" dirty="0">
              <a:solidFill>
                <a:srgbClr val="000000"/>
              </a:solidFill>
              <a:latin typeface="Dava Sans"/>
              <a:cs typeface="Poppins Bold"/>
            </a:endParaRPr>
          </a:p>
          <a:p>
            <a:pPr>
              <a:defRPr>
                <a:latin typeface="Poppins Bold"/>
                <a:ea typeface="Poppins Bold"/>
                <a:cs typeface="Poppins Bold"/>
                <a:sym typeface="Poppins Bold"/>
              </a:defRPr>
            </a:pP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err="1">
                <a:latin typeface="Dava Sans"/>
              </a:rPr>
              <a:t>Simularea</a:t>
            </a:r>
            <a:r>
              <a:rPr lang="en-US" dirty="0">
                <a:latin typeface="Dava Sans"/>
              </a:rPr>
              <a:t> </a:t>
            </a:r>
            <a:r>
              <a:rPr lang="en-US" dirty="0" err="1">
                <a:latin typeface="Dava Sans"/>
              </a:rPr>
              <a:t>comportamentului</a:t>
            </a:r>
            <a:r>
              <a:rPr lang="en-US" dirty="0">
                <a:latin typeface="Dava Sans"/>
              </a:rPr>
              <a:t>: </a:t>
            </a:r>
            <a:br>
              <a:rPr lang="en-US" dirty="0"/>
            </a:br>
            <a:r>
              <a:rPr lang="en-US" dirty="0"/>
              <a:t>Mocking </a:t>
            </a:r>
            <a:r>
              <a:rPr lang="en-US" dirty="0" err="1"/>
              <a:t>permite</a:t>
            </a:r>
            <a:r>
              <a:rPr lang="en-US" dirty="0"/>
              <a:t> </a:t>
            </a:r>
            <a:r>
              <a:rPr lang="en-US" dirty="0" err="1"/>
              <a:t>crearea</a:t>
            </a:r>
            <a:r>
              <a:rPr lang="en-US" dirty="0"/>
              <a:t> de </a:t>
            </a:r>
            <a:r>
              <a:rPr lang="en-US" dirty="0" err="1"/>
              <a:t>obiecte</a:t>
            </a:r>
            <a:r>
              <a:rPr lang="en-US" dirty="0"/>
              <a:t> false care se </a:t>
            </a:r>
            <a:r>
              <a:rPr lang="en-US" dirty="0" err="1"/>
              <a:t>comportă</a:t>
            </a:r>
            <a:r>
              <a:rPr lang="en-US" dirty="0"/>
              <a:t> ca </a:t>
            </a:r>
            <a:r>
              <a:rPr lang="en-US" dirty="0" err="1"/>
              <a:t>și</a:t>
            </a:r>
            <a:r>
              <a:rPr lang="en-US" dirty="0"/>
              <a:t> cum </a:t>
            </a:r>
            <a:r>
              <a:rPr lang="en-US" dirty="0" err="1"/>
              <a:t>ar</a:t>
            </a:r>
            <a:r>
              <a:rPr lang="en-US" dirty="0"/>
              <a:t> fi </a:t>
            </a:r>
            <a:r>
              <a:rPr lang="en-US" dirty="0" err="1"/>
              <a:t>reale</a:t>
            </a:r>
            <a:r>
              <a:rPr lang="en-US" dirty="0"/>
              <a:t> </a:t>
            </a:r>
            <a:r>
              <a:rPr lang="en-US" dirty="0" err="1"/>
              <a:t>într</a:t>
            </a:r>
            <a:r>
              <a:rPr lang="en-US" dirty="0"/>
              <a:t>-un </a:t>
            </a:r>
            <a:r>
              <a:rPr lang="en-US" dirty="0" err="1"/>
              <a:t>mediu</a:t>
            </a:r>
            <a:r>
              <a:rPr lang="en-US" dirty="0"/>
              <a:t> </a:t>
            </a:r>
            <a:r>
              <a:rPr lang="en-US" dirty="0" err="1"/>
              <a:t>controlat</a:t>
            </a:r>
            <a:r>
              <a:rPr lang="en-US" dirty="0"/>
              <a:t>. </a:t>
            </a:r>
            <a:r>
              <a:rPr lang="en-US" dirty="0" err="1"/>
              <a:t>Aceste</a:t>
            </a:r>
            <a:r>
              <a:rPr lang="en-US" dirty="0"/>
              <a:t> </a:t>
            </a:r>
            <a:r>
              <a:rPr lang="en-US" dirty="0" err="1"/>
              <a:t>obiecte</a:t>
            </a:r>
            <a:r>
              <a:rPr lang="en-US" dirty="0"/>
              <a:t> simulate, </a:t>
            </a:r>
            <a:r>
              <a:rPr lang="en-US" dirty="0" err="1"/>
              <a:t>numite</a:t>
            </a:r>
            <a:r>
              <a:rPr lang="en-US" dirty="0"/>
              <a:t> mock-</a:t>
            </a:r>
            <a:r>
              <a:rPr lang="en-US" dirty="0" err="1"/>
              <a:t>uri</a:t>
            </a:r>
            <a:r>
              <a:rPr lang="en-US" dirty="0"/>
              <a:t>, sunt </a:t>
            </a:r>
            <a:r>
              <a:rPr lang="en-US" dirty="0" err="1"/>
              <a:t>programate</a:t>
            </a:r>
            <a:r>
              <a:rPr lang="en-US" dirty="0"/>
              <a:t> </a:t>
            </a:r>
            <a:r>
              <a:rPr lang="en-US" dirty="0" err="1"/>
              <a:t>să</a:t>
            </a:r>
            <a:r>
              <a:rPr lang="en-US" dirty="0"/>
              <a:t> </a:t>
            </a:r>
            <a:r>
              <a:rPr lang="en-US" dirty="0" err="1"/>
              <a:t>răspundă</a:t>
            </a:r>
            <a:r>
              <a:rPr lang="en-US" dirty="0"/>
              <a:t> la </a:t>
            </a:r>
            <a:r>
              <a:rPr lang="en-US" dirty="0" err="1"/>
              <a:t>anumite</a:t>
            </a:r>
            <a:r>
              <a:rPr lang="en-US" dirty="0"/>
              <a:t> </a:t>
            </a:r>
            <a:r>
              <a:rPr lang="en-US" dirty="0" err="1"/>
              <a:t>intrări</a:t>
            </a:r>
            <a:r>
              <a:rPr lang="en-US" dirty="0"/>
              <a:t> </a:t>
            </a:r>
            <a:r>
              <a:rPr lang="en-US" dirty="0" err="1"/>
              <a:t>și</a:t>
            </a:r>
            <a:r>
              <a:rPr lang="en-US" dirty="0"/>
              <a:t> </a:t>
            </a:r>
            <a:r>
              <a:rPr lang="en-US" dirty="0" err="1"/>
              <a:t>interacțiuni</a:t>
            </a:r>
            <a:r>
              <a:rPr lang="en-US" dirty="0"/>
              <a:t> </a:t>
            </a:r>
            <a:r>
              <a:rPr lang="en-US" dirty="0" err="1"/>
              <a:t>așa</a:t>
            </a:r>
            <a:r>
              <a:rPr lang="en-US" dirty="0"/>
              <a:t> cum </a:t>
            </a:r>
            <a:r>
              <a:rPr lang="en-US" dirty="0" err="1"/>
              <a:t>ar</a:t>
            </a:r>
            <a:r>
              <a:rPr lang="en-US" dirty="0"/>
              <a:t> face </a:t>
            </a:r>
            <a:r>
              <a:rPr lang="en-US" dirty="0" err="1"/>
              <a:t>și</a:t>
            </a:r>
            <a:r>
              <a:rPr lang="en-US" dirty="0"/>
              <a:t> </a:t>
            </a:r>
            <a:r>
              <a:rPr lang="en-US" dirty="0" err="1"/>
              <a:t>obiectele</a:t>
            </a:r>
            <a:r>
              <a:rPr lang="en-US" dirty="0"/>
              <a:t> </a:t>
            </a:r>
            <a:r>
              <a:rPr lang="en-US" dirty="0" err="1"/>
              <a:t>reale</a:t>
            </a:r>
            <a:r>
              <a:rPr lang="en-US" dirty="0"/>
              <a:t>.</a:t>
            </a:r>
            <a:br>
              <a:rPr lang="en-US" dirty="0"/>
            </a:br>
            <a:endParaRPr lang="en-US" dirty="0"/>
          </a:p>
          <a:p>
            <a:pPr marL="342900" indent="-342900">
              <a:buFont typeface="Calibri"/>
              <a:buChar char="-"/>
              <a:defRPr>
                <a:latin typeface="Poppins Bold"/>
                <a:ea typeface="Poppins Bold"/>
                <a:cs typeface="Poppins Bold"/>
                <a:sym typeface="Poppins Bold"/>
              </a:defRPr>
            </a:pPr>
            <a:r>
              <a:rPr lang="en-US" dirty="0" err="1">
                <a:latin typeface="Dava Sans"/>
              </a:rPr>
              <a:t>Izolare</a:t>
            </a:r>
            <a:r>
              <a:rPr lang="en-US" dirty="0">
                <a:latin typeface="Dava Sans"/>
              </a:rPr>
              <a:t>: </a:t>
            </a:r>
            <a:br>
              <a:rPr lang="en-US" dirty="0">
                <a:latin typeface="Dava Sans"/>
              </a:rPr>
            </a:br>
            <a:r>
              <a:rPr lang="en-US" dirty="0">
                <a:solidFill>
                  <a:srgbClr val="000000"/>
                </a:solidFill>
                <a:latin typeface="Dava Sans"/>
              </a:rPr>
              <a:t>Mocking </a:t>
            </a:r>
            <a:r>
              <a:rPr lang="en-US" dirty="0" err="1">
                <a:solidFill>
                  <a:srgbClr val="000000"/>
                </a:solidFill>
                <a:latin typeface="Dava Sans"/>
              </a:rPr>
              <a:t>este</a:t>
            </a:r>
            <a:r>
              <a:rPr lang="en-US" dirty="0">
                <a:solidFill>
                  <a:srgbClr val="000000"/>
                </a:solidFill>
                <a:latin typeface="Dava Sans"/>
              </a:rPr>
              <a:t> </a:t>
            </a:r>
            <a:r>
              <a:rPr lang="en-US" dirty="0" err="1">
                <a:solidFill>
                  <a:srgbClr val="000000"/>
                </a:solidFill>
                <a:latin typeface="Dava Sans"/>
              </a:rPr>
              <a:t>folosit</a:t>
            </a:r>
            <a:r>
              <a:rPr lang="en-US" dirty="0">
                <a:solidFill>
                  <a:srgbClr val="000000"/>
                </a:solidFill>
                <a:latin typeface="Dava Sans"/>
              </a:rPr>
              <a:t> ka </a:t>
            </a:r>
            <a:r>
              <a:rPr lang="en-US" dirty="0" err="1">
                <a:solidFill>
                  <a:srgbClr val="000000"/>
                </a:solidFill>
                <a:latin typeface="Dava Sans"/>
              </a:rPr>
              <a:t>izolarea</a:t>
            </a:r>
            <a:r>
              <a:rPr lang="en-US" dirty="0">
                <a:solidFill>
                  <a:srgbClr val="000000"/>
                </a:solidFill>
                <a:latin typeface="Dava Sans"/>
              </a:rPr>
              <a:t> </a:t>
            </a:r>
            <a:r>
              <a:rPr lang="en-US" dirty="0" err="1">
                <a:solidFill>
                  <a:srgbClr val="000000"/>
                </a:solidFill>
                <a:latin typeface="Dava Sans"/>
              </a:rPr>
              <a:t>codului</a:t>
            </a:r>
            <a:r>
              <a:rPr lang="en-US" dirty="0">
                <a:solidFill>
                  <a:srgbClr val="000000"/>
                </a:solidFill>
                <a:latin typeface="Dava Sans"/>
              </a:rPr>
              <a:t> </a:t>
            </a:r>
            <a:r>
              <a:rPr lang="en-US" dirty="0" err="1">
                <a:solidFill>
                  <a:srgbClr val="000000"/>
                </a:solidFill>
                <a:latin typeface="Dava Sans"/>
              </a:rPr>
              <a:t>testat</a:t>
            </a:r>
            <a:r>
              <a:rPr lang="en-US" dirty="0">
                <a:solidFill>
                  <a:srgbClr val="000000"/>
                </a:solidFill>
                <a:latin typeface="Dava Sans"/>
              </a:rPr>
              <a:t> de </a:t>
            </a:r>
            <a:r>
              <a:rPr lang="en-US" dirty="0" err="1">
                <a:solidFill>
                  <a:srgbClr val="000000"/>
                </a:solidFill>
                <a:latin typeface="Dava Sans"/>
              </a:rPr>
              <a:t>toate</a:t>
            </a:r>
            <a:r>
              <a:rPr lang="en-US" dirty="0">
                <a:solidFill>
                  <a:srgbClr val="000000"/>
                </a:solidFill>
                <a:latin typeface="Dava Sans"/>
              </a:rPr>
              <a:t> </a:t>
            </a:r>
            <a:r>
              <a:rPr lang="en-US" dirty="0" err="1">
                <a:solidFill>
                  <a:srgbClr val="000000"/>
                </a:solidFill>
                <a:latin typeface="Dava Sans"/>
              </a:rPr>
              <a:t>dependentele</a:t>
            </a:r>
            <a:r>
              <a:rPr lang="en-US" dirty="0">
                <a:solidFill>
                  <a:srgbClr val="000000"/>
                </a:solidFill>
                <a:latin typeface="Dava Sans"/>
              </a:rPr>
              <a:t> sale. </a:t>
            </a:r>
            <a:r>
              <a:rPr lang="en-US" dirty="0" err="1">
                <a:solidFill>
                  <a:srgbClr val="000000"/>
                </a:solidFill>
                <a:latin typeface="Dava Sans"/>
              </a:rPr>
              <a:t>Prin</a:t>
            </a:r>
            <a:r>
              <a:rPr lang="en-US" dirty="0">
                <a:solidFill>
                  <a:srgbClr val="000000"/>
                </a:solidFill>
                <a:latin typeface="Dava Sans"/>
              </a:rPr>
              <a:t> </a:t>
            </a:r>
            <a:r>
              <a:rPr lang="en-US" dirty="0" err="1">
                <a:solidFill>
                  <a:srgbClr val="000000"/>
                </a:solidFill>
                <a:latin typeface="Dava Sans"/>
              </a:rPr>
              <a:t>inlocuirea</a:t>
            </a:r>
            <a:r>
              <a:rPr lang="en-US" dirty="0">
                <a:solidFill>
                  <a:srgbClr val="000000"/>
                </a:solidFill>
                <a:latin typeface="Dava Sans"/>
              </a:rPr>
              <a:t> </a:t>
            </a:r>
            <a:r>
              <a:rPr lang="en-US" dirty="0" err="1">
                <a:solidFill>
                  <a:srgbClr val="000000"/>
                </a:solidFill>
                <a:latin typeface="Dava Sans"/>
              </a:rPr>
              <a:t>obiectelor</a:t>
            </a:r>
            <a:r>
              <a:rPr lang="en-US" dirty="0">
                <a:solidFill>
                  <a:srgbClr val="000000"/>
                </a:solidFill>
                <a:latin typeface="Dava Sans"/>
              </a:rPr>
              <a:t> </a:t>
            </a:r>
            <a:r>
              <a:rPr lang="en-US" dirty="0" err="1">
                <a:solidFill>
                  <a:srgbClr val="000000"/>
                </a:solidFill>
                <a:latin typeface="Dava Sans"/>
              </a:rPr>
              <a:t>reale</a:t>
            </a:r>
            <a:r>
              <a:rPr lang="en-US" dirty="0">
                <a:solidFill>
                  <a:srgbClr val="000000"/>
                </a:solidFill>
                <a:latin typeface="Dava Sans"/>
              </a:rPr>
              <a:t> cu </a:t>
            </a:r>
            <a:r>
              <a:rPr lang="en-US" dirty="0" err="1">
                <a:solidFill>
                  <a:srgbClr val="000000"/>
                </a:solidFill>
                <a:latin typeface="Dava Sans"/>
              </a:rPr>
              <a:t>cele</a:t>
            </a:r>
            <a:r>
              <a:rPr lang="en-US" dirty="0">
                <a:solidFill>
                  <a:srgbClr val="000000"/>
                </a:solidFill>
                <a:latin typeface="Dava Sans"/>
              </a:rPr>
              <a:t> "Mock"-ate </a:t>
            </a:r>
            <a:r>
              <a:rPr lang="en-US" dirty="0" err="1">
                <a:solidFill>
                  <a:srgbClr val="000000"/>
                </a:solidFill>
                <a:latin typeface="Dava Sans"/>
              </a:rPr>
              <a:t>avem</a:t>
            </a:r>
            <a:r>
              <a:rPr lang="en-US" dirty="0">
                <a:solidFill>
                  <a:srgbClr val="000000"/>
                </a:solidFill>
                <a:latin typeface="Dava Sans"/>
              </a:rPr>
              <a:t> </a:t>
            </a:r>
            <a:r>
              <a:rPr lang="en-US" dirty="0" err="1">
                <a:solidFill>
                  <a:srgbClr val="000000"/>
                </a:solidFill>
                <a:latin typeface="Dava Sans"/>
              </a:rPr>
              <a:t>posibilitatea</a:t>
            </a:r>
            <a:r>
              <a:rPr lang="en-US" dirty="0">
                <a:solidFill>
                  <a:srgbClr val="000000"/>
                </a:solidFill>
                <a:latin typeface="Dava Sans"/>
              </a:rPr>
              <a:t> </a:t>
            </a:r>
            <a:r>
              <a:rPr lang="en-US" dirty="0" err="1">
                <a:solidFill>
                  <a:srgbClr val="000000"/>
                </a:solidFill>
                <a:latin typeface="Dava Sans"/>
              </a:rPr>
              <a:t>sa</a:t>
            </a:r>
            <a:r>
              <a:rPr lang="en-US" dirty="0">
                <a:solidFill>
                  <a:srgbClr val="000000"/>
                </a:solidFill>
                <a:latin typeface="Dava Sans"/>
              </a:rPr>
              <a:t> ne </a:t>
            </a:r>
            <a:r>
              <a:rPr lang="en-US" dirty="0" err="1">
                <a:solidFill>
                  <a:srgbClr val="000000"/>
                </a:solidFill>
                <a:latin typeface="Dava Sans"/>
              </a:rPr>
              <a:t>focusam</a:t>
            </a:r>
            <a:r>
              <a:rPr lang="en-US" dirty="0">
                <a:solidFill>
                  <a:srgbClr val="000000"/>
                </a:solidFill>
                <a:latin typeface="Dava Sans"/>
              </a:rPr>
              <a:t> pe </a:t>
            </a:r>
            <a:r>
              <a:rPr lang="en-US" dirty="0" err="1">
                <a:solidFill>
                  <a:srgbClr val="000000"/>
                </a:solidFill>
                <a:latin typeface="Dava Sans"/>
              </a:rPr>
              <a:t>testarea</a:t>
            </a:r>
            <a:r>
              <a:rPr lang="en-US" dirty="0">
                <a:solidFill>
                  <a:srgbClr val="000000"/>
                </a:solidFill>
                <a:latin typeface="Dava Sans"/>
              </a:rPr>
              <a:t> </a:t>
            </a:r>
            <a:r>
              <a:rPr lang="en-US" dirty="0" err="1">
                <a:solidFill>
                  <a:srgbClr val="000000"/>
                </a:solidFill>
                <a:latin typeface="Dava Sans"/>
              </a:rPr>
              <a:t>compartamentului</a:t>
            </a:r>
            <a:r>
              <a:rPr lang="en-US" dirty="0">
                <a:solidFill>
                  <a:srgbClr val="000000"/>
                </a:solidFill>
                <a:latin typeface="Dava Sans"/>
              </a:rPr>
              <a:t> </a:t>
            </a:r>
            <a:r>
              <a:rPr lang="en-US" dirty="0" err="1">
                <a:solidFill>
                  <a:srgbClr val="000000"/>
                </a:solidFill>
                <a:latin typeface="Dava Sans"/>
              </a:rPr>
              <a:t>codului</a:t>
            </a:r>
            <a:r>
              <a:rPr lang="en-US" dirty="0">
                <a:solidFill>
                  <a:srgbClr val="000000"/>
                </a:solidFill>
                <a:latin typeface="Dava Sans"/>
              </a:rPr>
              <a:t> in </a:t>
            </a:r>
            <a:r>
              <a:rPr lang="en-US" dirty="0" err="1">
                <a:solidFill>
                  <a:srgbClr val="000000"/>
                </a:solidFill>
                <a:latin typeface="Dava Sans"/>
              </a:rPr>
              <a:t>cauza</a:t>
            </a:r>
            <a:r>
              <a:rPr lang="en-US" dirty="0">
                <a:solidFill>
                  <a:srgbClr val="000000"/>
                </a:solidFill>
                <a:latin typeface="Dava Sans"/>
              </a:rPr>
              <a:t>, nu </a:t>
            </a:r>
            <a:r>
              <a:rPr lang="en-US" dirty="0" err="1">
                <a:solidFill>
                  <a:srgbClr val="000000"/>
                </a:solidFill>
                <a:latin typeface="Dava Sans"/>
              </a:rPr>
              <a:t>si</a:t>
            </a:r>
            <a:r>
              <a:rPr lang="en-US" dirty="0">
                <a:solidFill>
                  <a:srgbClr val="000000"/>
                </a:solidFill>
                <a:latin typeface="Dava Sans"/>
              </a:rPr>
              <a:t> de </a:t>
            </a:r>
            <a:r>
              <a:rPr lang="en-US" dirty="0" err="1">
                <a:solidFill>
                  <a:srgbClr val="000000"/>
                </a:solidFill>
                <a:latin typeface="Dava Sans"/>
              </a:rPr>
              <a:t>comportamentul</a:t>
            </a:r>
            <a:r>
              <a:rPr lang="en-US" dirty="0">
                <a:solidFill>
                  <a:srgbClr val="000000"/>
                </a:solidFill>
                <a:latin typeface="Dava Sans"/>
              </a:rPr>
              <a:t> </a:t>
            </a:r>
            <a:r>
              <a:rPr lang="en-US" dirty="0" err="1">
                <a:solidFill>
                  <a:srgbClr val="000000"/>
                </a:solidFill>
                <a:latin typeface="Dava Sans"/>
              </a:rPr>
              <a:t>codului</a:t>
            </a:r>
            <a:r>
              <a:rPr lang="en-US" dirty="0">
                <a:solidFill>
                  <a:srgbClr val="000000"/>
                </a:solidFill>
                <a:latin typeface="Dava Sans"/>
              </a:rPr>
              <a:t> din </a:t>
            </a:r>
            <a:r>
              <a:rPr lang="en-US" dirty="0" err="1">
                <a:solidFill>
                  <a:srgbClr val="000000"/>
                </a:solidFill>
                <a:latin typeface="Dava Sans"/>
              </a:rPr>
              <a:t>dependente</a:t>
            </a:r>
            <a:r>
              <a:rPr lang="en-US" dirty="0">
                <a:solidFill>
                  <a:srgbClr val="000000"/>
                </a:solidFill>
                <a:latin typeface="Dava Sans"/>
              </a:rPr>
              <a:t>.</a:t>
            </a:r>
            <a:br>
              <a:rPr lang="en-US" dirty="0">
                <a:latin typeface="Dava Sans"/>
              </a:rPr>
            </a:b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err="1">
                <a:latin typeface="Dava Sans"/>
              </a:rPr>
              <a:t>Testare</a:t>
            </a:r>
            <a:r>
              <a:rPr lang="en-US" dirty="0">
                <a:latin typeface="Dava Sans"/>
              </a:rPr>
              <a:t>:</a:t>
            </a:r>
            <a:br>
              <a:rPr lang="en-US" dirty="0">
                <a:latin typeface="Dava Sans"/>
              </a:rPr>
            </a:br>
            <a:r>
              <a:rPr lang="en-US" dirty="0">
                <a:solidFill>
                  <a:srgbClr val="000000"/>
                </a:solidFill>
                <a:latin typeface="Dava Sans"/>
              </a:rPr>
              <a:t>Mock-area </a:t>
            </a:r>
            <a:r>
              <a:rPr lang="en-US" dirty="0" err="1">
                <a:solidFill>
                  <a:srgbClr val="000000"/>
                </a:solidFill>
                <a:latin typeface="Dava Sans"/>
              </a:rPr>
              <a:t>este</a:t>
            </a:r>
            <a:r>
              <a:rPr lang="en-US" dirty="0">
                <a:solidFill>
                  <a:srgbClr val="000000"/>
                </a:solidFill>
                <a:latin typeface="Dava Sans"/>
              </a:rPr>
              <a:t> </a:t>
            </a:r>
            <a:r>
              <a:rPr lang="en-US" dirty="0" err="1">
                <a:solidFill>
                  <a:srgbClr val="000000"/>
                </a:solidFill>
                <a:latin typeface="Dava Sans"/>
              </a:rPr>
              <a:t>folosita</a:t>
            </a:r>
            <a:r>
              <a:rPr lang="en-US" dirty="0">
                <a:solidFill>
                  <a:srgbClr val="000000"/>
                </a:solidFill>
                <a:latin typeface="Dava Sans"/>
              </a:rPr>
              <a:t> in "unit" </a:t>
            </a:r>
            <a:r>
              <a:rPr lang="en-US" dirty="0" err="1">
                <a:solidFill>
                  <a:srgbClr val="000000"/>
                </a:solidFill>
                <a:latin typeface="Dava Sans"/>
              </a:rPr>
              <a:t>si</a:t>
            </a:r>
            <a:r>
              <a:rPr lang="en-US" dirty="0">
                <a:solidFill>
                  <a:srgbClr val="000000"/>
                </a:solidFill>
                <a:latin typeface="Dava Sans"/>
              </a:rPr>
              <a:t> "integration" testing </a:t>
            </a:r>
            <a:r>
              <a:rPr lang="en-US" dirty="0" err="1">
                <a:solidFill>
                  <a:srgbClr val="000000"/>
                </a:solidFill>
                <a:latin typeface="Dava Sans"/>
              </a:rPr>
              <a:t>pentru</a:t>
            </a:r>
            <a:r>
              <a:rPr lang="en-US" dirty="0">
                <a:solidFill>
                  <a:srgbClr val="000000"/>
                </a:solidFill>
                <a:latin typeface="Dava Sans"/>
              </a:rPr>
              <a:t> </a:t>
            </a:r>
            <a:r>
              <a:rPr lang="en-US" dirty="0" err="1">
                <a:solidFill>
                  <a:srgbClr val="000000"/>
                </a:solidFill>
                <a:latin typeface="Dava Sans"/>
              </a:rPr>
              <a:t>verificarea</a:t>
            </a:r>
            <a:r>
              <a:rPr lang="en-US" dirty="0">
                <a:solidFill>
                  <a:srgbClr val="000000"/>
                </a:solidFill>
                <a:latin typeface="Dava Sans"/>
              </a:rPr>
              <a:t> </a:t>
            </a:r>
            <a:r>
              <a:rPr lang="en-US" dirty="0" err="1">
                <a:solidFill>
                  <a:srgbClr val="000000"/>
                </a:solidFill>
                <a:latin typeface="Dava Sans"/>
              </a:rPr>
              <a:t>interactiunii</a:t>
            </a:r>
            <a:r>
              <a:rPr lang="en-US" dirty="0">
                <a:solidFill>
                  <a:srgbClr val="000000"/>
                </a:solidFill>
                <a:latin typeface="Dava Sans"/>
              </a:rPr>
              <a:t> </a:t>
            </a:r>
            <a:r>
              <a:rPr lang="en-US" dirty="0" err="1">
                <a:solidFill>
                  <a:srgbClr val="000000"/>
                </a:solidFill>
                <a:latin typeface="Dava Sans"/>
              </a:rPr>
              <a:t>dintre</a:t>
            </a:r>
            <a:r>
              <a:rPr lang="en-US" dirty="0">
                <a:solidFill>
                  <a:srgbClr val="000000"/>
                </a:solidFill>
                <a:latin typeface="Dava Sans"/>
              </a:rPr>
              <a:t> </a:t>
            </a:r>
            <a:r>
              <a:rPr lang="en-US" dirty="0" err="1">
                <a:solidFill>
                  <a:srgbClr val="000000"/>
                </a:solidFill>
                <a:latin typeface="Dava Sans"/>
              </a:rPr>
              <a:t>componentele</a:t>
            </a:r>
            <a:r>
              <a:rPr lang="en-US" dirty="0">
                <a:solidFill>
                  <a:srgbClr val="000000"/>
                </a:solidFill>
                <a:latin typeface="Dava Sans"/>
              </a:rPr>
              <a:t> </a:t>
            </a:r>
            <a:r>
              <a:rPr lang="en-US" dirty="0" err="1">
                <a:solidFill>
                  <a:srgbClr val="000000"/>
                </a:solidFill>
                <a:latin typeface="Dava Sans"/>
              </a:rPr>
              <a:t>aplicatiei</a:t>
            </a:r>
            <a:r>
              <a:rPr lang="en-US" dirty="0">
                <a:solidFill>
                  <a:srgbClr val="000000"/>
                </a:solidFill>
                <a:latin typeface="Dava Sans"/>
              </a:rPr>
              <a:t> testate. </a:t>
            </a:r>
            <a:r>
              <a:rPr lang="en-US" dirty="0" err="1">
                <a:solidFill>
                  <a:srgbClr val="000000"/>
                </a:solidFill>
                <a:latin typeface="Dava Sans"/>
              </a:rPr>
              <a:t>Testarea</a:t>
            </a:r>
            <a:r>
              <a:rPr lang="en-US" dirty="0">
                <a:solidFill>
                  <a:srgbClr val="000000"/>
                </a:solidFill>
                <a:latin typeface="Dava Sans"/>
              </a:rPr>
              <a:t> </a:t>
            </a:r>
            <a:r>
              <a:rPr lang="en-US" dirty="0" err="1">
                <a:solidFill>
                  <a:srgbClr val="000000"/>
                </a:solidFill>
                <a:latin typeface="Dava Sans"/>
              </a:rPr>
              <a:t>metodelor</a:t>
            </a:r>
            <a:r>
              <a:rPr lang="en-US" dirty="0">
                <a:solidFill>
                  <a:srgbClr val="000000"/>
                </a:solidFill>
                <a:latin typeface="Dava Sans"/>
              </a:rPr>
              <a:t> </a:t>
            </a:r>
            <a:r>
              <a:rPr lang="en-US" dirty="0" err="1">
                <a:solidFill>
                  <a:srgbClr val="000000"/>
                </a:solidFill>
                <a:latin typeface="Dava Sans"/>
              </a:rPr>
              <a:t>izolate</a:t>
            </a:r>
            <a:r>
              <a:rPr lang="en-US" dirty="0">
                <a:solidFill>
                  <a:srgbClr val="000000"/>
                </a:solidFill>
                <a:latin typeface="Dava Sans"/>
              </a:rPr>
              <a:t> cu </a:t>
            </a:r>
            <a:r>
              <a:rPr lang="en-US" dirty="0" err="1">
                <a:solidFill>
                  <a:srgbClr val="000000"/>
                </a:solidFill>
                <a:latin typeface="Dava Sans"/>
              </a:rPr>
              <a:t>ajutorul</a:t>
            </a:r>
            <a:r>
              <a:rPr lang="en-US" dirty="0">
                <a:solidFill>
                  <a:srgbClr val="000000"/>
                </a:solidFill>
                <a:latin typeface="Dava Sans"/>
              </a:rPr>
              <a:t> </a:t>
            </a:r>
            <a:r>
              <a:rPr lang="en-US" dirty="0" err="1">
                <a:solidFill>
                  <a:srgbClr val="000000"/>
                </a:solidFill>
                <a:latin typeface="Dava Sans"/>
              </a:rPr>
              <a:t>simularii</a:t>
            </a:r>
            <a:r>
              <a:rPr lang="en-US" dirty="0">
                <a:solidFill>
                  <a:srgbClr val="000000"/>
                </a:solidFill>
                <a:latin typeface="Dava Sans"/>
              </a:rPr>
              <a:t> </a:t>
            </a:r>
            <a:r>
              <a:rPr lang="en-US" dirty="0" err="1">
                <a:solidFill>
                  <a:srgbClr val="000000"/>
                </a:solidFill>
                <a:latin typeface="Dava Sans"/>
              </a:rPr>
              <a:t>compartamentelor</a:t>
            </a:r>
            <a:r>
              <a:rPr lang="en-US" dirty="0">
                <a:solidFill>
                  <a:srgbClr val="000000"/>
                </a:solidFill>
                <a:latin typeface="Dava Sans"/>
              </a:rPr>
              <a:t> </a:t>
            </a:r>
            <a:r>
              <a:rPr lang="en-US" dirty="0" err="1">
                <a:solidFill>
                  <a:srgbClr val="000000"/>
                </a:solidFill>
                <a:latin typeface="Dava Sans"/>
              </a:rPr>
              <a:t>sistemelor</a:t>
            </a:r>
            <a:r>
              <a:rPr lang="en-US" dirty="0">
                <a:solidFill>
                  <a:srgbClr val="000000"/>
                </a:solidFill>
                <a:latin typeface="Dava Sans"/>
              </a:rPr>
              <a:t> externe, </a:t>
            </a:r>
            <a:r>
              <a:rPr lang="en-US" dirty="0" err="1">
                <a:solidFill>
                  <a:srgbClr val="000000"/>
                </a:solidFill>
                <a:latin typeface="Dava Sans"/>
              </a:rPr>
              <a:t>bazelor</a:t>
            </a:r>
            <a:r>
              <a:rPr lang="en-US" dirty="0">
                <a:solidFill>
                  <a:srgbClr val="000000"/>
                </a:solidFill>
                <a:latin typeface="Dava Sans"/>
              </a:rPr>
              <a:t> de date </a:t>
            </a:r>
            <a:r>
              <a:rPr lang="en-US" dirty="0" err="1">
                <a:solidFill>
                  <a:srgbClr val="000000"/>
                </a:solidFill>
                <a:latin typeface="Dava Sans"/>
              </a:rPr>
              <a:t>si</a:t>
            </a:r>
            <a:r>
              <a:rPr lang="en-US" dirty="0">
                <a:solidFill>
                  <a:srgbClr val="000000"/>
                </a:solidFill>
                <a:latin typeface="Dava Sans"/>
              </a:rPr>
              <a:t> a </a:t>
            </a:r>
            <a:r>
              <a:rPr lang="en-US" dirty="0" err="1">
                <a:solidFill>
                  <a:srgbClr val="000000"/>
                </a:solidFill>
                <a:latin typeface="Dava Sans"/>
              </a:rPr>
              <a:t>obiectelor</a:t>
            </a:r>
            <a:r>
              <a:rPr lang="en-US" dirty="0">
                <a:solidFill>
                  <a:srgbClr val="000000"/>
                </a:solidFill>
                <a:latin typeface="Dava Sans"/>
              </a:rPr>
              <a:t> </a:t>
            </a:r>
            <a:r>
              <a:rPr lang="en-US" dirty="0" err="1">
                <a:solidFill>
                  <a:srgbClr val="000000"/>
                </a:solidFill>
                <a:latin typeface="Dava Sans"/>
              </a:rPr>
              <a:t>complexe</a:t>
            </a:r>
            <a:r>
              <a:rPr lang="en-US" dirty="0">
                <a:solidFill>
                  <a:srgbClr val="000000"/>
                </a:solidFill>
                <a:latin typeface="Dava Sans"/>
              </a:rPr>
              <a:t>.</a:t>
            </a:r>
            <a:br>
              <a:rPr lang="en-US" dirty="0">
                <a:latin typeface="Dava Sans"/>
              </a:rPr>
            </a:br>
            <a:endParaRPr lang="en-US" dirty="0">
              <a:latin typeface="Dava Sans"/>
            </a:endParaRPr>
          </a:p>
          <a:p>
            <a:pPr marL="342900" indent="-342900">
              <a:buFont typeface="Calibri"/>
              <a:buChar char="-"/>
              <a:defRPr>
                <a:latin typeface="Poppins Bold"/>
                <a:ea typeface="Poppins Bold"/>
                <a:cs typeface="Poppins Bold"/>
                <a:sym typeface="Poppins Bold"/>
              </a:defRPr>
            </a:pPr>
            <a:r>
              <a:rPr lang="en-US" dirty="0" err="1">
                <a:latin typeface="Dava Sans"/>
              </a:rPr>
              <a:t>Injectarea</a:t>
            </a:r>
            <a:r>
              <a:rPr lang="en-US" dirty="0">
                <a:latin typeface="Dava Sans"/>
              </a:rPr>
              <a:t> </a:t>
            </a:r>
            <a:r>
              <a:rPr lang="en-US" dirty="0" err="1">
                <a:latin typeface="Dava Sans"/>
              </a:rPr>
              <a:t>dependentelor</a:t>
            </a:r>
            <a:r>
              <a:rPr lang="en-US" dirty="0">
                <a:latin typeface="Dava Sans"/>
              </a:rPr>
              <a:t>:</a:t>
            </a:r>
            <a:br>
              <a:rPr lang="en-US" dirty="0">
                <a:latin typeface="Dava Sans"/>
              </a:rPr>
            </a:br>
            <a:r>
              <a:rPr lang="en-US" dirty="0">
                <a:solidFill>
                  <a:srgbClr val="000000"/>
                </a:solidFill>
                <a:latin typeface="Dava Sans"/>
              </a:rPr>
              <a:t>Mock-area </a:t>
            </a:r>
            <a:r>
              <a:rPr lang="en-US" dirty="0" err="1">
                <a:solidFill>
                  <a:srgbClr val="000000"/>
                </a:solidFill>
                <a:latin typeface="Dava Sans"/>
              </a:rPr>
              <a:t>este</a:t>
            </a:r>
            <a:r>
              <a:rPr lang="en-US" dirty="0">
                <a:solidFill>
                  <a:srgbClr val="000000"/>
                </a:solidFill>
                <a:latin typeface="Dava Sans"/>
              </a:rPr>
              <a:t> </a:t>
            </a:r>
            <a:r>
              <a:rPr lang="en-US" dirty="0" err="1">
                <a:solidFill>
                  <a:srgbClr val="000000"/>
                </a:solidFill>
                <a:latin typeface="Dava Sans"/>
              </a:rPr>
              <a:t>strans</a:t>
            </a:r>
            <a:r>
              <a:rPr lang="en-US" dirty="0">
                <a:solidFill>
                  <a:srgbClr val="000000"/>
                </a:solidFill>
                <a:latin typeface="Dava Sans"/>
              </a:rPr>
              <a:t> </a:t>
            </a:r>
            <a:r>
              <a:rPr lang="en-US" dirty="0" err="1">
                <a:solidFill>
                  <a:srgbClr val="000000"/>
                </a:solidFill>
                <a:latin typeface="Dava Sans"/>
              </a:rPr>
              <a:t>legata</a:t>
            </a:r>
            <a:r>
              <a:rPr lang="en-US" dirty="0">
                <a:solidFill>
                  <a:srgbClr val="000000"/>
                </a:solidFill>
                <a:latin typeface="Dava Sans"/>
              </a:rPr>
              <a:t> de </a:t>
            </a:r>
            <a:r>
              <a:rPr lang="en-US" dirty="0" err="1">
                <a:solidFill>
                  <a:srgbClr val="000000"/>
                </a:solidFill>
                <a:latin typeface="Dava Sans"/>
              </a:rPr>
              <a:t>conceptul</a:t>
            </a:r>
            <a:r>
              <a:rPr lang="en-US" dirty="0">
                <a:solidFill>
                  <a:srgbClr val="000000"/>
                </a:solidFill>
                <a:latin typeface="Dava Sans"/>
              </a:rPr>
              <a:t> de "</a:t>
            </a:r>
            <a:r>
              <a:rPr lang="en-US" dirty="0" err="1">
                <a:solidFill>
                  <a:srgbClr val="000000"/>
                </a:solidFill>
                <a:latin typeface="Dava Sans"/>
              </a:rPr>
              <a:t>Injectare</a:t>
            </a:r>
            <a:r>
              <a:rPr lang="en-US" dirty="0">
                <a:solidFill>
                  <a:srgbClr val="000000"/>
                </a:solidFill>
                <a:latin typeface="Dava Sans"/>
              </a:rPr>
              <a:t> a </a:t>
            </a:r>
            <a:r>
              <a:rPr lang="en-US" dirty="0" err="1">
                <a:solidFill>
                  <a:srgbClr val="000000"/>
                </a:solidFill>
                <a:latin typeface="Dava Sans"/>
              </a:rPr>
              <a:t>dependetelor</a:t>
            </a:r>
            <a:r>
              <a:rPr lang="en-US" dirty="0">
                <a:solidFill>
                  <a:srgbClr val="000000"/>
                </a:solidFill>
                <a:latin typeface="Dava Sans"/>
              </a:rPr>
              <a:t>" (</a:t>
            </a:r>
            <a:r>
              <a:rPr lang="en-US" dirty="0" err="1">
                <a:solidFill>
                  <a:srgbClr val="000000"/>
                </a:solidFill>
                <a:latin typeface="Dava Sans"/>
              </a:rPr>
              <a:t>transmiterea</a:t>
            </a:r>
            <a:r>
              <a:rPr lang="en-US" dirty="0">
                <a:solidFill>
                  <a:srgbClr val="000000"/>
                </a:solidFill>
                <a:latin typeface="Dava Sans"/>
              </a:rPr>
              <a:t> </a:t>
            </a:r>
            <a:r>
              <a:rPr lang="en-US" dirty="0" err="1">
                <a:solidFill>
                  <a:srgbClr val="000000"/>
                </a:solidFill>
                <a:latin typeface="Dava Sans"/>
              </a:rPr>
              <a:t>dependentelor</a:t>
            </a:r>
            <a:r>
              <a:rPr lang="en-US" dirty="0">
                <a:solidFill>
                  <a:srgbClr val="000000"/>
                </a:solidFill>
                <a:latin typeface="Dava Sans"/>
              </a:rPr>
              <a:t> </a:t>
            </a:r>
            <a:r>
              <a:rPr lang="en-US" dirty="0" err="1">
                <a:solidFill>
                  <a:srgbClr val="000000"/>
                </a:solidFill>
                <a:latin typeface="Dava Sans"/>
              </a:rPr>
              <a:t>unui</a:t>
            </a:r>
            <a:r>
              <a:rPr lang="en-US" dirty="0">
                <a:solidFill>
                  <a:srgbClr val="000000"/>
                </a:solidFill>
                <a:latin typeface="Dava Sans"/>
              </a:rPr>
              <a:t> component in loc de </a:t>
            </a:r>
            <a:r>
              <a:rPr lang="en-US" dirty="0" err="1">
                <a:solidFill>
                  <a:srgbClr val="000000"/>
                </a:solidFill>
                <a:latin typeface="Dava Sans"/>
              </a:rPr>
              <a:t>crearea</a:t>
            </a:r>
            <a:r>
              <a:rPr lang="en-US" dirty="0">
                <a:solidFill>
                  <a:srgbClr val="000000"/>
                </a:solidFill>
                <a:latin typeface="Dava Sans"/>
              </a:rPr>
              <a:t> lor). </a:t>
            </a:r>
            <a:r>
              <a:rPr lang="en-US" dirty="0" err="1">
                <a:solidFill>
                  <a:srgbClr val="000000"/>
                </a:solidFill>
                <a:latin typeface="Dava Sans"/>
              </a:rPr>
              <a:t>Obiectele</a:t>
            </a:r>
            <a:r>
              <a:rPr lang="en-US" dirty="0">
                <a:solidFill>
                  <a:srgbClr val="000000"/>
                </a:solidFill>
                <a:latin typeface="Dava Sans"/>
              </a:rPr>
              <a:t> "Mock" sunt </a:t>
            </a:r>
            <a:r>
              <a:rPr lang="en-US" dirty="0" err="1">
                <a:solidFill>
                  <a:srgbClr val="000000"/>
                </a:solidFill>
                <a:latin typeface="Dava Sans"/>
              </a:rPr>
              <a:t>folosite</a:t>
            </a:r>
            <a:r>
              <a:rPr lang="en-US" dirty="0">
                <a:solidFill>
                  <a:srgbClr val="000000"/>
                </a:solidFill>
                <a:latin typeface="Dava Sans"/>
              </a:rPr>
              <a:t> </a:t>
            </a:r>
            <a:r>
              <a:rPr lang="en-US" dirty="0" err="1">
                <a:solidFill>
                  <a:srgbClr val="000000"/>
                </a:solidFill>
                <a:latin typeface="Dava Sans"/>
              </a:rPr>
              <a:t>pentru</a:t>
            </a:r>
            <a:r>
              <a:rPr lang="en-US" dirty="0">
                <a:solidFill>
                  <a:srgbClr val="000000"/>
                </a:solidFill>
                <a:latin typeface="Dava Sans"/>
              </a:rPr>
              <a:t> a </a:t>
            </a:r>
            <a:r>
              <a:rPr lang="en-US" dirty="0" err="1">
                <a:solidFill>
                  <a:srgbClr val="000000"/>
                </a:solidFill>
                <a:latin typeface="Dava Sans"/>
              </a:rPr>
              <a:t>injecta</a:t>
            </a:r>
            <a:r>
              <a:rPr lang="en-US" dirty="0">
                <a:solidFill>
                  <a:srgbClr val="000000"/>
                </a:solidFill>
                <a:latin typeface="Dava Sans"/>
              </a:rPr>
              <a:t> </a:t>
            </a:r>
            <a:r>
              <a:rPr lang="en-US" dirty="0" err="1">
                <a:solidFill>
                  <a:srgbClr val="000000"/>
                </a:solidFill>
                <a:latin typeface="Dava Sans"/>
              </a:rPr>
              <a:t>dependente</a:t>
            </a:r>
            <a:r>
              <a:rPr lang="en-US" dirty="0">
                <a:solidFill>
                  <a:srgbClr val="000000"/>
                </a:solidFill>
                <a:latin typeface="Dava Sans"/>
              </a:rPr>
              <a:t> in </a:t>
            </a:r>
            <a:r>
              <a:rPr lang="en-US" dirty="0" err="1">
                <a:solidFill>
                  <a:srgbClr val="000000"/>
                </a:solidFill>
                <a:latin typeface="Dava Sans"/>
              </a:rPr>
              <a:t>codul</a:t>
            </a:r>
            <a:r>
              <a:rPr lang="en-US" dirty="0">
                <a:solidFill>
                  <a:srgbClr val="000000"/>
                </a:solidFill>
                <a:latin typeface="Dava Sans"/>
              </a:rPr>
              <a:t> </a:t>
            </a:r>
            <a:r>
              <a:rPr lang="en-US" dirty="0" err="1">
                <a:solidFill>
                  <a:srgbClr val="000000"/>
                </a:solidFill>
                <a:latin typeface="Dava Sans"/>
              </a:rPr>
              <a:t>testat</a:t>
            </a:r>
            <a:r>
              <a:rPr lang="en-US" dirty="0">
                <a:solidFill>
                  <a:srgbClr val="000000"/>
                </a:solidFill>
                <a:latin typeface="Dava Sans"/>
              </a:rPr>
              <a:t>.</a:t>
            </a:r>
            <a:br>
              <a:rPr lang="en-US" dirty="0">
                <a:latin typeface="Dava Sans"/>
              </a:rPr>
            </a:br>
            <a:endParaRPr lang="en-US" dirty="0">
              <a:latin typeface="Dava Sans"/>
            </a:endParaRPr>
          </a:p>
        </p:txBody>
      </p:sp>
    </p:spTree>
    <p:extLst>
      <p:ext uri="{BB962C8B-B14F-4D97-AF65-F5344CB8AC3E}">
        <p14:creationId xmlns:p14="http://schemas.microsoft.com/office/powerpoint/2010/main" val="2499026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Dava Sans"/>
              </a:rPr>
              <a:t>Ce e Mockito?</a:t>
            </a:r>
          </a:p>
          <a:p>
            <a:br>
              <a:rPr lang="en-US" dirty="0">
                <a:latin typeface="Calibri"/>
                <a:ea typeface="Calibri"/>
                <a:cs typeface="Calibri"/>
              </a:rPr>
            </a:br>
            <a:r>
              <a:rPr lang="en-US" dirty="0">
                <a:latin typeface="Calibri"/>
                <a:ea typeface="Calibri"/>
                <a:cs typeface="Calibri"/>
              </a:rPr>
              <a:t>Mockito </a:t>
            </a:r>
            <a:r>
              <a:rPr lang="en-US" dirty="0" err="1">
                <a:latin typeface="Calibri"/>
                <a:ea typeface="Calibri"/>
                <a:cs typeface="Calibri"/>
              </a:rPr>
              <a:t>este</a:t>
            </a:r>
            <a:r>
              <a:rPr lang="en-US" dirty="0">
                <a:latin typeface="Calibri"/>
                <a:ea typeface="Calibri"/>
                <a:cs typeface="Calibri"/>
              </a:rPr>
              <a:t> </a:t>
            </a:r>
            <a:r>
              <a:rPr lang="en-US" dirty="0" err="1">
                <a:latin typeface="Calibri"/>
                <a:ea typeface="Calibri"/>
                <a:cs typeface="Calibri"/>
              </a:rPr>
              <a:t>cel</a:t>
            </a:r>
            <a:r>
              <a:rPr lang="en-US" dirty="0">
                <a:latin typeface="Calibri"/>
                <a:ea typeface="Calibri"/>
                <a:cs typeface="Calibri"/>
              </a:rPr>
              <a:t> </a:t>
            </a:r>
            <a:r>
              <a:rPr lang="en-US" dirty="0" err="1">
                <a:latin typeface="Calibri"/>
                <a:ea typeface="Calibri"/>
                <a:cs typeface="Calibri"/>
              </a:rPr>
              <a:t>mai</a:t>
            </a:r>
            <a:r>
              <a:rPr lang="en-US" dirty="0">
                <a:latin typeface="Calibri"/>
                <a:ea typeface="Calibri"/>
                <a:cs typeface="Calibri"/>
              </a:rPr>
              <a:t> popular Framework de 'Mocking' </a:t>
            </a:r>
            <a:r>
              <a:rPr lang="en-US" dirty="0" err="1">
                <a:latin typeface="Calibri"/>
                <a:ea typeface="Calibri"/>
                <a:cs typeface="Calibri"/>
              </a:rPr>
              <a:t>folosit</a:t>
            </a:r>
            <a:r>
              <a:rPr lang="en-US" dirty="0">
                <a:latin typeface="Calibri"/>
                <a:ea typeface="Calibri"/>
                <a:cs typeface="Calibri"/>
              </a:rPr>
              <a:t> in "Unit testing"  </a:t>
            </a:r>
            <a:r>
              <a:rPr lang="en-US" dirty="0" err="1">
                <a:latin typeface="Calibri"/>
                <a:ea typeface="Calibri"/>
                <a:cs typeface="Calibri"/>
              </a:rPr>
              <a:t>pentru</a:t>
            </a:r>
            <a:r>
              <a:rPr lang="en-US" dirty="0">
                <a:latin typeface="Calibri"/>
                <a:ea typeface="Calibri"/>
                <a:cs typeface="Calibri"/>
              </a:rPr>
              <a:t> </a:t>
            </a:r>
            <a:r>
              <a:rPr lang="en-US" dirty="0" err="1">
                <a:latin typeface="Calibri"/>
                <a:ea typeface="Calibri"/>
                <a:cs typeface="Calibri"/>
              </a:rPr>
              <a:t>limbajul</a:t>
            </a:r>
            <a:r>
              <a:rPr lang="en-US" dirty="0">
                <a:latin typeface="Calibri"/>
                <a:ea typeface="Calibri"/>
                <a:cs typeface="Calibri"/>
              </a:rPr>
              <a:t> Java. El </a:t>
            </a:r>
            <a:r>
              <a:rPr lang="en-US" dirty="0" err="1">
                <a:latin typeface="Calibri"/>
                <a:ea typeface="Calibri"/>
                <a:cs typeface="Calibri"/>
              </a:rPr>
              <a:t>pune</a:t>
            </a:r>
            <a:r>
              <a:rPr lang="en-US" dirty="0">
                <a:latin typeface="Calibri"/>
                <a:ea typeface="Calibri"/>
                <a:cs typeface="Calibri"/>
              </a:rPr>
              <a:t> la </a:t>
            </a:r>
            <a:r>
              <a:rPr lang="en-US" dirty="0" err="1">
                <a:latin typeface="Calibri"/>
                <a:ea typeface="Calibri"/>
                <a:cs typeface="Calibri"/>
              </a:rPr>
              <a:t>indemana</a:t>
            </a:r>
            <a:r>
              <a:rPr lang="en-US" dirty="0">
                <a:latin typeface="Calibri"/>
                <a:ea typeface="Calibri"/>
                <a:cs typeface="Calibri"/>
              </a:rPr>
              <a:t> </a:t>
            </a:r>
            <a:r>
              <a:rPr lang="en-US" dirty="0" err="1">
                <a:latin typeface="Calibri"/>
                <a:ea typeface="Calibri"/>
                <a:cs typeface="Calibri"/>
              </a:rPr>
              <a:t>instrumente</a:t>
            </a:r>
            <a:r>
              <a:rPr lang="en-US" dirty="0">
                <a:latin typeface="Calibri"/>
                <a:ea typeface="Calibri"/>
                <a:cs typeface="Calibri"/>
              </a:rPr>
              <a:t> </a:t>
            </a:r>
            <a:r>
              <a:rPr lang="en-US" dirty="0" err="1">
                <a:latin typeface="Calibri"/>
                <a:ea typeface="Calibri"/>
                <a:cs typeface="Calibri"/>
              </a:rPr>
              <a:t>pentru</a:t>
            </a:r>
            <a:r>
              <a:rPr lang="en-US" dirty="0">
                <a:latin typeface="Calibri"/>
                <a:ea typeface="Calibri"/>
                <a:cs typeface="Calibri"/>
              </a:rPr>
              <a:t> a </a:t>
            </a:r>
            <a:r>
              <a:rPr lang="en-US" dirty="0" err="1">
                <a:latin typeface="Calibri"/>
                <a:ea typeface="Calibri"/>
                <a:cs typeface="Calibri"/>
              </a:rPr>
              <a:t>crea</a:t>
            </a:r>
            <a:r>
              <a:rPr lang="en-US" dirty="0">
                <a:latin typeface="Calibri"/>
                <a:ea typeface="Calibri"/>
                <a:cs typeface="Calibri"/>
              </a:rPr>
              <a:t> </a:t>
            </a:r>
            <a:r>
              <a:rPr lang="en-US" dirty="0" err="1">
                <a:latin typeface="Calibri"/>
                <a:ea typeface="Calibri"/>
                <a:cs typeface="Calibri"/>
              </a:rPr>
              <a:t>obiecte</a:t>
            </a:r>
            <a:r>
              <a:rPr lang="en-US" dirty="0">
                <a:latin typeface="Calibri"/>
                <a:ea typeface="Calibri"/>
                <a:cs typeface="Calibri"/>
              </a:rPr>
              <a:t> "mock", a le </a:t>
            </a:r>
            <a:r>
              <a:rPr lang="en-US" dirty="0" err="1">
                <a:latin typeface="Calibri"/>
                <a:ea typeface="Calibri"/>
                <a:cs typeface="Calibri"/>
              </a:rPr>
              <a:t>customiza</a:t>
            </a:r>
            <a:r>
              <a:rPr lang="en-US" dirty="0">
                <a:latin typeface="Calibri"/>
                <a:ea typeface="Calibri"/>
                <a:cs typeface="Calibri"/>
              </a:rPr>
              <a:t> </a:t>
            </a:r>
            <a:r>
              <a:rPr lang="en-US" dirty="0" err="1">
                <a:latin typeface="Calibri"/>
                <a:ea typeface="Calibri"/>
                <a:cs typeface="Calibri"/>
              </a:rPr>
              <a:t>comportamentul</a:t>
            </a:r>
            <a:r>
              <a:rPr lang="en-US" dirty="0">
                <a:latin typeface="Calibri"/>
                <a:ea typeface="Calibri"/>
                <a:cs typeface="Calibri"/>
              </a:rPr>
              <a:t> </a:t>
            </a:r>
            <a:r>
              <a:rPr lang="en-US" dirty="0" err="1">
                <a:latin typeface="Calibri"/>
                <a:ea typeface="Calibri"/>
                <a:cs typeface="Calibri"/>
              </a:rPr>
              <a:t>si</a:t>
            </a:r>
            <a:r>
              <a:rPr lang="en-US" dirty="0">
                <a:latin typeface="Calibri"/>
                <a:ea typeface="Calibri"/>
                <a:cs typeface="Calibri"/>
              </a:rPr>
              <a:t> a </a:t>
            </a:r>
            <a:r>
              <a:rPr lang="en-US" dirty="0" err="1">
                <a:latin typeface="Calibri"/>
                <a:ea typeface="Calibri"/>
                <a:cs typeface="Calibri"/>
              </a:rPr>
              <a:t>verifica</a:t>
            </a:r>
            <a:r>
              <a:rPr lang="en-US" dirty="0">
                <a:latin typeface="Calibri"/>
                <a:ea typeface="Calibri"/>
                <a:cs typeface="Calibri"/>
              </a:rPr>
              <a:t> </a:t>
            </a:r>
            <a:r>
              <a:rPr lang="en-US" dirty="0" err="1">
                <a:latin typeface="Calibri"/>
                <a:ea typeface="Calibri"/>
                <a:cs typeface="Calibri"/>
              </a:rPr>
              <a:t>interactiunea</a:t>
            </a:r>
            <a:r>
              <a:rPr lang="en-US" dirty="0">
                <a:latin typeface="Calibri"/>
                <a:ea typeface="Calibri"/>
                <a:cs typeface="Calibri"/>
              </a:rPr>
              <a:t> </a:t>
            </a:r>
            <a:r>
              <a:rPr lang="en-US" dirty="0" err="1">
                <a:latin typeface="Calibri"/>
                <a:ea typeface="Calibri"/>
                <a:cs typeface="Calibri"/>
              </a:rPr>
              <a:t>intre</a:t>
            </a:r>
            <a:r>
              <a:rPr lang="en-US" dirty="0">
                <a:latin typeface="Calibri"/>
                <a:ea typeface="Calibri"/>
                <a:cs typeface="Calibri"/>
              </a:rPr>
              <a:t> </a:t>
            </a:r>
            <a:r>
              <a:rPr lang="en-US" dirty="0" err="1">
                <a:latin typeface="Calibri"/>
                <a:ea typeface="Calibri"/>
                <a:cs typeface="Calibri"/>
              </a:rPr>
              <a:t>obiecte</a:t>
            </a:r>
            <a:r>
              <a:rPr lang="en-US" dirty="0">
                <a:latin typeface="Calibri"/>
                <a:ea typeface="Calibri"/>
                <a:cs typeface="Calibri"/>
              </a:rPr>
              <a:t>. </a:t>
            </a:r>
          </a:p>
          <a:p>
            <a:endParaRPr lang="en-US" dirty="0">
              <a:solidFill>
                <a:srgbClr val="000000"/>
              </a:solidFill>
              <a:latin typeface="Calibri"/>
              <a:ea typeface="Calibri"/>
              <a:cs typeface="Calibri"/>
            </a:endParaRPr>
          </a:p>
          <a:p>
            <a:r>
              <a:rPr lang="en-US" dirty="0">
                <a:solidFill>
                  <a:srgbClr val="000000"/>
                </a:solidFill>
                <a:latin typeface="Calibri"/>
                <a:ea typeface="Calibri"/>
                <a:cs typeface="Calibri"/>
              </a:rPr>
              <a:t>Cu </a:t>
            </a:r>
            <a:r>
              <a:rPr lang="en-US" dirty="0" err="1">
                <a:solidFill>
                  <a:srgbClr val="000000"/>
                </a:solidFill>
                <a:latin typeface="Calibri"/>
                <a:ea typeface="Calibri"/>
                <a:cs typeface="Calibri"/>
              </a:rPr>
              <a:t>ajutorul</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Frameworkului</a:t>
            </a:r>
            <a:r>
              <a:rPr lang="en-US" dirty="0">
                <a:solidFill>
                  <a:srgbClr val="000000"/>
                </a:solidFill>
                <a:latin typeface="Calibri"/>
                <a:ea typeface="Calibri"/>
                <a:cs typeface="Calibri"/>
              </a:rPr>
              <a:t> Mockito </a:t>
            </a:r>
            <a:r>
              <a:rPr lang="en-US" dirty="0" err="1">
                <a:solidFill>
                  <a:srgbClr val="000000"/>
                </a:solidFill>
                <a:latin typeface="Calibri"/>
                <a:ea typeface="Calibri"/>
                <a:cs typeface="Calibri"/>
              </a:rPr>
              <a:t>avem</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posibilitatea</a:t>
            </a:r>
            <a:r>
              <a:rPr lang="en-US" dirty="0">
                <a:solidFill>
                  <a:srgbClr val="000000"/>
                </a:solidFill>
                <a:latin typeface="Calibri"/>
                <a:ea typeface="Calibri"/>
                <a:cs typeface="Calibri"/>
              </a:rPr>
              <a:t> de a </a:t>
            </a:r>
            <a:r>
              <a:rPr lang="en-US" dirty="0" err="1">
                <a:solidFill>
                  <a:srgbClr val="000000"/>
                </a:solidFill>
                <a:latin typeface="Calibri"/>
                <a:ea typeface="Calibri"/>
                <a:cs typeface="Calibri"/>
              </a:rPr>
              <a:t>crea</a:t>
            </a:r>
            <a:r>
              <a:rPr lang="en-US" dirty="0">
                <a:solidFill>
                  <a:srgbClr val="000000"/>
                </a:solidFill>
                <a:latin typeface="Calibri"/>
                <a:ea typeface="Calibri"/>
                <a:cs typeface="Calibri"/>
              </a:rPr>
              <a:t> "unit" teste care sunt </a:t>
            </a:r>
            <a:r>
              <a:rPr lang="en-US" dirty="0" err="1">
                <a:solidFill>
                  <a:srgbClr val="000000"/>
                </a:solidFill>
                <a:latin typeface="Calibri"/>
                <a:ea typeface="Calibri"/>
                <a:cs typeface="Calibri"/>
              </a:rPr>
              <a:t>focusate</a:t>
            </a:r>
            <a:r>
              <a:rPr lang="en-US" dirty="0">
                <a:solidFill>
                  <a:srgbClr val="000000"/>
                </a:solidFill>
                <a:latin typeface="Calibri"/>
                <a:ea typeface="Calibri"/>
                <a:cs typeface="Calibri"/>
              </a:rPr>
              <a:t> pe </a:t>
            </a:r>
            <a:r>
              <a:rPr lang="en-US" dirty="0" err="1">
                <a:solidFill>
                  <a:srgbClr val="000000"/>
                </a:solidFill>
                <a:latin typeface="Calibri"/>
                <a:ea typeface="Calibri"/>
                <a:cs typeface="Calibri"/>
              </a:rPr>
              <a:t>testarea</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unei</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metode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anume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fara</a:t>
            </a:r>
            <a:r>
              <a:rPr lang="en-US" dirty="0">
                <a:solidFill>
                  <a:srgbClr val="000000"/>
                </a:solidFill>
                <a:latin typeface="Calibri"/>
                <a:ea typeface="Calibri"/>
                <a:cs typeface="Calibri"/>
              </a:rPr>
              <a:t> a </a:t>
            </a:r>
            <a:r>
              <a:rPr lang="en-US" dirty="0" err="1">
                <a:solidFill>
                  <a:srgbClr val="000000"/>
                </a:solidFill>
                <a:latin typeface="Calibri"/>
                <a:ea typeface="Calibri"/>
                <a:cs typeface="Calibri"/>
              </a:rPr>
              <a:t>atrage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prea</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multa</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atentie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crearii</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dependentelor</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necesare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executiei</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metodei</a:t>
            </a:r>
            <a:r>
              <a:rPr lang="en-US" dirty="0">
                <a:solidFill>
                  <a:srgbClr val="000000"/>
                </a:solidFill>
                <a:latin typeface="Calibri"/>
                <a:ea typeface="Calibri"/>
                <a:cs typeface="Calibri"/>
              </a:rPr>
              <a:t> testate. </a:t>
            </a:r>
            <a:r>
              <a:rPr lang="en-US" dirty="0" err="1">
                <a:solidFill>
                  <a:srgbClr val="000000"/>
                </a:solidFill>
                <a:latin typeface="Calibri"/>
                <a:ea typeface="Calibri"/>
                <a:cs typeface="Calibri"/>
              </a:rPr>
              <a:t>Pentru</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fiecare</a:t>
            </a:r>
            <a:r>
              <a:rPr lang="en-US" dirty="0">
                <a:solidFill>
                  <a:srgbClr val="000000"/>
                </a:solidFill>
                <a:latin typeface="Calibri"/>
                <a:ea typeface="Calibri"/>
                <a:cs typeface="Calibri"/>
              </a:rPr>
              <a:t> din </a:t>
            </a:r>
            <a:r>
              <a:rPr lang="en-US" dirty="0" err="1">
                <a:solidFill>
                  <a:srgbClr val="000000"/>
                </a:solidFill>
                <a:latin typeface="Calibri"/>
                <a:ea typeface="Calibri"/>
                <a:cs typeface="Calibri"/>
              </a:rPr>
              <a:t>acele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dependente</a:t>
            </a:r>
            <a:r>
              <a:rPr lang="en-US" dirty="0">
                <a:solidFill>
                  <a:srgbClr val="000000"/>
                </a:solidFill>
                <a:latin typeface="Calibri"/>
                <a:ea typeface="Calibri"/>
                <a:cs typeface="Calibri"/>
              </a:rPr>
              <a:t> injectate </a:t>
            </a:r>
            <a:r>
              <a:rPr lang="en-US" dirty="0" err="1">
                <a:solidFill>
                  <a:srgbClr val="000000"/>
                </a:solidFill>
                <a:latin typeface="Calibri"/>
                <a:ea typeface="Calibri"/>
                <a:cs typeface="Calibri"/>
              </a:rPr>
              <a:t>exista</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posibilitatea</a:t>
            </a:r>
            <a:r>
              <a:rPr lang="en-US" dirty="0">
                <a:solidFill>
                  <a:srgbClr val="000000"/>
                </a:solidFill>
                <a:latin typeface="Calibri"/>
                <a:ea typeface="Calibri"/>
                <a:cs typeface="Calibri"/>
              </a:rPr>
              <a:t> de a seta un </a:t>
            </a:r>
            <a:r>
              <a:rPr lang="en-US" dirty="0" err="1">
                <a:solidFill>
                  <a:srgbClr val="000000"/>
                </a:solidFill>
                <a:latin typeface="Calibri"/>
                <a:ea typeface="Calibri"/>
                <a:cs typeface="Calibri"/>
              </a:rPr>
              <a:t>comportament</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anume</a:t>
            </a:r>
            <a:r>
              <a:rPr lang="en-US" dirty="0">
                <a:solidFill>
                  <a:srgbClr val="000000"/>
                </a:solidFill>
                <a:latin typeface="Calibri"/>
                <a:ea typeface="Calibri"/>
                <a:cs typeface="Calibri"/>
              </a:rPr>
              <a:t>, care </a:t>
            </a:r>
            <a:r>
              <a:rPr lang="en-US" dirty="0" err="1">
                <a:solidFill>
                  <a:srgbClr val="000000"/>
                </a:solidFill>
                <a:latin typeface="Calibri"/>
                <a:ea typeface="Calibri"/>
                <a:cs typeface="Calibri"/>
              </a:rPr>
              <a:t>corespunde</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scopului</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testarii</a:t>
            </a:r>
            <a:r>
              <a:rPr lang="en-US" dirty="0">
                <a:solidFill>
                  <a:srgbClr val="000000"/>
                </a:solidFill>
                <a:latin typeface="Calibri"/>
                <a:ea typeface="Calibri"/>
                <a:cs typeface="Calibri"/>
              </a:rPr>
              <a:t> in </a:t>
            </a:r>
            <a:r>
              <a:rPr lang="en-US" dirty="0" err="1">
                <a:solidFill>
                  <a:srgbClr val="000000"/>
                </a:solidFill>
                <a:latin typeface="Calibri"/>
                <a:ea typeface="Calibri"/>
                <a:cs typeface="Calibri"/>
              </a:rPr>
              <a:t>cauza</a:t>
            </a:r>
            <a:r>
              <a:rPr lang="en-US" dirty="0">
                <a:solidFill>
                  <a:srgbClr val="000000"/>
                </a:solidFill>
                <a:latin typeface="Calibri"/>
                <a:ea typeface="Calibri"/>
                <a:cs typeface="Calibri"/>
              </a:rPr>
              <a:t>.</a:t>
            </a:r>
          </a:p>
          <a:p>
            <a:endParaRPr lang="en-US" dirty="0">
              <a:solidFill>
                <a:srgbClr val="000000"/>
              </a:solidFill>
              <a:latin typeface="Calibri"/>
              <a:ea typeface="Calibri"/>
              <a:cs typeface="Calibri"/>
            </a:endParaRPr>
          </a:p>
          <a:p>
            <a:r>
              <a:rPr lang="en-US" dirty="0">
                <a:solidFill>
                  <a:srgbClr val="000000"/>
                </a:solidFill>
                <a:latin typeface="Calibri"/>
                <a:ea typeface="Calibri"/>
                <a:cs typeface="Calibri"/>
              </a:rPr>
              <a:t>De </a:t>
            </a:r>
            <a:r>
              <a:rPr lang="en-US" dirty="0" err="1">
                <a:solidFill>
                  <a:srgbClr val="000000"/>
                </a:solidFill>
                <a:latin typeface="Calibri"/>
                <a:ea typeface="Calibri"/>
                <a:cs typeface="Calibri"/>
              </a:rPr>
              <a:t>asemenea</a:t>
            </a:r>
            <a:r>
              <a:rPr lang="en-US" dirty="0">
                <a:solidFill>
                  <a:srgbClr val="000000"/>
                </a:solidFill>
                <a:latin typeface="Calibri"/>
                <a:ea typeface="Calibri"/>
                <a:cs typeface="Calibri"/>
              </a:rPr>
              <a:t> Mockito </a:t>
            </a:r>
            <a:r>
              <a:rPr lang="en-US" dirty="0" err="1">
                <a:solidFill>
                  <a:srgbClr val="000000"/>
                </a:solidFill>
                <a:latin typeface="Calibri"/>
                <a:ea typeface="Calibri"/>
                <a:cs typeface="Calibri"/>
              </a:rPr>
              <a:t>ofera</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instrumente</a:t>
            </a:r>
            <a:r>
              <a:rPr lang="en-US" dirty="0">
                <a:solidFill>
                  <a:srgbClr val="000000"/>
                </a:solidFill>
                <a:latin typeface="Calibri"/>
                <a:ea typeface="Calibri"/>
                <a:cs typeface="Calibri"/>
              </a:rPr>
              <a:t> de </a:t>
            </a:r>
            <a:r>
              <a:rPr lang="en-US" dirty="0" err="1">
                <a:solidFill>
                  <a:srgbClr val="000000"/>
                </a:solidFill>
                <a:latin typeface="Calibri"/>
                <a:ea typeface="Calibri"/>
                <a:cs typeface="Calibri"/>
              </a:rPr>
              <a:t>verificare</a:t>
            </a:r>
            <a:r>
              <a:rPr lang="en-US" dirty="0">
                <a:solidFill>
                  <a:srgbClr val="000000"/>
                </a:solidFill>
                <a:latin typeface="Calibri"/>
                <a:ea typeface="Calibri"/>
                <a:cs typeface="Calibri"/>
              </a:rPr>
              <a:t> a </a:t>
            </a:r>
            <a:r>
              <a:rPr lang="en-US" dirty="0" err="1">
                <a:solidFill>
                  <a:srgbClr val="000000"/>
                </a:solidFill>
                <a:latin typeface="Calibri"/>
                <a:ea typeface="Calibri"/>
                <a:cs typeface="Calibri"/>
              </a:rPr>
              <a:t>comportamentului</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obiectelor</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incluse</a:t>
            </a:r>
            <a:r>
              <a:rPr lang="en-US" dirty="0">
                <a:solidFill>
                  <a:srgbClr val="000000"/>
                </a:solidFill>
                <a:latin typeface="Calibri"/>
                <a:ea typeface="Calibri"/>
                <a:cs typeface="Calibri"/>
              </a:rPr>
              <a:t> in </a:t>
            </a:r>
            <a:r>
              <a:rPr lang="en-US" dirty="0" err="1">
                <a:solidFill>
                  <a:srgbClr val="000000"/>
                </a:solidFill>
                <a:latin typeface="Calibri"/>
                <a:ea typeface="Calibri"/>
                <a:cs typeface="Calibri"/>
              </a:rPr>
              <a:t>procesul</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testarii</a:t>
            </a:r>
            <a:r>
              <a:rPr lang="en-US" dirty="0">
                <a:solidFill>
                  <a:srgbClr val="000000"/>
                </a:solidFill>
                <a:latin typeface="Calibri"/>
                <a:ea typeface="Calibri"/>
                <a:cs typeface="Calibri"/>
              </a:rPr>
              <a:t> in </a:t>
            </a:r>
            <a:r>
              <a:rPr lang="en-US" dirty="0" err="1">
                <a:solidFill>
                  <a:srgbClr val="000000"/>
                </a:solidFill>
                <a:latin typeface="Calibri"/>
                <a:ea typeface="Calibri"/>
                <a:cs typeface="Calibri"/>
              </a:rPr>
              <a:t>cadrul</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executarii</a:t>
            </a:r>
            <a:r>
              <a:rPr lang="en-US" dirty="0">
                <a:solidFill>
                  <a:srgbClr val="000000"/>
                </a:solidFill>
                <a:latin typeface="Calibri"/>
                <a:ea typeface="Calibri"/>
                <a:cs typeface="Calibri"/>
              </a:rPr>
              <a:t> </a:t>
            </a:r>
            <a:r>
              <a:rPr lang="en-US" dirty="0" err="1">
                <a:solidFill>
                  <a:srgbClr val="000000"/>
                </a:solidFill>
                <a:latin typeface="Calibri"/>
                <a:ea typeface="Calibri"/>
                <a:cs typeface="Calibri"/>
              </a:rPr>
              <a:t>metodei</a:t>
            </a:r>
            <a:r>
              <a:rPr lang="en-US" dirty="0">
                <a:solidFill>
                  <a:srgbClr val="000000"/>
                </a:solidFill>
                <a:latin typeface="Calibri"/>
                <a:ea typeface="Calibri"/>
                <a:cs typeface="Calibri"/>
              </a:rPr>
              <a:t> testate.</a:t>
            </a:r>
          </a:p>
          <a:p>
            <a:br>
              <a:rPr lang="en-US" dirty="0">
                <a:latin typeface="Calibri"/>
                <a:ea typeface="Calibri"/>
                <a:cs typeface="Calibri"/>
              </a:rPr>
            </a:br>
            <a:br>
              <a:rPr lang="en-US" dirty="0">
                <a:latin typeface="Calibri"/>
                <a:ea typeface="Calibri"/>
                <a:cs typeface="Calibri"/>
              </a:rPr>
            </a:br>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3327846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err="1">
                <a:latin typeface="Dava Sans"/>
              </a:rPr>
              <a:t>Pentru</a:t>
            </a:r>
            <a:r>
              <a:rPr lang="en-US" b="1">
                <a:latin typeface="Dava Sans"/>
              </a:rPr>
              <a:t> a </a:t>
            </a:r>
            <a:r>
              <a:rPr lang="en-US" b="1" err="1">
                <a:latin typeface="Dava Sans"/>
              </a:rPr>
              <a:t>utiliza</a:t>
            </a:r>
            <a:r>
              <a:rPr lang="en-US" b="1">
                <a:latin typeface="Dava Sans"/>
              </a:rPr>
              <a:t> Mockito </a:t>
            </a:r>
            <a:r>
              <a:rPr lang="en-US" b="1" err="1">
                <a:latin typeface="Dava Sans"/>
              </a:rPr>
              <a:t>avem</a:t>
            </a:r>
            <a:r>
              <a:rPr lang="en-US" b="1">
                <a:latin typeface="Dava Sans"/>
              </a:rPr>
              <a:t> </a:t>
            </a:r>
            <a:r>
              <a:rPr lang="en-US" b="1" err="1">
                <a:latin typeface="Dava Sans"/>
              </a:rPr>
              <a:t>nevoie</a:t>
            </a:r>
            <a:r>
              <a:rPr lang="en-US" b="1">
                <a:latin typeface="Dava Sans"/>
              </a:rPr>
              <a:t> </a:t>
            </a:r>
            <a:r>
              <a:rPr lang="en-US" b="1" err="1">
                <a:latin typeface="Dava Sans"/>
              </a:rPr>
              <a:t>doar</a:t>
            </a:r>
            <a:r>
              <a:rPr lang="en-US" b="1">
                <a:latin typeface="Dava Sans"/>
              </a:rPr>
              <a:t> </a:t>
            </a:r>
            <a:r>
              <a:rPr lang="en-US" b="1" err="1">
                <a:latin typeface="Dava Sans"/>
              </a:rPr>
              <a:t>sa</a:t>
            </a:r>
            <a:r>
              <a:rPr lang="en-US" b="1">
                <a:latin typeface="Dava Sans"/>
              </a:rPr>
              <a:t>....</a:t>
            </a:r>
            <a:endParaRPr lang="en-US" b="1">
              <a:latin typeface="Dava Sans" pitchFamily="2" charset="77"/>
            </a:endParaRPr>
          </a:p>
          <a:p>
            <a:endParaRPr lang="en-US">
              <a:latin typeface="Dava Sans"/>
            </a:endParaRPr>
          </a:p>
          <a:p>
            <a:pPr marL="342900" indent="-342900">
              <a:buFont typeface="Calibri"/>
              <a:buChar char="-"/>
            </a:pPr>
            <a:r>
              <a:rPr lang="en-US" err="1">
                <a:latin typeface="Dava Sans"/>
              </a:rPr>
              <a:t>Adaugam</a:t>
            </a:r>
            <a:r>
              <a:rPr lang="en-US">
                <a:latin typeface="Dava Sans"/>
              </a:rPr>
              <a:t> in pom.xml </a:t>
            </a:r>
            <a:r>
              <a:rPr lang="en-US" err="1">
                <a:latin typeface="Dava Sans"/>
              </a:rPr>
              <a:t>dependenta</a:t>
            </a:r>
            <a:r>
              <a:rPr lang="en-US">
                <a:latin typeface="Dava Sans"/>
              </a:rPr>
              <a:t>: "</a:t>
            </a:r>
            <a:r>
              <a:rPr lang="en-US" err="1">
                <a:latin typeface="Dava Sans"/>
              </a:rPr>
              <a:t>mockito</a:t>
            </a:r>
            <a:r>
              <a:rPr lang="en-US">
                <a:latin typeface="Dava Sans"/>
              </a:rPr>
              <a:t>-core" - </a:t>
            </a:r>
            <a:r>
              <a:rPr lang="en-US" err="1">
                <a:latin typeface="Dava Sans"/>
              </a:rPr>
              <a:t>pentru</a:t>
            </a:r>
            <a:r>
              <a:rPr lang="en-US">
                <a:latin typeface="Dava Sans"/>
              </a:rPr>
              <a:t> a </a:t>
            </a:r>
            <a:r>
              <a:rPr lang="en-US" err="1">
                <a:latin typeface="Dava Sans"/>
              </a:rPr>
              <a:t>utiliza</a:t>
            </a:r>
            <a:r>
              <a:rPr lang="en-US">
                <a:latin typeface="Dava Sans"/>
              </a:rPr>
              <a:t> </a:t>
            </a:r>
            <a:r>
              <a:rPr lang="en-US" err="1">
                <a:latin typeface="Dava Sans"/>
              </a:rPr>
              <a:t>metodele</a:t>
            </a:r>
            <a:r>
              <a:rPr lang="en-US">
                <a:latin typeface="Dava Sans"/>
              </a:rPr>
              <a:t> Mockito </a:t>
            </a:r>
            <a:br>
              <a:rPr lang="en-US">
                <a:latin typeface="Dava Sans"/>
              </a:rPr>
            </a:br>
            <a:endParaRPr lang="en-US">
              <a:latin typeface="Dava Sans"/>
            </a:endParaRPr>
          </a:p>
          <a:p>
            <a:pPr marL="342900" indent="-342900">
              <a:buFont typeface="Calibri"/>
              <a:buChar char="-"/>
            </a:pPr>
            <a:r>
              <a:rPr lang="en-US" err="1">
                <a:latin typeface="Dava Sans"/>
              </a:rPr>
              <a:t>Adaugam</a:t>
            </a:r>
            <a:r>
              <a:rPr lang="en-US">
                <a:latin typeface="Dava Sans"/>
              </a:rPr>
              <a:t> in pom.xml </a:t>
            </a:r>
            <a:r>
              <a:rPr lang="en-US" err="1">
                <a:latin typeface="Dava Sans"/>
              </a:rPr>
              <a:t>dependenta</a:t>
            </a:r>
            <a:r>
              <a:rPr lang="en-US">
                <a:latin typeface="Dava Sans"/>
              </a:rPr>
              <a:t>: "</a:t>
            </a:r>
            <a:r>
              <a:rPr lang="en-US" err="1">
                <a:latin typeface="Dava Sans"/>
              </a:rPr>
              <a:t>mockito-junit-jupiter</a:t>
            </a:r>
            <a:r>
              <a:rPr lang="en-US">
                <a:latin typeface="Dava Sans"/>
              </a:rPr>
              <a:t>"  - </a:t>
            </a:r>
            <a:r>
              <a:rPr lang="en-US" err="1">
                <a:latin typeface="Dava Sans"/>
              </a:rPr>
              <a:t>pentru</a:t>
            </a:r>
            <a:r>
              <a:rPr lang="en-US">
                <a:latin typeface="Dava Sans"/>
              </a:rPr>
              <a:t> a </a:t>
            </a:r>
            <a:r>
              <a:rPr lang="en-US" err="1">
                <a:latin typeface="Dava Sans"/>
              </a:rPr>
              <a:t>avea</a:t>
            </a:r>
            <a:r>
              <a:rPr lang="en-US">
                <a:latin typeface="Dava Sans"/>
              </a:rPr>
              <a:t> </a:t>
            </a:r>
            <a:r>
              <a:rPr lang="en-US" err="1">
                <a:latin typeface="Dava Sans"/>
              </a:rPr>
              <a:t>posibilitatea</a:t>
            </a:r>
            <a:r>
              <a:rPr lang="en-US">
                <a:latin typeface="Dava Sans"/>
              </a:rPr>
              <a:t> de a ne </a:t>
            </a:r>
            <a:r>
              <a:rPr lang="en-US" err="1">
                <a:latin typeface="Dava Sans"/>
              </a:rPr>
              <a:t>folosi</a:t>
            </a:r>
            <a:r>
              <a:rPr lang="en-US">
                <a:latin typeface="Dava Sans"/>
              </a:rPr>
              <a:t> de @Adnotari </a:t>
            </a:r>
            <a:r>
              <a:rPr lang="en-US" err="1">
                <a:latin typeface="Dava Sans"/>
              </a:rPr>
              <a:t>specifice</a:t>
            </a:r>
            <a:r>
              <a:rPr lang="en-US">
                <a:latin typeface="Dava Sans"/>
              </a:rPr>
              <a:t> Mockito, in </a:t>
            </a:r>
            <a:r>
              <a:rPr lang="en-US" err="1">
                <a:latin typeface="Dava Sans"/>
              </a:rPr>
              <a:t>partea</a:t>
            </a:r>
            <a:r>
              <a:rPr lang="en-US">
                <a:latin typeface="Dava Sans"/>
              </a:rPr>
              <a:t> </a:t>
            </a:r>
            <a:r>
              <a:rPr lang="en-US" err="1">
                <a:latin typeface="Dava Sans"/>
              </a:rPr>
              <a:t>practica</a:t>
            </a:r>
            <a:r>
              <a:rPr lang="en-US">
                <a:latin typeface="Dava Sans"/>
              </a:rPr>
              <a:t> ne </a:t>
            </a:r>
            <a:r>
              <a:rPr lang="en-US" err="1">
                <a:latin typeface="Dava Sans"/>
              </a:rPr>
              <a:t>vom</a:t>
            </a:r>
            <a:r>
              <a:rPr lang="en-US">
                <a:latin typeface="Dava Sans"/>
              </a:rPr>
              <a:t> </a:t>
            </a:r>
            <a:r>
              <a:rPr lang="en-US" err="1">
                <a:latin typeface="Dava Sans"/>
              </a:rPr>
              <a:t>opri</a:t>
            </a:r>
            <a:r>
              <a:rPr lang="en-US">
                <a:latin typeface="Dava Sans"/>
              </a:rPr>
              <a:t> la aceasta in </a:t>
            </a:r>
            <a:r>
              <a:rPr lang="en-US" err="1">
                <a:latin typeface="Dava Sans"/>
              </a:rPr>
              <a:t>detaliu</a:t>
            </a:r>
            <a:r>
              <a:rPr lang="en-US">
                <a:latin typeface="Dava Sans"/>
              </a:rPr>
              <a:t>.</a:t>
            </a:r>
          </a:p>
        </p:txBody>
      </p:sp>
    </p:spTree>
    <p:extLst>
      <p:ext uri="{BB962C8B-B14F-4D97-AF65-F5344CB8AC3E}">
        <p14:creationId xmlns:p14="http://schemas.microsoft.com/office/powerpoint/2010/main" val="4064407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a:hlinkClick r:id="rId3"/>
              </a:rPr>
              <a:t>Модульное тестирование / Unit </a:t>
            </a:r>
            <a:r>
              <a:rPr lang="ru-RU" err="1">
                <a:hlinkClick r:id="rId3"/>
              </a:rPr>
              <a:t>Testing</a:t>
            </a:r>
            <a:r>
              <a:rPr lang="ru-RU">
                <a:hlinkClick r:id="rId3"/>
              </a:rPr>
              <a:t> в Java: </a:t>
            </a:r>
            <a:endParaRPr lang="en-US"/>
          </a:p>
          <a:p>
            <a:endParaRPr lang="en-US"/>
          </a:p>
          <a:p>
            <a:r>
              <a:rPr lang="ru-RU" b="0" i="0">
                <a:solidFill>
                  <a:srgbClr val="111111"/>
                </a:solidFill>
                <a:effectLst/>
                <a:latin typeface="-apple-system"/>
              </a:rPr>
              <a:t>Юнит тестирование - это тип тестирования программного обеспечения, который фокусируется на отдельных модулях программной системы.</a:t>
            </a:r>
            <a:endParaRPr lang="en-US" b="0" i="0">
              <a:solidFill>
                <a:srgbClr val="111111"/>
              </a:solidFill>
              <a:effectLst/>
              <a:latin typeface="-apple-system"/>
            </a:endParaRPr>
          </a:p>
          <a:p>
            <a:r>
              <a:rPr lang="ru-RU" b="0" i="0">
                <a:solidFill>
                  <a:srgbClr val="111111"/>
                </a:solidFill>
                <a:effectLst/>
                <a:latin typeface="-apple-system"/>
              </a:rPr>
              <a:t> Основная цель </a:t>
            </a:r>
            <a:r>
              <a:rPr lang="en-US" b="0" i="0">
                <a:solidFill>
                  <a:srgbClr val="111111"/>
                </a:solidFill>
                <a:effectLst/>
                <a:latin typeface="-apple-system"/>
              </a:rPr>
              <a:t>unite</a:t>
            </a:r>
            <a:r>
              <a:rPr lang="ru-RU" b="0" i="0">
                <a:solidFill>
                  <a:srgbClr val="111111"/>
                </a:solidFill>
                <a:effectLst/>
                <a:latin typeface="-apple-system"/>
              </a:rPr>
              <a:t> тестирования - взять наименьший тестируемый фрагмент программного обеспечения в приложении, </a:t>
            </a:r>
            <a:endParaRPr lang="en-US" b="0" i="0">
              <a:solidFill>
                <a:srgbClr val="111111"/>
              </a:solidFill>
              <a:effectLst/>
              <a:latin typeface="-apple-system"/>
            </a:endParaRPr>
          </a:p>
          <a:p>
            <a:r>
              <a:rPr lang="en-US" b="0" i="0">
                <a:solidFill>
                  <a:srgbClr val="111111"/>
                </a:solidFill>
                <a:effectLst/>
                <a:latin typeface="-apple-system"/>
              </a:rPr>
              <a:t>.</a:t>
            </a:r>
            <a:r>
              <a:rPr lang="ru-RU" b="0" i="0">
                <a:solidFill>
                  <a:srgbClr val="111111"/>
                </a:solidFill>
                <a:effectLst/>
                <a:latin typeface="-apple-system"/>
              </a:rPr>
              <a:t>изолировать его от остального кода и определить, ведет ли он себя точно так, как вы ожидаете.</a:t>
            </a:r>
            <a:endParaRPr lang="en-US" b="0" i="0">
              <a:solidFill>
                <a:srgbClr val="111111"/>
              </a:solidFill>
              <a:effectLst/>
              <a:latin typeface="-apple-system"/>
            </a:endParaRPr>
          </a:p>
          <a:p>
            <a:endParaRPr lang="en-US"/>
          </a:p>
          <a:p>
            <a:r>
              <a:rPr lang="ru-RU" b="0" i="0">
                <a:solidFill>
                  <a:srgbClr val="111111"/>
                </a:solidFill>
                <a:effectLst/>
                <a:latin typeface="-apple-system"/>
              </a:rPr>
              <a:t>Цель</a:t>
            </a:r>
            <a:r>
              <a:rPr lang="en-US" b="0" i="0">
                <a:solidFill>
                  <a:srgbClr val="111111"/>
                </a:solidFill>
                <a:effectLst/>
                <a:latin typeface="-apple-system"/>
              </a:rPr>
              <a:t> </a:t>
            </a:r>
            <a:r>
              <a:rPr lang="ru-RU" b="0" i="0">
                <a:solidFill>
                  <a:srgbClr val="111111"/>
                </a:solidFill>
                <a:effectLst/>
                <a:latin typeface="-apple-system"/>
              </a:rPr>
              <a:t>и задачи модульного тестирования</a:t>
            </a:r>
            <a:endParaRPr lang="en-US" b="0" i="0">
              <a:solidFill>
                <a:srgbClr val="111111"/>
              </a:solidFill>
              <a:effectLst/>
              <a:latin typeface="-apple-system"/>
            </a:endParaRPr>
          </a:p>
          <a:p>
            <a:endParaRPr lang="en-US"/>
          </a:p>
          <a:p>
            <a:endParaRPr lang="en-US" b="0" i="0">
              <a:solidFill>
                <a:srgbClr val="111111"/>
              </a:solidFill>
              <a:effectLst/>
              <a:latin typeface="-apple-system"/>
            </a:endParaRPr>
          </a:p>
          <a:p>
            <a:r>
              <a:rPr lang="en-US" b="0" i="0">
                <a:solidFill>
                  <a:srgbClr val="111111"/>
                </a:solidFill>
                <a:effectLst/>
                <a:latin typeface="-apple-system"/>
              </a:rPr>
              <a:t>Main Goals</a:t>
            </a:r>
          </a:p>
          <a:p>
            <a:r>
              <a:rPr lang="ru-RU" b="1"/>
              <a:t>Обеспечение качества</a:t>
            </a:r>
            <a:r>
              <a:rPr lang="ru-RU"/>
              <a:t>: </a:t>
            </a:r>
            <a:r>
              <a:rPr lang="en-US" b="1"/>
              <a:t>Unit </a:t>
            </a:r>
            <a:r>
              <a:rPr lang="ru-RU" b="0" i="0">
                <a:solidFill>
                  <a:srgbClr val="111111"/>
                </a:solidFill>
                <a:effectLst/>
                <a:latin typeface="-apple-system"/>
              </a:rPr>
              <a:t>тестирование способствует общему качеству программного обеспечения. </a:t>
            </a:r>
            <a:endParaRPr lang="en-US" b="0" i="0">
              <a:solidFill>
                <a:srgbClr val="111111"/>
              </a:solidFill>
              <a:effectLst/>
              <a:latin typeface="-apple-system"/>
            </a:endParaRPr>
          </a:p>
          <a:p>
            <a:r>
              <a:rPr lang="ru-RU" b="0" i="0">
                <a:solidFill>
                  <a:srgbClr val="111111"/>
                </a:solidFill>
                <a:effectLst/>
                <a:latin typeface="-apple-system"/>
              </a:rPr>
              <a:t>Оно гарантирует, что каждый фрагмент кода соответствует определенным стандартам и спецификациям.</a:t>
            </a:r>
            <a:endParaRPr lang="en-US" b="0" i="0">
              <a:solidFill>
                <a:srgbClr val="111111"/>
              </a:solidFill>
              <a:effectLst/>
              <a:latin typeface="-apple-system"/>
            </a:endParaRPr>
          </a:p>
          <a:p>
            <a:endParaRPr lang="en-US" b="0" i="0">
              <a:solidFill>
                <a:srgbClr val="111111"/>
              </a:solidFill>
              <a:effectLst/>
              <a:latin typeface="-apple-system"/>
            </a:endParaRPr>
          </a:p>
          <a:p>
            <a:r>
              <a:rPr lang="ru-RU" b="1" i="0">
                <a:solidFill>
                  <a:srgbClr val="111111"/>
                </a:solidFill>
                <a:effectLst/>
                <a:latin typeface="-apple-system"/>
              </a:rPr>
              <a:t>Стабильность кода</a:t>
            </a:r>
            <a:r>
              <a:rPr lang="ru-RU" b="0" i="0">
                <a:solidFill>
                  <a:srgbClr val="111111"/>
                </a:solidFill>
                <a:effectLst/>
                <a:latin typeface="-apple-system"/>
              </a:rPr>
              <a:t> Цель модульного тестирования - убедиться, что любая новая функциональность не нарушает существующую функциональность</a:t>
            </a:r>
          </a:p>
          <a:p>
            <a:endParaRPr lang="en-US" b="0" i="0">
              <a:solidFill>
                <a:srgbClr val="111111"/>
              </a:solidFill>
              <a:effectLst/>
              <a:latin typeface="-apple-system"/>
            </a:endParaRPr>
          </a:p>
          <a:p>
            <a:r>
              <a:rPr lang="ru-RU" b="1"/>
              <a:t>Раннее обнаружение проблем</a:t>
            </a:r>
            <a:r>
              <a:rPr lang="ru-RU"/>
              <a:t>: </a:t>
            </a:r>
            <a:r>
              <a:rPr lang="en-US">
                <a:latin typeface="+mj-lt"/>
              </a:rPr>
              <a:t>Unit</a:t>
            </a:r>
            <a:r>
              <a:rPr lang="ru-RU"/>
              <a:t> тесты обнаруживают ошибку ближе к источнику, где она произошла, </a:t>
            </a:r>
            <a:endParaRPr lang="en-US"/>
          </a:p>
          <a:p>
            <a:r>
              <a:rPr lang="ru-RU"/>
              <a:t>позволяют своевременно устранить ошибку и гарантировать, что код соответствует стандартам качества, установленным организацией.</a:t>
            </a:r>
            <a:endParaRPr lang="en-US" b="0" i="0">
              <a:solidFill>
                <a:srgbClr val="111111"/>
              </a:solidFill>
              <a:effectLst/>
              <a:latin typeface="-apple-system"/>
            </a:endParaRPr>
          </a:p>
          <a:p>
            <a:endParaRPr lang="ru-RU" b="0" i="0">
              <a:solidFill>
                <a:srgbClr val="111111"/>
              </a:solidFill>
              <a:effectLst/>
              <a:latin typeface="-apple-system"/>
            </a:endParaRPr>
          </a:p>
          <a:p>
            <a:r>
              <a:rPr lang="ru-RU" b="0" i="0">
                <a:solidFill>
                  <a:srgbClr val="111111"/>
                </a:solidFill>
                <a:effectLst/>
                <a:latin typeface="-apple-system"/>
              </a:rPr>
              <a:t>Вывод </a:t>
            </a:r>
          </a:p>
          <a:p>
            <a:endParaRPr lang="ru-RU" b="0" i="0">
              <a:solidFill>
                <a:srgbClr val="111111"/>
              </a:solidFill>
              <a:effectLst/>
              <a:latin typeface="-apple-system"/>
            </a:endParaRPr>
          </a:p>
          <a:p>
            <a:pPr marL="0" marR="0" lvl="0" indent="0" defTabSz="457200" eaLnBrk="1" fontAlgn="auto" latinLnBrk="0" hangingPunct="1">
              <a:lnSpc>
                <a:spcPct val="117999"/>
              </a:lnSpc>
              <a:spcBef>
                <a:spcPts val="0"/>
              </a:spcBef>
              <a:spcAft>
                <a:spcPts val="0"/>
              </a:spcAft>
              <a:buClrTx/>
              <a:buSzTx/>
              <a:buFontTx/>
              <a:buNone/>
              <a:tabLst/>
              <a:defRPr/>
            </a:pPr>
            <a:r>
              <a:rPr lang="en-US" b="1"/>
              <a:t>Unit testing </a:t>
            </a:r>
            <a:r>
              <a:rPr lang="ru-RU" b="0" i="0">
                <a:solidFill>
                  <a:srgbClr val="111111"/>
                </a:solidFill>
                <a:effectLst/>
                <a:latin typeface="-apple-system"/>
              </a:rPr>
              <a:t>- необходим для поддержания надежного и легко поддерживаемого программного обеспечения.</a:t>
            </a:r>
          </a:p>
          <a:p>
            <a:r>
              <a:rPr lang="ru-RU" b="1" i="0">
                <a:solidFill>
                  <a:srgbClr val="111111"/>
                </a:solidFill>
                <a:effectLst/>
                <a:latin typeface="-apple-system"/>
              </a:rPr>
              <a:t>“</a:t>
            </a:r>
            <a:r>
              <a:rPr lang="en-US" b="1"/>
              <a:t>Unit testing </a:t>
            </a:r>
            <a:r>
              <a:rPr lang="ru-RU" b="0" i="0">
                <a:solidFill>
                  <a:srgbClr val="111111"/>
                </a:solidFill>
                <a:effectLst/>
                <a:latin typeface="-apple-system"/>
              </a:rPr>
              <a:t>используется для проверки наименьшего, изолированного блока кода приложения, обычно функции или метода. </a:t>
            </a:r>
            <a:endParaRPr lang="en-US" b="0" i="0">
              <a:solidFill>
                <a:srgbClr val="111111"/>
              </a:solidFill>
              <a:effectLst/>
              <a:latin typeface="-apple-system"/>
            </a:endParaRPr>
          </a:p>
          <a:p>
            <a:r>
              <a:rPr lang="en-US" b="1"/>
              <a:t>Unit</a:t>
            </a:r>
            <a:r>
              <a:rPr lang="ru-RU" b="0" i="0">
                <a:solidFill>
                  <a:srgbClr val="111111"/>
                </a:solidFill>
                <a:effectLst/>
                <a:latin typeface="-apple-system"/>
              </a:rPr>
              <a:t> тестирование является необходимой практикой для обеспечивания надежного, и легко поддерживаемого программного обеспечения.</a:t>
            </a:r>
            <a:endParaRPr lang="en-US"/>
          </a:p>
          <a:p>
            <a:endParaRPr lang="en-RO"/>
          </a:p>
        </p:txBody>
      </p:sp>
    </p:spTree>
    <p:extLst>
      <p:ext uri="{BB962C8B-B14F-4D97-AF65-F5344CB8AC3E}">
        <p14:creationId xmlns:p14="http://schemas.microsoft.com/office/powerpoint/2010/main" val="2441637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Calibri"/>
                <a:cs typeface="Calibri"/>
              </a:rPr>
              <a:t>Functiile</a:t>
            </a:r>
            <a:r>
              <a:rPr lang="en-US" dirty="0">
                <a:latin typeface="Calibri"/>
                <a:cs typeface="Calibri"/>
              </a:rPr>
              <a:t> </a:t>
            </a:r>
            <a:r>
              <a:rPr lang="en-US" dirty="0" err="1">
                <a:latin typeface="Calibri"/>
                <a:cs typeface="Calibri"/>
              </a:rPr>
              <a:t>principale</a:t>
            </a:r>
            <a:r>
              <a:rPr lang="en-US" dirty="0">
                <a:latin typeface="Calibri"/>
                <a:cs typeface="Calibri"/>
              </a:rPr>
              <a:t> ale "Mockito framework":</a:t>
            </a:r>
          </a:p>
          <a:p>
            <a:endParaRPr lang="en-US" dirty="0">
              <a:latin typeface="Calibri"/>
              <a:cs typeface="Calibri"/>
            </a:endParaRPr>
          </a:p>
          <a:p>
            <a:pPr marL="457200" indent="-457200">
              <a:buAutoNum type="arabicPeriod"/>
            </a:pPr>
            <a:r>
              <a:rPr lang="en-US" dirty="0" err="1">
                <a:latin typeface="Calibri"/>
                <a:cs typeface="Calibri"/>
              </a:rPr>
              <a:t>Creare</a:t>
            </a:r>
            <a:r>
              <a:rPr lang="en-US" dirty="0">
                <a:latin typeface="Calibri"/>
                <a:cs typeface="Calibri"/>
              </a:rPr>
              <a:t> a </a:t>
            </a:r>
            <a:r>
              <a:rPr lang="en-US" dirty="0" err="1">
                <a:latin typeface="Calibri"/>
                <a:cs typeface="Calibri"/>
              </a:rPr>
              <a:t>unui</a:t>
            </a:r>
            <a:r>
              <a:rPr lang="en-US" dirty="0">
                <a:latin typeface="Calibri"/>
                <a:cs typeface="Calibri"/>
              </a:rPr>
              <a:t> "</a:t>
            </a:r>
            <a:r>
              <a:rPr lang="en-US" dirty="0" err="1">
                <a:latin typeface="Calibri"/>
                <a:cs typeface="Calibri"/>
              </a:rPr>
              <a:t>Dublor</a:t>
            </a:r>
            <a:r>
              <a:rPr lang="en-US" dirty="0">
                <a:latin typeface="Calibri"/>
                <a:cs typeface="Calibri"/>
              </a:rPr>
              <a:t>" de test</a:t>
            </a:r>
            <a:br>
              <a:rPr lang="en-US" dirty="0">
                <a:latin typeface="Calibri"/>
                <a:cs typeface="Calibri"/>
              </a:rPr>
            </a:br>
            <a:r>
              <a:rPr lang="en-US" dirty="0" err="1">
                <a:latin typeface="Calibri"/>
                <a:cs typeface="Calibri"/>
              </a:rPr>
              <a:t>folosind</a:t>
            </a:r>
            <a:r>
              <a:rPr lang="en-US" dirty="0">
                <a:latin typeface="Calibri"/>
                <a:cs typeface="Calibri"/>
              </a:rPr>
              <a:t> </a:t>
            </a:r>
            <a:r>
              <a:rPr lang="en-US" dirty="0" err="1">
                <a:latin typeface="Calibri"/>
                <a:cs typeface="Calibri"/>
              </a:rPr>
              <a:t>metodele</a:t>
            </a:r>
            <a:r>
              <a:rPr lang="en-US" dirty="0">
                <a:latin typeface="Calibri"/>
                <a:cs typeface="Calibri"/>
              </a:rPr>
              <a:t>: mock() </a:t>
            </a:r>
            <a:r>
              <a:rPr lang="en-US" dirty="0" err="1">
                <a:latin typeface="Calibri"/>
                <a:cs typeface="Calibri"/>
              </a:rPr>
              <a:t>si</a:t>
            </a:r>
            <a:r>
              <a:rPr lang="en-US" dirty="0">
                <a:latin typeface="Calibri"/>
                <a:cs typeface="Calibri"/>
              </a:rPr>
              <a:t> spy()</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Definirea</a:t>
            </a:r>
            <a:r>
              <a:rPr lang="en-US" dirty="0">
                <a:latin typeface="Calibri"/>
                <a:cs typeface="Calibri"/>
              </a:rPr>
              <a:t> </a:t>
            </a:r>
            <a:r>
              <a:rPr lang="en-US" dirty="0" err="1">
                <a:latin typeface="Calibri"/>
                <a:cs typeface="Calibri"/>
              </a:rPr>
              <a:t>metodelor</a:t>
            </a:r>
            <a:r>
              <a:rPr lang="en-US" dirty="0">
                <a:latin typeface="Calibri"/>
                <a:cs typeface="Calibri"/>
              </a:rPr>
              <a:t> </a:t>
            </a:r>
            <a:r>
              <a:rPr lang="en-US" dirty="0" err="1">
                <a:latin typeface="Calibri"/>
                <a:cs typeface="Calibri"/>
              </a:rPr>
              <a:t>utilizate</a:t>
            </a:r>
            <a:r>
              <a:rPr lang="en-US" dirty="0">
                <a:latin typeface="Calibri"/>
                <a:cs typeface="Calibri"/>
              </a:rPr>
              <a:t> din "</a:t>
            </a:r>
            <a:r>
              <a:rPr lang="en-US" dirty="0" err="1">
                <a:latin typeface="Calibri"/>
                <a:cs typeface="Calibri"/>
              </a:rPr>
              <a:t>dublor</a:t>
            </a:r>
            <a:r>
              <a:rPr lang="en-US" dirty="0">
                <a:latin typeface="Calibri"/>
                <a:cs typeface="Calibri"/>
              </a:rPr>
              <a:t>"</a:t>
            </a:r>
            <a:br>
              <a:rPr lang="en-US" dirty="0">
                <a:latin typeface="Dava Sans"/>
              </a:rPr>
            </a:br>
            <a:r>
              <a:rPr lang="en-US" dirty="0" err="1">
                <a:latin typeface="Calibri"/>
                <a:cs typeface="Calibri"/>
              </a:rPr>
              <a:t>folosind</a:t>
            </a:r>
            <a:r>
              <a:rPr lang="en-US" dirty="0">
                <a:latin typeface="Calibri"/>
                <a:cs typeface="Calibri"/>
              </a:rPr>
              <a:t>: when() </a:t>
            </a:r>
            <a:r>
              <a:rPr lang="en-US" dirty="0" err="1">
                <a:latin typeface="Calibri"/>
                <a:cs typeface="Calibri"/>
              </a:rPr>
              <a:t>sau</a:t>
            </a:r>
            <a:r>
              <a:rPr lang="en-US" dirty="0">
                <a:latin typeface="Calibri"/>
                <a:cs typeface="Calibri"/>
              </a:rPr>
              <a:t> given(), </a:t>
            </a:r>
            <a:r>
              <a:rPr lang="en-US" dirty="0" err="1">
                <a:latin typeface="Calibri"/>
                <a:cs typeface="Calibri"/>
              </a:rPr>
              <a:t>urmand</a:t>
            </a:r>
            <a:r>
              <a:rPr lang="en-US" dirty="0">
                <a:latin typeface="Calibri"/>
                <a:cs typeface="Calibri"/>
              </a:rPr>
              <a:t> </a:t>
            </a:r>
            <a:r>
              <a:rPr lang="en-US" dirty="0" err="1">
                <a:latin typeface="Calibri"/>
                <a:cs typeface="Calibri"/>
              </a:rPr>
              <a:t>stilul</a:t>
            </a:r>
            <a:r>
              <a:rPr lang="en-US" dirty="0">
                <a:latin typeface="Calibri"/>
                <a:cs typeface="Calibri"/>
              </a:rPr>
              <a:t> BDD </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Instructarea</a:t>
            </a:r>
            <a:r>
              <a:rPr lang="en-US" dirty="0">
                <a:latin typeface="Calibri"/>
                <a:cs typeface="Calibri"/>
              </a:rPr>
              <a:t> </a:t>
            </a:r>
            <a:r>
              <a:rPr lang="en-US" dirty="0" err="1">
                <a:latin typeface="Calibri"/>
                <a:cs typeface="Calibri"/>
              </a:rPr>
              <a:t>acelor</a:t>
            </a:r>
            <a:r>
              <a:rPr lang="en-US" dirty="0">
                <a:latin typeface="Calibri"/>
                <a:cs typeface="Calibri"/>
              </a:rPr>
              <a:t> </a:t>
            </a:r>
            <a:r>
              <a:rPr lang="en-US" dirty="0" err="1">
                <a:latin typeface="Calibri"/>
                <a:cs typeface="Calibri"/>
              </a:rPr>
              <a:t>metode</a:t>
            </a:r>
            <a:br>
              <a:rPr lang="en-US" dirty="0">
                <a:latin typeface="Dava Sans"/>
              </a:rPr>
            </a:br>
            <a:r>
              <a:rPr lang="en-US" dirty="0" err="1">
                <a:latin typeface="Calibri"/>
                <a:cs typeface="Calibri"/>
              </a:rPr>
              <a:t>folosind</a:t>
            </a:r>
            <a:r>
              <a:rPr lang="en-US" dirty="0">
                <a:latin typeface="Calibri"/>
                <a:cs typeface="Calibri"/>
              </a:rPr>
              <a:t>: </a:t>
            </a:r>
            <a:r>
              <a:rPr lang="en-US" dirty="0" err="1">
                <a:latin typeface="Calibri"/>
                <a:cs typeface="Calibri"/>
              </a:rPr>
              <a:t>doReturn</a:t>
            </a:r>
            <a:r>
              <a:rPr lang="en-US" dirty="0">
                <a:latin typeface="Calibri"/>
                <a:cs typeface="Calibri"/>
              </a:rPr>
              <a:t>(), </a:t>
            </a:r>
            <a:r>
              <a:rPr lang="en-US" dirty="0" err="1">
                <a:latin typeface="Calibri"/>
                <a:cs typeface="Calibri"/>
              </a:rPr>
              <a:t>doNothing</a:t>
            </a:r>
            <a:r>
              <a:rPr lang="en-US" dirty="0">
                <a:latin typeface="Calibri"/>
                <a:cs typeface="Calibri"/>
              </a:rPr>
              <a:t>(), </a:t>
            </a:r>
            <a:r>
              <a:rPr lang="en-US" dirty="0" err="1">
                <a:latin typeface="Calibri"/>
                <a:cs typeface="Calibri"/>
              </a:rPr>
              <a:t>doCallRealMethod</a:t>
            </a:r>
            <a:r>
              <a:rPr lang="en-US" dirty="0">
                <a:latin typeface="Calibri"/>
                <a:cs typeface="Calibri"/>
              </a:rPr>
              <a:t>(), </a:t>
            </a:r>
            <a:r>
              <a:rPr lang="en-US" dirty="0" err="1">
                <a:latin typeface="Calibri"/>
                <a:cs typeface="Calibri"/>
              </a:rPr>
              <a:t>doThrow</a:t>
            </a:r>
            <a:r>
              <a:rPr lang="en-US" dirty="0">
                <a:latin typeface="Calibri"/>
                <a:cs typeface="Calibri"/>
              </a:rPr>
              <a:t>(), </a:t>
            </a:r>
            <a:r>
              <a:rPr lang="en-US" dirty="0" err="1">
                <a:latin typeface="Calibri"/>
                <a:cs typeface="Calibri"/>
              </a:rPr>
              <a:t>doAnswer</a:t>
            </a:r>
            <a:r>
              <a:rPr lang="en-US" dirty="0">
                <a:latin typeface="Calibri"/>
                <a:cs typeface="Calibri"/>
              </a:rPr>
              <a:t>()</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Instructarea</a:t>
            </a:r>
            <a:r>
              <a:rPr lang="en-US" dirty="0">
                <a:latin typeface="Calibri"/>
                <a:cs typeface="Calibri"/>
              </a:rPr>
              <a:t> </a:t>
            </a:r>
            <a:r>
              <a:rPr lang="en-US" dirty="0" err="1">
                <a:latin typeface="Calibri"/>
                <a:cs typeface="Calibri"/>
              </a:rPr>
              <a:t>metodelor</a:t>
            </a:r>
            <a:r>
              <a:rPr lang="en-US" dirty="0">
                <a:latin typeface="Calibri"/>
                <a:cs typeface="Calibri"/>
              </a:rPr>
              <a:t> </a:t>
            </a:r>
            <a:br>
              <a:rPr lang="en-US" dirty="0">
                <a:latin typeface="Dava Sans"/>
              </a:rPr>
            </a:br>
            <a:r>
              <a:rPr lang="en-US" dirty="0" err="1">
                <a:latin typeface="Calibri"/>
                <a:cs typeface="Calibri"/>
              </a:rPr>
              <a:t>folosind</a:t>
            </a:r>
            <a:r>
              <a:rPr lang="en-US" dirty="0">
                <a:latin typeface="Calibri"/>
                <a:cs typeface="Calibri"/>
              </a:rPr>
              <a:t>: </a:t>
            </a:r>
            <a:r>
              <a:rPr lang="en-US" dirty="0" err="1">
                <a:latin typeface="Calibri"/>
                <a:cs typeface="Calibri"/>
              </a:rPr>
              <a:t>thenReturn</a:t>
            </a:r>
            <a:r>
              <a:rPr lang="en-US" dirty="0">
                <a:latin typeface="Calibri"/>
                <a:cs typeface="Calibri"/>
              </a:rPr>
              <a:t>()</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Instructarea</a:t>
            </a:r>
            <a:r>
              <a:rPr lang="en-US" dirty="0">
                <a:latin typeface="Calibri"/>
                <a:cs typeface="Calibri"/>
              </a:rPr>
              <a:t> </a:t>
            </a:r>
            <a:r>
              <a:rPr lang="en-US" dirty="0" err="1">
                <a:latin typeface="Calibri"/>
                <a:cs typeface="Calibri"/>
              </a:rPr>
              <a:t>dinamica</a:t>
            </a:r>
            <a:r>
              <a:rPr lang="en-US" dirty="0">
                <a:latin typeface="Calibri"/>
                <a:cs typeface="Calibri"/>
              </a:rPr>
              <a:t> a </a:t>
            </a:r>
            <a:r>
              <a:rPr lang="en-US" dirty="0" err="1">
                <a:latin typeface="Calibri"/>
                <a:cs typeface="Calibri"/>
              </a:rPr>
              <a:t>metodelor</a:t>
            </a:r>
            <a:br>
              <a:rPr lang="en-US" dirty="0">
                <a:latin typeface="Dava Sans"/>
              </a:rPr>
            </a:br>
            <a:r>
              <a:rPr lang="en-US" dirty="0" err="1">
                <a:latin typeface="Calibri"/>
                <a:cs typeface="Calibri"/>
              </a:rPr>
              <a:t>prin</a:t>
            </a:r>
            <a:r>
              <a:rPr lang="en-US" dirty="0">
                <a:latin typeface="Calibri"/>
                <a:cs typeface="Calibri"/>
              </a:rPr>
              <a:t> </a:t>
            </a:r>
            <a:r>
              <a:rPr lang="en-US" dirty="0" err="1">
                <a:latin typeface="Calibri"/>
                <a:cs typeface="Calibri"/>
              </a:rPr>
              <a:t>implementarea</a:t>
            </a:r>
            <a:r>
              <a:rPr lang="en-US" dirty="0">
                <a:latin typeface="Calibri"/>
                <a:cs typeface="Calibri"/>
              </a:rPr>
              <a:t> </a:t>
            </a:r>
            <a:r>
              <a:rPr lang="en-US" dirty="0" err="1">
                <a:latin typeface="Calibri"/>
                <a:cs typeface="Calibri"/>
              </a:rPr>
              <a:t>interfetei</a:t>
            </a:r>
            <a:r>
              <a:rPr lang="en-US" dirty="0">
                <a:latin typeface="Calibri"/>
                <a:cs typeface="Calibri"/>
              </a:rPr>
              <a:t> </a:t>
            </a:r>
            <a:r>
              <a:rPr lang="en-US" dirty="0" err="1">
                <a:latin typeface="Calibri"/>
                <a:cs typeface="Calibri"/>
              </a:rPr>
              <a:t>functionale</a:t>
            </a:r>
            <a:r>
              <a:rPr lang="en-US" dirty="0">
                <a:latin typeface="Calibri"/>
                <a:cs typeface="Calibri"/>
              </a:rPr>
              <a:t> "Answer"</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Extragerea</a:t>
            </a:r>
            <a:r>
              <a:rPr lang="en-US" dirty="0">
                <a:latin typeface="Calibri"/>
                <a:cs typeface="Calibri"/>
              </a:rPr>
              <a:t> </a:t>
            </a:r>
            <a:r>
              <a:rPr lang="en-US" dirty="0" err="1">
                <a:latin typeface="Calibri"/>
                <a:cs typeface="Calibri"/>
              </a:rPr>
              <a:t>rezultatului</a:t>
            </a:r>
            <a:r>
              <a:rPr lang="en-US" dirty="0">
                <a:latin typeface="Calibri"/>
                <a:cs typeface="Calibri"/>
              </a:rPr>
              <a:t> </a:t>
            </a:r>
            <a:r>
              <a:rPr lang="en-US" dirty="0" err="1">
                <a:latin typeface="Calibri"/>
                <a:cs typeface="Calibri"/>
              </a:rPr>
              <a:t>metodei</a:t>
            </a:r>
            <a:br>
              <a:rPr lang="en-US" dirty="0">
                <a:latin typeface="Dava Sans"/>
              </a:rPr>
            </a:br>
            <a:r>
              <a:rPr lang="en-US" dirty="0" err="1">
                <a:latin typeface="Calibri"/>
                <a:cs typeface="Calibri"/>
              </a:rPr>
              <a:t>folosind</a:t>
            </a:r>
            <a:r>
              <a:rPr lang="en-US" dirty="0">
                <a:latin typeface="Calibri"/>
                <a:cs typeface="Calibri"/>
              </a:rPr>
              <a:t>: verify() </a:t>
            </a:r>
            <a:r>
              <a:rPr lang="en-US" dirty="0" err="1">
                <a:latin typeface="Calibri"/>
                <a:cs typeface="Calibri"/>
              </a:rPr>
              <a:t>sau</a:t>
            </a:r>
            <a:r>
              <a:rPr lang="en-US" dirty="0">
                <a:latin typeface="Calibri"/>
                <a:cs typeface="Calibri"/>
              </a:rPr>
              <a:t>, </a:t>
            </a:r>
            <a:r>
              <a:rPr lang="en-US" dirty="0" err="1">
                <a:latin typeface="Calibri"/>
                <a:cs typeface="Calibri"/>
              </a:rPr>
              <a:t>daca</a:t>
            </a:r>
            <a:r>
              <a:rPr lang="en-US" dirty="0">
                <a:latin typeface="Calibri"/>
                <a:cs typeface="Calibri"/>
              </a:rPr>
              <a:t> </a:t>
            </a:r>
            <a:r>
              <a:rPr lang="en-US" dirty="0" err="1">
                <a:latin typeface="Calibri"/>
                <a:cs typeface="Calibri"/>
              </a:rPr>
              <a:t>urmam</a:t>
            </a:r>
            <a:r>
              <a:rPr lang="en-US" dirty="0">
                <a:latin typeface="Calibri"/>
                <a:cs typeface="Calibri"/>
              </a:rPr>
              <a:t> BDD – then() + should()</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Injectarea</a:t>
            </a:r>
            <a:r>
              <a:rPr lang="en-US" dirty="0">
                <a:latin typeface="Calibri"/>
                <a:cs typeface="Calibri"/>
              </a:rPr>
              <a:t> </a:t>
            </a:r>
            <a:r>
              <a:rPr lang="en-US" dirty="0" err="1">
                <a:latin typeface="Calibri"/>
                <a:cs typeface="Calibri"/>
              </a:rPr>
              <a:t>dependentelor</a:t>
            </a:r>
            <a:r>
              <a:rPr lang="en-US" dirty="0">
                <a:latin typeface="Calibri"/>
                <a:cs typeface="Calibri"/>
              </a:rPr>
              <a:t> </a:t>
            </a:r>
            <a:r>
              <a:rPr lang="en-US" dirty="0" err="1">
                <a:latin typeface="Calibri"/>
                <a:cs typeface="Calibri"/>
              </a:rPr>
              <a:t>prin</a:t>
            </a:r>
            <a:r>
              <a:rPr lang="en-US" dirty="0">
                <a:latin typeface="Calibri"/>
                <a:cs typeface="Calibri"/>
              </a:rPr>
              <a:t> </a:t>
            </a:r>
            <a:r>
              <a:rPr lang="en-US" dirty="0" err="1">
                <a:latin typeface="Calibri"/>
                <a:cs typeface="Calibri"/>
              </a:rPr>
              <a:t>adnotari</a:t>
            </a:r>
            <a:br>
              <a:rPr lang="en-US" dirty="0">
                <a:latin typeface="Dava Sans"/>
              </a:rPr>
            </a:br>
            <a:r>
              <a:rPr lang="en-US" dirty="0">
                <a:latin typeface="Calibri"/>
                <a:cs typeface="Calibri"/>
              </a:rPr>
              <a:t>@Spy, @Mock, @InjectMocks</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Folosirea</a:t>
            </a:r>
            <a:r>
              <a:rPr lang="en-US" dirty="0">
                <a:latin typeface="Calibri"/>
                <a:cs typeface="Calibri"/>
              </a:rPr>
              <a:t> "Argument matchers"</a:t>
            </a:r>
            <a:br>
              <a:rPr lang="en-US" dirty="0">
                <a:solidFill>
                  <a:srgbClr val="000000"/>
                </a:solidFill>
                <a:latin typeface="Calibri"/>
                <a:cs typeface="Calibri"/>
              </a:rPr>
            </a:br>
            <a:r>
              <a:rPr lang="en-US" dirty="0">
                <a:latin typeface="Calibri"/>
                <a:cs typeface="Calibri"/>
              </a:rPr>
              <a:t>de </a:t>
            </a:r>
            <a:r>
              <a:rPr lang="en-US" dirty="0" err="1">
                <a:latin typeface="Calibri"/>
                <a:cs typeface="Calibri"/>
              </a:rPr>
              <a:t>tipul</a:t>
            </a:r>
            <a:r>
              <a:rPr lang="en-US" dirty="0">
                <a:latin typeface="Calibri"/>
                <a:cs typeface="Calibri"/>
              </a:rPr>
              <a:t>: any(), </a:t>
            </a:r>
            <a:r>
              <a:rPr lang="en-US" dirty="0" err="1">
                <a:latin typeface="Calibri"/>
                <a:cs typeface="Calibri"/>
              </a:rPr>
              <a:t>anyString</a:t>
            </a:r>
            <a:r>
              <a:rPr lang="en-US" dirty="0">
                <a:latin typeface="Calibri"/>
                <a:cs typeface="Calibri"/>
              </a:rPr>
              <a:t>(), </a:t>
            </a:r>
            <a:r>
              <a:rPr lang="en-US" dirty="0" err="1">
                <a:latin typeface="Calibri"/>
                <a:cs typeface="Calibri"/>
              </a:rPr>
              <a:t>anyObject</a:t>
            </a:r>
            <a:r>
              <a:rPr lang="en-US" dirty="0">
                <a:latin typeface="Calibri"/>
                <a:cs typeface="Calibri"/>
              </a:rPr>
              <a:t>(), </a:t>
            </a:r>
            <a:r>
              <a:rPr lang="en-US" dirty="0" err="1">
                <a:latin typeface="Calibri"/>
                <a:cs typeface="Calibri"/>
              </a:rPr>
              <a:t>anyCollection</a:t>
            </a:r>
            <a:r>
              <a:rPr lang="en-US" dirty="0">
                <a:latin typeface="Calibri"/>
                <a:cs typeface="Calibri"/>
              </a:rPr>
              <a:t>() etc.</a:t>
            </a:r>
          </a:p>
          <a:p>
            <a:pPr marL="457200" indent="-457200">
              <a:buAutoNum type="arabicPeriod"/>
            </a:pPr>
            <a:endParaRPr lang="en-US" dirty="0">
              <a:latin typeface="Calibri"/>
              <a:cs typeface="Calibri"/>
            </a:endParaRPr>
          </a:p>
          <a:p>
            <a:pPr marL="457200" indent="-457200">
              <a:buAutoNum type="arabicPeriod"/>
            </a:pPr>
            <a:r>
              <a:rPr lang="en-US" dirty="0" err="1">
                <a:latin typeface="Calibri"/>
                <a:cs typeface="Calibri"/>
              </a:rPr>
              <a:t>Captarea</a:t>
            </a:r>
            <a:r>
              <a:rPr lang="en-US" dirty="0">
                <a:latin typeface="Calibri"/>
                <a:cs typeface="Calibri"/>
              </a:rPr>
              <a:t> </a:t>
            </a:r>
            <a:r>
              <a:rPr lang="en-US" dirty="0" err="1">
                <a:latin typeface="Calibri"/>
                <a:cs typeface="Calibri"/>
              </a:rPr>
              <a:t>argumentelor</a:t>
            </a:r>
            <a:r>
              <a:rPr lang="en-US" dirty="0">
                <a:latin typeface="Calibri"/>
                <a:cs typeface="Calibri"/>
              </a:rPr>
              <a:t> </a:t>
            </a:r>
            <a:r>
              <a:rPr lang="en-US" dirty="0" err="1">
                <a:latin typeface="Calibri"/>
                <a:cs typeface="Calibri"/>
              </a:rPr>
              <a:t>pasate</a:t>
            </a:r>
            <a:r>
              <a:rPr lang="en-US" dirty="0">
                <a:latin typeface="Calibri"/>
                <a:cs typeface="Calibri"/>
              </a:rPr>
              <a:t> </a:t>
            </a:r>
            <a:r>
              <a:rPr lang="en-US" dirty="0" err="1">
                <a:latin typeface="Calibri"/>
                <a:cs typeface="Calibri"/>
              </a:rPr>
              <a:t>prin</a:t>
            </a:r>
            <a:r>
              <a:rPr lang="en-US" dirty="0">
                <a:latin typeface="Calibri"/>
                <a:cs typeface="Calibri"/>
              </a:rPr>
              <a:t> </a:t>
            </a:r>
            <a:r>
              <a:rPr lang="en-US" dirty="0" err="1">
                <a:latin typeface="Calibri"/>
                <a:cs typeface="Calibri"/>
              </a:rPr>
              <a:t>metoda</a:t>
            </a:r>
            <a:br>
              <a:rPr lang="en-US" dirty="0">
                <a:latin typeface="Dava Sans"/>
              </a:rPr>
            </a:br>
            <a:r>
              <a:rPr lang="en-US" dirty="0">
                <a:latin typeface="Calibri"/>
                <a:cs typeface="Calibri"/>
              </a:rPr>
              <a:t>cu </a:t>
            </a:r>
            <a:r>
              <a:rPr lang="en-US" dirty="0" err="1">
                <a:latin typeface="Calibri"/>
                <a:cs typeface="Calibri"/>
              </a:rPr>
              <a:t>ajutorul</a:t>
            </a:r>
            <a:r>
              <a:rPr lang="en-US" dirty="0">
                <a:latin typeface="Calibri"/>
                <a:cs typeface="Calibri"/>
              </a:rPr>
              <a:t>: </a:t>
            </a:r>
            <a:r>
              <a:rPr lang="en-US" dirty="0" err="1">
                <a:latin typeface="Calibri"/>
                <a:cs typeface="Calibri"/>
              </a:rPr>
              <a:t>ArgumentCaptor</a:t>
            </a:r>
            <a:r>
              <a:rPr lang="en-US" dirty="0">
                <a:latin typeface="Calibri"/>
                <a:cs typeface="Calibri"/>
              </a:rPr>
              <a:t>&lt;T&gt;, capture(), </a:t>
            </a:r>
            <a:r>
              <a:rPr lang="en-US" dirty="0" err="1">
                <a:latin typeface="Calibri"/>
                <a:cs typeface="Calibri"/>
              </a:rPr>
              <a:t>getValue</a:t>
            </a:r>
            <a:r>
              <a:rPr lang="en-US" dirty="0">
                <a:latin typeface="Calibri"/>
                <a:cs typeface="Calibri"/>
              </a:rPr>
              <a:t>()</a:t>
            </a:r>
          </a:p>
          <a:p>
            <a:pPr marL="457200" indent="-457200">
              <a:buAutoNum type="arabicPeriod"/>
            </a:pPr>
            <a:endParaRPr lang="en-US" dirty="0">
              <a:latin typeface="Calibri"/>
              <a:cs typeface="Calibri"/>
            </a:endParaRPr>
          </a:p>
          <a:p>
            <a:endParaRPr lang="en-US" dirty="0">
              <a:latin typeface="Calibri"/>
              <a:cs typeface="Calibri"/>
            </a:endParaRPr>
          </a:p>
        </p:txBody>
      </p:sp>
    </p:spTree>
    <p:extLst>
      <p:ext uri="{BB962C8B-B14F-4D97-AF65-F5344CB8AC3E}">
        <p14:creationId xmlns:p14="http://schemas.microsoft.com/office/powerpoint/2010/main" val="2461749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dirty="0" err="1">
                <a:latin typeface="Dava Sans"/>
              </a:rPr>
              <a:t>Dublor</a:t>
            </a:r>
            <a:r>
              <a:rPr lang="en-US" dirty="0">
                <a:latin typeface="Dava Sans"/>
              </a:rPr>
              <a:t> de test – </a:t>
            </a:r>
            <a:r>
              <a:rPr lang="en-US" dirty="0" err="1">
                <a:latin typeface="Dava Sans"/>
              </a:rPr>
              <a:t>isoleaza</a:t>
            </a:r>
            <a:r>
              <a:rPr lang="en-US" dirty="0">
                <a:latin typeface="Dava Sans"/>
              </a:rPr>
              <a:t> </a:t>
            </a:r>
            <a:r>
              <a:rPr lang="en-US" dirty="0" err="1">
                <a:latin typeface="Dava Sans"/>
              </a:rPr>
              <a:t>clasa</a:t>
            </a:r>
            <a:r>
              <a:rPr lang="en-US" dirty="0">
                <a:latin typeface="Dava Sans"/>
              </a:rPr>
              <a:t> </a:t>
            </a:r>
            <a:r>
              <a:rPr lang="en-US" dirty="0" err="1">
                <a:latin typeface="Dava Sans"/>
              </a:rPr>
              <a:t>metodei</a:t>
            </a:r>
            <a:r>
              <a:rPr lang="en-US" dirty="0">
                <a:latin typeface="Dava Sans"/>
              </a:rPr>
              <a:t> de sub test de </a:t>
            </a:r>
            <a:r>
              <a:rPr lang="en-US" dirty="0" err="1">
                <a:latin typeface="Dava Sans"/>
              </a:rPr>
              <a:t>dependentele</a:t>
            </a:r>
            <a:r>
              <a:rPr lang="en-US" dirty="0">
                <a:latin typeface="Dava Sans"/>
              </a:rPr>
              <a:t> </a:t>
            </a:r>
            <a:r>
              <a:rPr lang="en-US" dirty="0" err="1">
                <a:latin typeface="Dava Sans"/>
              </a:rPr>
              <a:t>ei</a:t>
            </a:r>
            <a:r>
              <a:rPr lang="en-US" dirty="0">
                <a:latin typeface="Dava Sans"/>
              </a:rPr>
              <a:t> externe.</a:t>
            </a:r>
          </a:p>
          <a:p>
            <a:pPr>
              <a:defRPr>
                <a:latin typeface="Poppins Bold"/>
                <a:ea typeface="Poppins Bold"/>
                <a:cs typeface="Poppins Bold"/>
                <a:sym typeface="Poppins Bold"/>
              </a:defRPr>
            </a:pPr>
            <a:endParaRPr lang="en-US" dirty="0">
              <a:latin typeface="Dava Sans"/>
            </a:endParaRPr>
          </a:p>
          <a:p>
            <a:pPr>
              <a:defRPr>
                <a:latin typeface="Poppins Bold"/>
                <a:ea typeface="Poppins Bold"/>
                <a:cs typeface="Poppins Bold"/>
                <a:sym typeface="Poppins Bold"/>
              </a:defRPr>
            </a:pPr>
            <a:r>
              <a:rPr lang="en-US" dirty="0" err="1">
                <a:latin typeface="Dava Sans"/>
              </a:rPr>
              <a:t>Avem</a:t>
            </a:r>
            <a:r>
              <a:rPr lang="en-US" dirty="0">
                <a:latin typeface="Dava Sans"/>
              </a:rPr>
              <a:t> </a:t>
            </a:r>
            <a:r>
              <a:rPr lang="en-US" dirty="0" err="1">
                <a:latin typeface="Dava Sans"/>
              </a:rPr>
              <a:t>nevoie</a:t>
            </a:r>
            <a:r>
              <a:rPr lang="en-US" dirty="0">
                <a:latin typeface="Dava Sans"/>
              </a:rPr>
              <a:t> de "Test Doubles" in </a:t>
            </a:r>
            <a:r>
              <a:rPr lang="en-US" dirty="0" err="1">
                <a:latin typeface="Dava Sans"/>
              </a:rPr>
              <a:t>cazul</a:t>
            </a:r>
            <a:r>
              <a:rPr lang="en-US" dirty="0">
                <a:latin typeface="Dava Sans"/>
              </a:rPr>
              <a:t> in care </a:t>
            </a:r>
            <a:r>
              <a:rPr lang="en-US" dirty="0" err="1">
                <a:latin typeface="Dava Sans"/>
              </a:rPr>
              <a:t>vom</a:t>
            </a:r>
            <a:r>
              <a:rPr lang="en-US" dirty="0">
                <a:latin typeface="Dava Sans"/>
              </a:rPr>
              <a:t> produce </a:t>
            </a:r>
            <a:r>
              <a:rPr lang="en-US" dirty="0" err="1">
                <a:latin typeface="Dava Sans"/>
              </a:rPr>
              <a:t>modificari</a:t>
            </a:r>
            <a:r>
              <a:rPr lang="en-US" dirty="0">
                <a:latin typeface="Dava Sans"/>
              </a:rPr>
              <a:t> </a:t>
            </a:r>
            <a:r>
              <a:rPr lang="en-US" dirty="0" err="1">
                <a:latin typeface="Dava Sans"/>
              </a:rPr>
              <a:t>sau</a:t>
            </a:r>
            <a:r>
              <a:rPr lang="en-US" dirty="0">
                <a:latin typeface="Dava Sans"/>
              </a:rPr>
              <a:t> </a:t>
            </a:r>
            <a:r>
              <a:rPr lang="en-US" dirty="0" err="1">
                <a:latin typeface="Dava Sans"/>
              </a:rPr>
              <a:t>prestabiliri</a:t>
            </a:r>
            <a:r>
              <a:rPr lang="en-US" dirty="0">
                <a:latin typeface="Dava Sans"/>
              </a:rPr>
              <a:t> in </a:t>
            </a:r>
            <a:r>
              <a:rPr lang="en-US" dirty="0" err="1">
                <a:latin typeface="Dava Sans"/>
              </a:rPr>
              <a:t>comportamentul</a:t>
            </a:r>
            <a:r>
              <a:rPr lang="en-US" dirty="0">
                <a:latin typeface="Dava Sans"/>
              </a:rPr>
              <a:t> </a:t>
            </a:r>
            <a:r>
              <a:rPr lang="en-US" dirty="0" err="1">
                <a:latin typeface="Dava Sans"/>
              </a:rPr>
              <a:t>obiectelor</a:t>
            </a:r>
            <a:r>
              <a:rPr lang="en-US" dirty="0">
                <a:latin typeface="Dava Sans"/>
              </a:rPr>
              <a:t> </a:t>
            </a:r>
            <a:r>
              <a:rPr lang="en-US" dirty="0" err="1">
                <a:latin typeface="Dava Sans"/>
              </a:rPr>
              <a:t>reale</a:t>
            </a:r>
            <a:r>
              <a:rPr lang="en-US" dirty="0">
                <a:latin typeface="Dava Sans"/>
              </a:rPr>
              <a:t> ale </a:t>
            </a:r>
            <a:r>
              <a:rPr lang="en-US" dirty="0" err="1">
                <a:latin typeface="Dava Sans"/>
              </a:rPr>
              <a:t>claselor</a:t>
            </a:r>
            <a:r>
              <a:rPr lang="en-US" dirty="0">
                <a:latin typeface="Dava Sans"/>
              </a:rPr>
              <a:t>.</a:t>
            </a:r>
            <a:endParaRPr lang="en-US" dirty="0">
              <a:latin typeface="Poppins Bold"/>
            </a:endParaRPr>
          </a:p>
          <a:p>
            <a:pPr>
              <a:defRPr>
                <a:latin typeface="Poppins Bold"/>
                <a:ea typeface="Poppins Bold"/>
                <a:cs typeface="Poppins Bold"/>
                <a:sym typeface="Poppins Bold"/>
              </a:defRPr>
            </a:pPr>
            <a:r>
              <a:rPr lang="en-US" dirty="0">
                <a:latin typeface="Dava Sans"/>
              </a:rPr>
              <a:t>Nu </a:t>
            </a:r>
            <a:r>
              <a:rPr lang="en-US" dirty="0" err="1">
                <a:latin typeface="Dava Sans"/>
              </a:rPr>
              <a:t>putem</a:t>
            </a:r>
            <a:r>
              <a:rPr lang="en-US" dirty="0">
                <a:latin typeface="Dava Sans"/>
              </a:rPr>
              <a:t> </a:t>
            </a:r>
            <a:r>
              <a:rPr lang="en-US" dirty="0" err="1">
                <a:latin typeface="Dava Sans"/>
              </a:rPr>
              <a:t>manipula</a:t>
            </a:r>
            <a:r>
              <a:rPr lang="en-US" dirty="0">
                <a:latin typeface="Dava Sans"/>
              </a:rPr>
              <a:t> cu </a:t>
            </a:r>
            <a:r>
              <a:rPr lang="en-US" dirty="0" err="1">
                <a:latin typeface="Dava Sans"/>
              </a:rPr>
              <a:t>obiectele</a:t>
            </a:r>
            <a:r>
              <a:rPr lang="en-US" dirty="0">
                <a:latin typeface="Dava Sans"/>
              </a:rPr>
              <a:t> </a:t>
            </a:r>
            <a:r>
              <a:rPr lang="en-US" dirty="0" err="1">
                <a:latin typeface="Dava Sans"/>
              </a:rPr>
              <a:t>reale</a:t>
            </a:r>
            <a:r>
              <a:rPr lang="en-US" dirty="0">
                <a:latin typeface="Dava Sans"/>
              </a:rPr>
              <a:t> ale </a:t>
            </a:r>
            <a:r>
              <a:rPr lang="en-US" dirty="0" err="1">
                <a:latin typeface="Dava Sans"/>
              </a:rPr>
              <a:t>claselor</a:t>
            </a:r>
            <a:r>
              <a:rPr lang="en-US" dirty="0">
                <a:latin typeface="Dava Sans"/>
              </a:rPr>
              <a:t> cu </a:t>
            </a:r>
            <a:r>
              <a:rPr lang="en-US" dirty="0" err="1">
                <a:latin typeface="Dava Sans"/>
              </a:rPr>
              <a:t>ajutorul</a:t>
            </a:r>
            <a:r>
              <a:rPr lang="en-US" dirty="0">
                <a:latin typeface="Dava Sans"/>
              </a:rPr>
              <a:t> </a:t>
            </a:r>
            <a:r>
              <a:rPr lang="en-US" dirty="0" err="1">
                <a:latin typeface="Dava Sans"/>
              </a:rPr>
              <a:t>instrumentelor</a:t>
            </a:r>
            <a:r>
              <a:rPr lang="en-US" dirty="0">
                <a:latin typeface="Dava Sans"/>
              </a:rPr>
              <a:t> </a:t>
            </a:r>
            <a:r>
              <a:rPr lang="en-US" dirty="0" err="1">
                <a:latin typeface="Dava Sans"/>
              </a:rPr>
              <a:t>oferite</a:t>
            </a:r>
            <a:r>
              <a:rPr lang="en-US" dirty="0">
                <a:latin typeface="Dava Sans"/>
              </a:rPr>
              <a:t> de "</a:t>
            </a:r>
            <a:r>
              <a:rPr lang="en-US" dirty="0" err="1">
                <a:latin typeface="Dava Sans"/>
              </a:rPr>
              <a:t>mockito</a:t>
            </a:r>
            <a:r>
              <a:rPr lang="en-US" dirty="0">
                <a:latin typeface="Dava Sans"/>
              </a:rPr>
              <a:t>"</a:t>
            </a:r>
            <a:br>
              <a:rPr lang="en-US" dirty="0">
                <a:latin typeface="Dava Sans"/>
              </a:rPr>
            </a:br>
            <a:br>
              <a:rPr lang="en-US" dirty="0">
                <a:latin typeface="Dava Sans"/>
              </a:rPr>
            </a:br>
            <a:r>
              <a:rPr lang="en-US" dirty="0" err="1"/>
              <a:t>Tipuri</a:t>
            </a:r>
            <a:r>
              <a:rPr lang="en-US" dirty="0"/>
              <a:t> de "Test Doubles":</a:t>
            </a:r>
          </a:p>
          <a:p>
            <a:pPr>
              <a:defRPr>
                <a:latin typeface="Poppins Bold"/>
                <a:ea typeface="Poppins Bold"/>
                <a:cs typeface="Poppins Bold"/>
                <a:sym typeface="Poppins Bold"/>
              </a:defRPr>
            </a:pPr>
            <a:r>
              <a:rPr lang="en-US" dirty="0"/>
              <a:t>MOCK, STUB, SPY</a:t>
            </a:r>
            <a:br>
              <a:rPr lang="en-US" dirty="0">
                <a:latin typeface="Dava Sans"/>
              </a:rPr>
            </a:br>
            <a:endParaRPr lang="en-US" dirty="0"/>
          </a:p>
          <a:p>
            <a:pPr>
              <a:defRPr>
                <a:latin typeface="Poppins Bold"/>
                <a:ea typeface="Poppins Bold"/>
                <a:cs typeface="Poppins Bold"/>
                <a:sym typeface="Poppins Bold"/>
              </a:defRPr>
            </a:pPr>
            <a:r>
              <a:rPr lang="en-US" dirty="0">
                <a:latin typeface="Poppins Bold"/>
              </a:rPr>
              <a:t>mock() -&gt; </a:t>
            </a:r>
            <a:r>
              <a:rPr lang="en-US" dirty="0" err="1">
                <a:latin typeface="Poppins Bold"/>
              </a:rPr>
              <a:t>creaza</a:t>
            </a:r>
            <a:r>
              <a:rPr lang="en-US" dirty="0">
                <a:latin typeface="Poppins Bold"/>
              </a:rPr>
              <a:t> o </a:t>
            </a:r>
            <a:r>
              <a:rPr lang="en-US" dirty="0" err="1">
                <a:latin typeface="Poppins Bold"/>
              </a:rPr>
              <a:t>versiune</a:t>
            </a:r>
            <a:r>
              <a:rPr lang="en-US" dirty="0">
                <a:latin typeface="Poppins Bold"/>
              </a:rPr>
              <a:t> "Null" a </a:t>
            </a:r>
            <a:r>
              <a:rPr lang="en-US" dirty="0" err="1">
                <a:latin typeface="Poppins Bold"/>
              </a:rPr>
              <a:t>instantei</a:t>
            </a:r>
            <a:r>
              <a:rPr lang="en-US" dirty="0">
                <a:latin typeface="Poppins Bold"/>
              </a:rPr>
              <a:t> </a:t>
            </a:r>
            <a:r>
              <a:rPr lang="en-US" dirty="0" err="1">
                <a:latin typeface="Poppins Bold"/>
              </a:rPr>
              <a:t>clasei</a:t>
            </a:r>
            <a:r>
              <a:rPr lang="en-US" dirty="0">
                <a:latin typeface="Poppins Bold"/>
              </a:rPr>
              <a:t>, </a:t>
            </a:r>
            <a:r>
              <a:rPr lang="en-US" dirty="0" err="1">
                <a:latin typeface="Poppins Bold"/>
              </a:rPr>
              <a:t>toti</a:t>
            </a:r>
            <a:r>
              <a:rPr lang="en-US" dirty="0">
                <a:latin typeface="Poppins Bold"/>
              </a:rPr>
              <a:t> </a:t>
            </a:r>
            <a:r>
              <a:rPr lang="en-US" dirty="0" err="1">
                <a:latin typeface="Poppins Bold"/>
              </a:rPr>
              <a:t>parametrii</a:t>
            </a:r>
            <a:r>
              <a:rPr lang="en-US" dirty="0">
                <a:latin typeface="Poppins Bold"/>
              </a:rPr>
              <a:t> </a:t>
            </a:r>
            <a:r>
              <a:rPr lang="en-US" dirty="0" err="1">
                <a:latin typeface="Poppins Bold"/>
              </a:rPr>
              <a:t>si</a:t>
            </a:r>
            <a:r>
              <a:rPr lang="en-US" dirty="0">
                <a:latin typeface="Poppins Bold"/>
              </a:rPr>
              <a:t> </a:t>
            </a:r>
            <a:r>
              <a:rPr lang="en-US" dirty="0" err="1">
                <a:latin typeface="Poppins Bold"/>
              </a:rPr>
              <a:t>toate</a:t>
            </a:r>
            <a:r>
              <a:rPr lang="en-US" dirty="0">
                <a:latin typeface="Poppins Bold"/>
              </a:rPr>
              <a:t> </a:t>
            </a:r>
            <a:r>
              <a:rPr lang="en-US" dirty="0" err="1">
                <a:latin typeface="Poppins Bold"/>
              </a:rPr>
              <a:t>metodele</a:t>
            </a:r>
            <a:r>
              <a:rPr lang="en-US" dirty="0">
                <a:latin typeface="Poppins Bold"/>
              </a:rPr>
              <a:t> = null </a:t>
            </a:r>
            <a:r>
              <a:rPr lang="en-US" dirty="0" err="1">
                <a:latin typeface="Poppins Bold"/>
              </a:rPr>
              <a:t>sau</a:t>
            </a:r>
            <a:r>
              <a:rPr lang="en-US" dirty="0">
                <a:latin typeface="Poppins Bold"/>
              </a:rPr>
              <a:t> </a:t>
            </a:r>
            <a:r>
              <a:rPr lang="en-US" dirty="0" err="1">
                <a:latin typeface="Poppins Bold"/>
              </a:rPr>
              <a:t>echivalentul</a:t>
            </a:r>
            <a:r>
              <a:rPr lang="en-US" dirty="0">
                <a:latin typeface="Poppins Bold"/>
              </a:rPr>
              <a:t> </a:t>
            </a:r>
            <a:r>
              <a:rPr lang="en-US" dirty="0" err="1">
                <a:latin typeface="Poppins Bold"/>
              </a:rPr>
              <a:t>lui</a:t>
            </a:r>
            <a:r>
              <a:rPr lang="en-US" dirty="0">
                <a:latin typeface="Poppins Bold"/>
              </a:rPr>
              <a:t> null (0 </a:t>
            </a:r>
            <a:r>
              <a:rPr lang="en-US" dirty="0" err="1">
                <a:latin typeface="Poppins Bold"/>
              </a:rPr>
              <a:t>pentru</a:t>
            </a:r>
            <a:r>
              <a:rPr lang="en-US" dirty="0">
                <a:latin typeface="Poppins Bold"/>
              </a:rPr>
              <a:t> </a:t>
            </a:r>
            <a:r>
              <a:rPr lang="en-US" dirty="0" err="1">
                <a:latin typeface="Poppins Bold"/>
              </a:rPr>
              <a:t>primitivele</a:t>
            </a:r>
            <a:r>
              <a:rPr lang="en-US" dirty="0">
                <a:latin typeface="Poppins Bold"/>
              </a:rPr>
              <a:t> </a:t>
            </a:r>
            <a:r>
              <a:rPr lang="en-US" dirty="0" err="1">
                <a:latin typeface="Poppins Bold"/>
              </a:rPr>
              <a:t>numerice</a:t>
            </a:r>
            <a:r>
              <a:rPr lang="en-US" dirty="0">
                <a:latin typeface="Poppins Bold"/>
              </a:rPr>
              <a:t>, 'false' </a:t>
            </a:r>
            <a:r>
              <a:rPr lang="en-US" dirty="0" err="1">
                <a:latin typeface="Poppins Bold"/>
              </a:rPr>
              <a:t>pentru</a:t>
            </a:r>
            <a:r>
              <a:rPr lang="en-US" dirty="0">
                <a:latin typeface="Poppins Bold"/>
              </a:rPr>
              <a:t> </a:t>
            </a:r>
            <a:r>
              <a:rPr lang="en-US" dirty="0" err="1">
                <a:latin typeface="Poppins Bold"/>
              </a:rPr>
              <a:t>boolean</a:t>
            </a:r>
            <a:r>
              <a:rPr lang="en-US" dirty="0">
                <a:latin typeface="Poppins Bold"/>
              </a:rPr>
              <a:t>)</a:t>
            </a: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dirty="0">
                <a:latin typeface="Dava Sans"/>
              </a:rPr>
              <a:t>spy() -&gt; </a:t>
            </a:r>
            <a:r>
              <a:rPr lang="en-US" dirty="0" err="1">
                <a:latin typeface="Dava Sans"/>
              </a:rPr>
              <a:t>creaza</a:t>
            </a:r>
            <a:r>
              <a:rPr lang="en-US" dirty="0">
                <a:latin typeface="Dava Sans"/>
              </a:rPr>
              <a:t> o </a:t>
            </a:r>
            <a:r>
              <a:rPr lang="en-US" dirty="0" err="1">
                <a:latin typeface="Dava Sans"/>
              </a:rPr>
              <a:t>instanta</a:t>
            </a:r>
            <a:r>
              <a:rPr lang="en-US" dirty="0">
                <a:latin typeface="Dava Sans"/>
              </a:rPr>
              <a:t> </a:t>
            </a:r>
            <a:r>
              <a:rPr lang="en-US" dirty="0" err="1">
                <a:latin typeface="Dava Sans"/>
              </a:rPr>
              <a:t>similara</a:t>
            </a:r>
            <a:r>
              <a:rPr lang="en-US" dirty="0">
                <a:latin typeface="Dava Sans"/>
              </a:rPr>
              <a:t> cu </a:t>
            </a:r>
            <a:r>
              <a:rPr lang="en-US" dirty="0" err="1">
                <a:latin typeface="Dava Sans"/>
              </a:rPr>
              <a:t>cea</a:t>
            </a:r>
            <a:r>
              <a:rPr lang="en-US" dirty="0">
                <a:latin typeface="Dava Sans"/>
              </a:rPr>
              <a:t> </a:t>
            </a:r>
            <a:r>
              <a:rPr lang="en-US" dirty="0" err="1">
                <a:latin typeface="Dava Sans"/>
              </a:rPr>
              <a:t>reala</a:t>
            </a:r>
            <a:r>
              <a:rPr lang="en-US" dirty="0">
                <a:latin typeface="Dava Sans"/>
              </a:rPr>
              <a:t>, da </a:t>
            </a:r>
            <a:r>
              <a:rPr lang="en-US" dirty="0" err="1">
                <a:latin typeface="Dava Sans"/>
              </a:rPr>
              <a:t>acces</a:t>
            </a:r>
            <a:r>
              <a:rPr lang="en-US" dirty="0">
                <a:latin typeface="Dava Sans"/>
              </a:rPr>
              <a:t> la </a:t>
            </a:r>
            <a:r>
              <a:rPr lang="en-US" dirty="0" err="1">
                <a:latin typeface="Dava Sans"/>
              </a:rPr>
              <a:t>toti</a:t>
            </a:r>
            <a:r>
              <a:rPr lang="en-US" dirty="0">
                <a:latin typeface="Dava Sans"/>
              </a:rPr>
              <a:t> </a:t>
            </a:r>
            <a:r>
              <a:rPr lang="en-US" dirty="0" err="1">
                <a:latin typeface="Dava Sans"/>
              </a:rPr>
              <a:t>parametrii</a:t>
            </a:r>
            <a:r>
              <a:rPr lang="en-US" dirty="0">
                <a:latin typeface="Dava Sans"/>
              </a:rPr>
              <a:t> </a:t>
            </a:r>
            <a:r>
              <a:rPr lang="en-US" dirty="0" err="1">
                <a:latin typeface="Dava Sans"/>
              </a:rPr>
              <a:t>si</a:t>
            </a:r>
            <a:r>
              <a:rPr lang="en-US" dirty="0">
                <a:latin typeface="Dava Sans"/>
              </a:rPr>
              <a:t> </a:t>
            </a:r>
            <a:r>
              <a:rPr lang="en-US" dirty="0" err="1">
                <a:latin typeface="Dava Sans"/>
              </a:rPr>
              <a:t>toata</a:t>
            </a:r>
            <a:r>
              <a:rPr lang="en-US" dirty="0">
                <a:latin typeface="Dava Sans"/>
              </a:rPr>
              <a:t> </a:t>
            </a:r>
            <a:r>
              <a:rPr lang="en-US" dirty="0" err="1">
                <a:latin typeface="Dava Sans"/>
              </a:rPr>
              <a:t>logica</a:t>
            </a:r>
            <a:r>
              <a:rPr lang="en-US" dirty="0">
                <a:latin typeface="Dava Sans"/>
              </a:rPr>
              <a:t> </a:t>
            </a:r>
            <a:r>
              <a:rPr lang="en-US" dirty="0" err="1">
                <a:latin typeface="Dava Sans"/>
              </a:rPr>
              <a:t>clasei</a:t>
            </a:r>
            <a:r>
              <a:rPr lang="en-US" dirty="0">
                <a:latin typeface="Dava Sans"/>
              </a:rPr>
              <a:t> </a:t>
            </a:r>
            <a:br>
              <a:rPr lang="en-US" dirty="0">
                <a:latin typeface="Dava Sans"/>
              </a:rPr>
            </a:br>
            <a:r>
              <a:rPr lang="en-US" dirty="0">
                <a:latin typeface="Dava Sans"/>
              </a:rPr>
              <a:t>! are </a:t>
            </a:r>
            <a:r>
              <a:rPr lang="en-US" dirty="0" err="1">
                <a:latin typeface="Dava Sans"/>
              </a:rPr>
              <a:t>nevoie</a:t>
            </a:r>
            <a:r>
              <a:rPr lang="en-US" dirty="0">
                <a:latin typeface="Dava Sans"/>
              </a:rPr>
              <a:t> de @NoArgsConstructor</a:t>
            </a:r>
            <a:br>
              <a:rPr lang="en-US" dirty="0">
                <a:latin typeface="Dava Sans"/>
              </a:rPr>
            </a:br>
            <a:br>
              <a:rPr lang="en-US" dirty="0">
                <a:latin typeface="Dava Sans"/>
              </a:rPr>
            </a:br>
            <a:endParaRPr lang="en-US" dirty="0"/>
          </a:p>
          <a:p>
            <a:pPr>
              <a:defRPr>
                <a:latin typeface="Poppins Bold"/>
                <a:ea typeface="Poppins Bold"/>
                <a:cs typeface="Poppins Bold"/>
                <a:sym typeface="Poppins Bold"/>
              </a:defRPr>
            </a:pPr>
            <a:r>
              <a:rPr lang="en-US" dirty="0"/>
              <a:t>STUBBING:</a:t>
            </a:r>
          </a:p>
          <a:p>
            <a:pPr>
              <a:defRPr>
                <a:latin typeface="Poppins Bold"/>
                <a:ea typeface="Poppins Bold"/>
                <a:cs typeface="Poppins Bold"/>
                <a:sym typeface="Poppins Bold"/>
              </a:defRPr>
            </a:pPr>
            <a:r>
              <a:rPr lang="en-US" dirty="0"/>
              <a:t>STUB = MOCK + Instructions for how to respond to certain method calls -&gt; mock() +  [when() + </a:t>
            </a:r>
            <a:r>
              <a:rPr lang="en-US" dirty="0" err="1"/>
              <a:t>thenReturn</a:t>
            </a:r>
            <a:r>
              <a:rPr lang="en-US" dirty="0"/>
              <a:t>()]</a:t>
            </a: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dirty="0">
                <a:latin typeface="Poppins Bold"/>
              </a:rPr>
              <a:t>Deep Mock -&gt; mock(class + Answer constant)</a:t>
            </a:r>
            <a:br>
              <a:rPr lang="en-US" dirty="0">
                <a:latin typeface="Poppins Bold"/>
              </a:rPr>
            </a:br>
            <a:br>
              <a:rPr lang="en-US" dirty="0">
                <a:latin typeface="Poppins Bold"/>
              </a:rPr>
            </a:br>
            <a:r>
              <a:rPr lang="en-US" dirty="0">
                <a:latin typeface="Poppins Bold"/>
              </a:rPr>
              <a:t>Answer Constants:</a:t>
            </a:r>
          </a:p>
          <a:p>
            <a:pPr algn="l">
              <a:defRPr>
                <a:latin typeface="Poppins Bold"/>
                <a:ea typeface="Poppins Bold"/>
                <a:cs typeface="Poppins Bold"/>
                <a:sym typeface="Poppins Bold"/>
              </a:defRPr>
            </a:pPr>
            <a:r>
              <a:rPr lang="en-GB" dirty="0"/>
              <a:t>RETURNS_DEFAULTS -&gt; </a:t>
            </a:r>
            <a:r>
              <a:rPr lang="en-GB" dirty="0" err="1"/>
              <a:t>obiectele</a:t>
            </a:r>
            <a:r>
              <a:rPr lang="en-GB" dirty="0"/>
              <a:t> </a:t>
            </a:r>
            <a:r>
              <a:rPr lang="en-GB" dirty="0" err="1"/>
              <a:t>si</a:t>
            </a:r>
            <a:r>
              <a:rPr lang="en-GB" dirty="0"/>
              <a:t> </a:t>
            </a:r>
            <a:r>
              <a:rPr lang="en-GB" dirty="0" err="1"/>
              <a:t>metodele</a:t>
            </a:r>
            <a:r>
              <a:rPr lang="en-GB" dirty="0"/>
              <a:t> </a:t>
            </a:r>
            <a:r>
              <a:rPr lang="en-GB" dirty="0" err="1"/>
              <a:t>returneaza</a:t>
            </a:r>
            <a:r>
              <a:rPr lang="en-GB" dirty="0"/>
              <a:t> null, </a:t>
            </a:r>
            <a:r>
              <a:rPr lang="en-GB" dirty="0" err="1"/>
              <a:t>primitivele</a:t>
            </a:r>
            <a:r>
              <a:rPr lang="en-GB" dirty="0"/>
              <a:t> – </a:t>
            </a:r>
            <a:r>
              <a:rPr lang="en-GB" dirty="0" err="1"/>
              <a:t>valoarea</a:t>
            </a:r>
            <a:r>
              <a:rPr lang="en-GB" dirty="0"/>
              <a:t> </a:t>
            </a:r>
            <a:r>
              <a:rPr lang="en-GB" dirty="0" err="1"/>
              <a:t>implicita</a:t>
            </a:r>
            <a:endParaRPr lang="en-US" dirty="0"/>
          </a:p>
          <a:p>
            <a:pPr algn="l">
              <a:defRPr>
                <a:latin typeface="Poppins Bold"/>
                <a:ea typeface="Poppins Bold"/>
                <a:cs typeface="Poppins Bold"/>
                <a:sym typeface="Poppins Bold"/>
              </a:defRPr>
            </a:pPr>
            <a:r>
              <a:rPr lang="en-US" dirty="0">
                <a:solidFill>
                  <a:srgbClr val="000000"/>
                </a:solidFill>
                <a:latin typeface="Poppins Bold"/>
              </a:rPr>
              <a:t>RETURNS_SMART_NULLS -&gt; </a:t>
            </a:r>
            <a:r>
              <a:rPr lang="en-US" dirty="0" err="1">
                <a:solidFill>
                  <a:srgbClr val="000000"/>
                </a:solidFill>
                <a:latin typeface="Poppins Bold"/>
              </a:rPr>
              <a:t>returneaza</a:t>
            </a:r>
            <a:r>
              <a:rPr lang="en-US" dirty="0">
                <a:solidFill>
                  <a:srgbClr val="000000"/>
                </a:solidFill>
                <a:latin typeface="Poppins Bold"/>
              </a:rPr>
              <a:t> un </a:t>
            </a:r>
            <a:r>
              <a:rPr lang="en-US" dirty="0" err="1">
                <a:solidFill>
                  <a:srgbClr val="000000"/>
                </a:solidFill>
                <a:latin typeface="Poppins Bold"/>
              </a:rPr>
              <a:t>mesaj</a:t>
            </a:r>
            <a:r>
              <a:rPr lang="en-US" dirty="0">
                <a:solidFill>
                  <a:srgbClr val="000000"/>
                </a:solidFill>
                <a:latin typeface="Poppins Bold"/>
              </a:rPr>
              <a:t> </a:t>
            </a:r>
            <a:r>
              <a:rPr lang="en-US" dirty="0" err="1">
                <a:solidFill>
                  <a:srgbClr val="000000"/>
                </a:solidFill>
                <a:latin typeface="Poppins Bold"/>
              </a:rPr>
              <a:t>descriptiv</a:t>
            </a:r>
            <a:r>
              <a:rPr lang="en-US" dirty="0">
                <a:solidFill>
                  <a:srgbClr val="000000"/>
                </a:solidFill>
                <a:latin typeface="Poppins Bold"/>
              </a:rPr>
              <a:t> in </a:t>
            </a:r>
            <a:r>
              <a:rPr lang="en-US" dirty="0" err="1">
                <a:solidFill>
                  <a:srgbClr val="000000"/>
                </a:solidFill>
                <a:latin typeface="Poppins Bold"/>
              </a:rPr>
              <a:t>cazul</a:t>
            </a:r>
            <a:r>
              <a:rPr lang="en-US" dirty="0">
                <a:solidFill>
                  <a:srgbClr val="000000"/>
                </a:solidFill>
                <a:latin typeface="Poppins Bold"/>
              </a:rPr>
              <a:t> in care </a:t>
            </a:r>
            <a:r>
              <a:rPr lang="en-US" dirty="0" err="1">
                <a:solidFill>
                  <a:srgbClr val="000000"/>
                </a:solidFill>
                <a:latin typeface="Poppins Bold"/>
              </a:rPr>
              <a:t>motodei</a:t>
            </a:r>
            <a:r>
              <a:rPr lang="en-US" dirty="0">
                <a:solidFill>
                  <a:srgbClr val="000000"/>
                </a:solidFill>
                <a:latin typeface="Poppins Bold"/>
              </a:rPr>
              <a:t> nu </a:t>
            </a:r>
            <a:r>
              <a:rPr lang="en-US" dirty="0" err="1">
                <a:solidFill>
                  <a:srgbClr val="000000"/>
                </a:solidFill>
                <a:latin typeface="Poppins Bold"/>
              </a:rPr>
              <a:t>i</a:t>
            </a:r>
            <a:r>
              <a:rPr lang="en-US" dirty="0">
                <a:solidFill>
                  <a:srgbClr val="000000"/>
                </a:solidFill>
                <a:latin typeface="Poppins Bold"/>
              </a:rPr>
              <a:t> </a:t>
            </a:r>
            <a:r>
              <a:rPr lang="en-US" dirty="0" err="1">
                <a:solidFill>
                  <a:srgbClr val="000000"/>
                </a:solidFill>
                <a:latin typeface="Poppins Bold"/>
              </a:rPr>
              <a:t>sau</a:t>
            </a:r>
            <a:r>
              <a:rPr lang="en-US" dirty="0">
                <a:solidFill>
                  <a:srgbClr val="000000"/>
                </a:solidFill>
                <a:latin typeface="Poppins Bold"/>
              </a:rPr>
              <a:t> </a:t>
            </a:r>
            <a:r>
              <a:rPr lang="en-US" dirty="0" err="1">
                <a:solidFill>
                  <a:srgbClr val="000000"/>
                </a:solidFill>
                <a:latin typeface="Poppins Bold"/>
              </a:rPr>
              <a:t>dat</a:t>
            </a:r>
            <a:r>
              <a:rPr lang="en-US" dirty="0">
                <a:solidFill>
                  <a:srgbClr val="000000"/>
                </a:solidFill>
                <a:latin typeface="Poppins Bold"/>
              </a:rPr>
              <a:t> </a:t>
            </a:r>
            <a:r>
              <a:rPr lang="en-US" dirty="0" err="1">
                <a:solidFill>
                  <a:srgbClr val="000000"/>
                </a:solidFill>
                <a:latin typeface="Poppins Bold"/>
              </a:rPr>
              <a:t>instructiuni</a:t>
            </a:r>
            <a:r>
              <a:rPr lang="en-US" dirty="0">
                <a:solidFill>
                  <a:srgbClr val="000000"/>
                </a:solidFill>
                <a:latin typeface="Poppins Bold"/>
              </a:rPr>
              <a:t> (nu </a:t>
            </a:r>
            <a:r>
              <a:rPr lang="en-US" dirty="0" err="1">
                <a:solidFill>
                  <a:srgbClr val="000000"/>
                </a:solidFill>
                <a:latin typeface="Poppins Bold"/>
              </a:rPr>
              <a:t>i</a:t>
            </a:r>
            <a:r>
              <a:rPr lang="en-US" dirty="0">
                <a:solidFill>
                  <a:srgbClr val="000000"/>
                </a:solidFill>
                <a:latin typeface="Poppins Bold"/>
              </a:rPr>
              <a:t> </a:t>
            </a:r>
            <a:r>
              <a:rPr lang="en-US" dirty="0" err="1">
                <a:solidFill>
                  <a:srgbClr val="000000"/>
                </a:solidFill>
                <a:latin typeface="Poppins Bold"/>
              </a:rPr>
              <a:t>sa</a:t>
            </a:r>
            <a:r>
              <a:rPr lang="en-US" dirty="0">
                <a:solidFill>
                  <a:srgbClr val="000000"/>
                </a:solidFill>
                <a:latin typeface="Poppins Bold"/>
              </a:rPr>
              <a:t> </a:t>
            </a:r>
            <a:r>
              <a:rPr lang="en-US" dirty="0" err="1">
                <a:solidFill>
                  <a:srgbClr val="000000"/>
                </a:solidFill>
                <a:latin typeface="Poppins Bold"/>
              </a:rPr>
              <a:t>facut</a:t>
            </a:r>
            <a:r>
              <a:rPr lang="en-US" dirty="0">
                <a:solidFill>
                  <a:srgbClr val="000000"/>
                </a:solidFill>
                <a:latin typeface="Poppins Bold"/>
              </a:rPr>
              <a:t> stub)</a:t>
            </a:r>
            <a:br>
              <a:rPr lang="en-US" dirty="0">
                <a:solidFill>
                  <a:srgbClr val="000000"/>
                </a:solidFill>
                <a:latin typeface="Poppins Bold"/>
              </a:rPr>
            </a:br>
            <a:r>
              <a:rPr lang="en-GB" dirty="0">
                <a:solidFill>
                  <a:srgbClr val="000000"/>
                </a:solidFill>
              </a:rPr>
              <a:t>RETURNS_MOCKS -&gt; </a:t>
            </a:r>
            <a:r>
              <a:rPr lang="en-GB" dirty="0" err="1">
                <a:solidFill>
                  <a:srgbClr val="000000"/>
                </a:solidFill>
              </a:rPr>
              <a:t>inlocuieste</a:t>
            </a:r>
            <a:r>
              <a:rPr lang="en-GB" dirty="0">
                <a:solidFill>
                  <a:srgbClr val="000000"/>
                </a:solidFill>
              </a:rPr>
              <a:t> </a:t>
            </a:r>
            <a:r>
              <a:rPr lang="en-GB" dirty="0" err="1">
                <a:solidFill>
                  <a:srgbClr val="000000"/>
                </a:solidFill>
              </a:rPr>
              <a:t>obiectele</a:t>
            </a:r>
            <a:r>
              <a:rPr lang="en-GB" dirty="0">
                <a:solidFill>
                  <a:srgbClr val="000000"/>
                </a:solidFill>
              </a:rPr>
              <a:t> cu </a:t>
            </a:r>
            <a:r>
              <a:rPr lang="en-GB" dirty="0" err="1">
                <a:solidFill>
                  <a:srgbClr val="000000"/>
                </a:solidFill>
              </a:rPr>
              <a:t>instantele</a:t>
            </a:r>
            <a:r>
              <a:rPr lang="en-GB" dirty="0">
                <a:solidFill>
                  <a:srgbClr val="000000"/>
                </a:solidFill>
              </a:rPr>
              <a:t> "mocked" </a:t>
            </a:r>
            <a:r>
              <a:rPr lang="en-GB" dirty="0" err="1">
                <a:solidFill>
                  <a:srgbClr val="000000"/>
                </a:solidFill>
              </a:rPr>
              <a:t>pentru</a:t>
            </a:r>
            <a:r>
              <a:rPr lang="en-GB" dirty="0">
                <a:solidFill>
                  <a:srgbClr val="000000"/>
                </a:solidFill>
              </a:rPr>
              <a:t> a </a:t>
            </a:r>
            <a:r>
              <a:rPr lang="en-GB" dirty="0" err="1">
                <a:solidFill>
                  <a:srgbClr val="000000"/>
                </a:solidFill>
              </a:rPr>
              <a:t>evita</a:t>
            </a:r>
            <a:r>
              <a:rPr lang="en-GB" dirty="0">
                <a:solidFill>
                  <a:srgbClr val="000000"/>
                </a:solidFill>
              </a:rPr>
              <a:t> un </a:t>
            </a:r>
            <a:r>
              <a:rPr lang="en-GB" dirty="0" err="1">
                <a:solidFill>
                  <a:srgbClr val="000000"/>
                </a:solidFill>
              </a:rPr>
              <a:t>posibil</a:t>
            </a:r>
            <a:r>
              <a:rPr lang="en-GB" dirty="0">
                <a:solidFill>
                  <a:srgbClr val="000000"/>
                </a:solidFill>
              </a:rPr>
              <a:t> "null pointer" - la </a:t>
            </a:r>
            <a:r>
              <a:rPr lang="en-GB" dirty="0" err="1">
                <a:solidFill>
                  <a:srgbClr val="000000"/>
                </a:solidFill>
              </a:rPr>
              <a:t>chemarea</a:t>
            </a:r>
            <a:r>
              <a:rPr lang="en-GB" dirty="0">
                <a:solidFill>
                  <a:srgbClr val="000000"/>
                </a:solidFill>
              </a:rPr>
              <a:t> </a:t>
            </a:r>
            <a:r>
              <a:rPr lang="en-GB" dirty="0" err="1">
                <a:solidFill>
                  <a:srgbClr val="000000"/>
                </a:solidFill>
              </a:rPr>
              <a:t>explicita</a:t>
            </a:r>
            <a:r>
              <a:rPr lang="en-GB" dirty="0">
                <a:solidFill>
                  <a:srgbClr val="000000"/>
                </a:solidFill>
              </a:rPr>
              <a:t> a </a:t>
            </a:r>
            <a:r>
              <a:rPr lang="en-GB" dirty="0" err="1">
                <a:solidFill>
                  <a:srgbClr val="000000"/>
                </a:solidFill>
              </a:rPr>
              <a:t>metodelor</a:t>
            </a:r>
            <a:r>
              <a:rPr lang="en-GB" dirty="0">
                <a:solidFill>
                  <a:srgbClr val="000000"/>
                </a:solidFill>
              </a:rPr>
              <a:t> </a:t>
            </a:r>
            <a:r>
              <a:rPr lang="en-GB" dirty="0" err="1">
                <a:solidFill>
                  <a:srgbClr val="000000"/>
                </a:solidFill>
              </a:rPr>
              <a:t>obiectului</a:t>
            </a:r>
            <a:r>
              <a:rPr lang="en-GB" dirty="0">
                <a:solidFill>
                  <a:srgbClr val="000000"/>
                </a:solidFill>
              </a:rPr>
              <a:t> </a:t>
            </a:r>
            <a:r>
              <a:rPr lang="en-GB" dirty="0" err="1">
                <a:solidFill>
                  <a:srgbClr val="000000"/>
                </a:solidFill>
              </a:rPr>
              <a:t>vom</a:t>
            </a:r>
            <a:r>
              <a:rPr lang="en-GB" dirty="0">
                <a:solidFill>
                  <a:srgbClr val="000000"/>
                </a:solidFill>
              </a:rPr>
              <a:t> </a:t>
            </a:r>
            <a:r>
              <a:rPr lang="en-GB" dirty="0" err="1">
                <a:solidFill>
                  <a:srgbClr val="000000"/>
                </a:solidFill>
              </a:rPr>
              <a:t>primi</a:t>
            </a:r>
            <a:r>
              <a:rPr lang="en-GB" dirty="0">
                <a:solidFill>
                  <a:srgbClr val="000000"/>
                </a:solidFill>
              </a:rPr>
              <a:t> null </a:t>
            </a:r>
            <a:r>
              <a:rPr lang="en-GB" dirty="0" err="1">
                <a:solidFill>
                  <a:srgbClr val="000000"/>
                </a:solidFill>
              </a:rPr>
              <a:t>sau</a:t>
            </a:r>
            <a:r>
              <a:rPr lang="en-GB" dirty="0">
                <a:solidFill>
                  <a:srgbClr val="000000"/>
                </a:solidFill>
              </a:rPr>
              <a:t> </a:t>
            </a:r>
            <a:r>
              <a:rPr lang="en-GB" dirty="0" err="1">
                <a:solidFill>
                  <a:srgbClr val="000000"/>
                </a:solidFill>
              </a:rPr>
              <a:t>echivalentul</a:t>
            </a:r>
            <a:r>
              <a:rPr lang="en-GB" dirty="0">
                <a:solidFill>
                  <a:srgbClr val="000000"/>
                </a:solidFill>
              </a:rPr>
              <a:t> </a:t>
            </a:r>
            <a:r>
              <a:rPr lang="en-GB" dirty="0" err="1">
                <a:solidFill>
                  <a:srgbClr val="000000"/>
                </a:solidFill>
              </a:rPr>
              <a:t>lui</a:t>
            </a:r>
            <a:r>
              <a:rPr lang="en-GB" dirty="0">
                <a:solidFill>
                  <a:srgbClr val="000000"/>
                </a:solidFill>
              </a:rPr>
              <a:t> </a:t>
            </a:r>
            <a:r>
              <a:rPr lang="en-GB" dirty="0" err="1">
                <a:solidFill>
                  <a:srgbClr val="000000"/>
                </a:solidFill>
              </a:rPr>
              <a:t>pentru</a:t>
            </a:r>
            <a:r>
              <a:rPr lang="en-GB" dirty="0">
                <a:solidFill>
                  <a:srgbClr val="000000"/>
                </a:solidFill>
              </a:rPr>
              <a:t> primitive</a:t>
            </a:r>
            <a:endParaRPr lang="en-US" dirty="0">
              <a:solidFill>
                <a:srgbClr val="000000"/>
              </a:solidFill>
              <a:latin typeface="Poppins Bold"/>
            </a:endParaRPr>
          </a:p>
          <a:p>
            <a:pPr algn="l">
              <a:defRPr>
                <a:latin typeface="Poppins Bold"/>
                <a:ea typeface="Poppins Bold"/>
                <a:cs typeface="Poppins Bold"/>
                <a:sym typeface="Poppins Bold"/>
              </a:defRPr>
            </a:pPr>
            <a:r>
              <a:rPr lang="en-GB" dirty="0">
                <a:solidFill>
                  <a:srgbClr val="000000"/>
                </a:solidFill>
              </a:rPr>
              <a:t>RETURNS_DEEP_STUBS -&gt; </a:t>
            </a:r>
            <a:r>
              <a:rPr lang="en-GB" dirty="0" err="1">
                <a:solidFill>
                  <a:srgbClr val="000000"/>
                </a:solidFill>
              </a:rPr>
              <a:t>permite</a:t>
            </a:r>
            <a:r>
              <a:rPr lang="en-GB" dirty="0">
                <a:solidFill>
                  <a:srgbClr val="000000"/>
                </a:solidFill>
              </a:rPr>
              <a:t> "</a:t>
            </a:r>
            <a:r>
              <a:rPr lang="en-GB" dirty="0" err="1">
                <a:solidFill>
                  <a:srgbClr val="000000"/>
                </a:solidFill>
              </a:rPr>
              <a:t>instructarea</a:t>
            </a:r>
            <a:r>
              <a:rPr lang="en-GB" dirty="0">
                <a:solidFill>
                  <a:srgbClr val="000000"/>
                </a:solidFill>
              </a:rPr>
              <a:t> / stubbing" a </a:t>
            </a:r>
            <a:r>
              <a:rPr lang="en-GB" dirty="0" err="1">
                <a:solidFill>
                  <a:srgbClr val="000000"/>
                </a:solidFill>
              </a:rPr>
              <a:t>metodelor</a:t>
            </a:r>
            <a:r>
              <a:rPr lang="en-GB" dirty="0">
                <a:solidFill>
                  <a:srgbClr val="000000"/>
                </a:solidFill>
              </a:rPr>
              <a:t> </a:t>
            </a:r>
            <a:r>
              <a:rPr lang="en-GB" dirty="0" err="1">
                <a:solidFill>
                  <a:srgbClr val="000000"/>
                </a:solidFill>
              </a:rPr>
              <a:t>dependentelor</a:t>
            </a:r>
            <a:r>
              <a:rPr lang="en-GB" dirty="0">
                <a:solidFill>
                  <a:srgbClr val="000000"/>
                </a:solidFill>
              </a:rPr>
              <a:t> </a:t>
            </a:r>
            <a:r>
              <a:rPr lang="en-GB" dirty="0" err="1">
                <a:solidFill>
                  <a:srgbClr val="000000"/>
                </a:solidFill>
              </a:rPr>
              <a:t>folosite</a:t>
            </a:r>
            <a:r>
              <a:rPr lang="en-GB" dirty="0">
                <a:solidFill>
                  <a:srgbClr val="000000"/>
                </a:solidFill>
              </a:rPr>
              <a:t> in </a:t>
            </a:r>
            <a:r>
              <a:rPr lang="en-GB" dirty="0" err="1">
                <a:solidFill>
                  <a:srgbClr val="000000"/>
                </a:solidFill>
              </a:rPr>
              <a:t>metoda</a:t>
            </a:r>
            <a:r>
              <a:rPr lang="en-GB" dirty="0">
                <a:solidFill>
                  <a:srgbClr val="000000"/>
                </a:solidFill>
              </a:rPr>
              <a:t> testata – </a:t>
            </a:r>
            <a:r>
              <a:rPr lang="en-GB" dirty="0" err="1">
                <a:solidFill>
                  <a:srgbClr val="000000"/>
                </a:solidFill>
              </a:rPr>
              <a:t>ofera</a:t>
            </a:r>
            <a:r>
              <a:rPr lang="en-GB" dirty="0">
                <a:solidFill>
                  <a:srgbClr val="000000"/>
                </a:solidFill>
              </a:rPr>
              <a:t> </a:t>
            </a:r>
            <a:r>
              <a:rPr lang="en-GB" dirty="0" err="1">
                <a:solidFill>
                  <a:srgbClr val="000000"/>
                </a:solidFill>
              </a:rPr>
              <a:t>posibilitatea</a:t>
            </a:r>
            <a:r>
              <a:rPr lang="en-GB" dirty="0">
                <a:solidFill>
                  <a:srgbClr val="000000"/>
                </a:solidFill>
              </a:rPr>
              <a:t> de a face "stub" la tot </a:t>
            </a:r>
            <a:r>
              <a:rPr lang="en-GB" dirty="0" err="1">
                <a:solidFill>
                  <a:srgbClr val="000000"/>
                </a:solidFill>
              </a:rPr>
              <a:t>lantul</a:t>
            </a:r>
            <a:r>
              <a:rPr lang="en-GB" dirty="0">
                <a:solidFill>
                  <a:srgbClr val="000000"/>
                </a:solidFill>
              </a:rPr>
              <a:t> de </a:t>
            </a:r>
            <a:r>
              <a:rPr lang="en-GB" dirty="0" err="1">
                <a:solidFill>
                  <a:srgbClr val="000000"/>
                </a:solidFill>
              </a:rPr>
              <a:t>metode</a:t>
            </a:r>
            <a:r>
              <a:rPr lang="en-GB" dirty="0">
                <a:solidFill>
                  <a:srgbClr val="000000"/>
                </a:solidFill>
              </a:rPr>
              <a:t> al </a:t>
            </a:r>
            <a:r>
              <a:rPr lang="en-GB" dirty="0" err="1">
                <a:solidFill>
                  <a:srgbClr val="000000"/>
                </a:solidFill>
              </a:rPr>
              <a:t>obiectuui</a:t>
            </a:r>
            <a:r>
              <a:rPr lang="en-GB" dirty="0">
                <a:solidFill>
                  <a:srgbClr val="000000"/>
                </a:solidFill>
              </a:rPr>
              <a:t> "mocked"</a:t>
            </a:r>
            <a:endParaRPr lang="en-GB" dirty="0"/>
          </a:p>
          <a:p>
            <a:pPr>
              <a:defRPr>
                <a:latin typeface="Poppins Bold"/>
                <a:ea typeface="Poppins Bold"/>
                <a:cs typeface="Poppins Bold"/>
                <a:sym typeface="Poppins Bold"/>
              </a:defRPr>
            </a:pPr>
            <a:br>
              <a:rPr lang="en-US" dirty="0">
                <a:latin typeface="Poppins Bold"/>
              </a:rPr>
            </a:br>
            <a:endParaRPr lang="en-US" dirty="0">
              <a:latin typeface="Poppins Bold"/>
            </a:endParaRPr>
          </a:p>
          <a:p>
            <a:pPr>
              <a:defRPr>
                <a:latin typeface="Poppins Bold"/>
                <a:ea typeface="Poppins Bold"/>
                <a:cs typeface="Poppins Bold"/>
                <a:sym typeface="Poppins Bold"/>
              </a:defRPr>
            </a:pPr>
            <a:endParaRPr lang="en-US" dirty="0">
              <a:latin typeface="Dava Sans"/>
            </a:endParaRPr>
          </a:p>
        </p:txBody>
      </p:sp>
    </p:spTree>
    <p:extLst>
      <p:ext uri="{BB962C8B-B14F-4D97-AF65-F5344CB8AC3E}">
        <p14:creationId xmlns:p14="http://schemas.microsoft.com/office/powerpoint/2010/main" val="1952286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latin typeface="Dava Sans"/>
              </a:rPr>
              <a:t>Crearea</a:t>
            </a:r>
            <a:r>
              <a:rPr lang="en-US" b="1" dirty="0">
                <a:latin typeface="Dava Sans"/>
              </a:rPr>
              <a:t> "</a:t>
            </a:r>
            <a:r>
              <a:rPr lang="en-US" b="1" dirty="0" err="1">
                <a:latin typeface="Dava Sans"/>
              </a:rPr>
              <a:t>dublorului</a:t>
            </a:r>
            <a:r>
              <a:rPr lang="en-US" b="1" dirty="0">
                <a:latin typeface="Dava Sans"/>
              </a:rPr>
              <a:t>" </a:t>
            </a:r>
            <a:r>
              <a:rPr lang="en-US" b="1" dirty="0" err="1">
                <a:latin typeface="Dava Sans"/>
              </a:rPr>
              <a:t>pentru</a:t>
            </a:r>
            <a:r>
              <a:rPr lang="en-US" b="1" dirty="0">
                <a:latin typeface="Dava Sans"/>
              </a:rPr>
              <a:t> </a:t>
            </a:r>
            <a:r>
              <a:rPr lang="en-US" b="1" dirty="0" err="1">
                <a:latin typeface="Dava Sans"/>
              </a:rPr>
              <a:t>testare</a:t>
            </a:r>
            <a:r>
              <a:rPr lang="en-US" b="1" dirty="0">
                <a:latin typeface="Dava Sans"/>
              </a:rPr>
              <a:t> </a:t>
            </a:r>
            <a:r>
              <a:rPr lang="en-US" b="1" dirty="0" err="1">
                <a:latin typeface="Dava Sans"/>
              </a:rPr>
              <a:t>prin</a:t>
            </a:r>
            <a:r>
              <a:rPr lang="en-US" b="1" dirty="0">
                <a:latin typeface="Dava Sans"/>
              </a:rPr>
              <a:t>:</a:t>
            </a:r>
          </a:p>
          <a:p>
            <a:endParaRPr lang="en-US" b="1" dirty="0">
              <a:latin typeface="Dava Sans"/>
            </a:endParaRPr>
          </a:p>
          <a:p>
            <a:pPr marL="342900" indent="-342900">
              <a:buFont typeface="Calibri"/>
              <a:buChar char="-"/>
            </a:pPr>
            <a:r>
              <a:rPr lang="en-US" b="1" dirty="0">
                <a:latin typeface="Dava Sans"/>
              </a:rPr>
              <a:t>mock() -&gt; </a:t>
            </a:r>
            <a:r>
              <a:rPr lang="en-US" b="1" dirty="0" err="1">
                <a:latin typeface="Dava Sans"/>
              </a:rPr>
              <a:t>folosim</a:t>
            </a:r>
            <a:r>
              <a:rPr lang="en-US" b="1" dirty="0">
                <a:latin typeface="Dava Sans"/>
              </a:rPr>
              <a:t> </a:t>
            </a:r>
            <a:r>
              <a:rPr lang="en-US" b="1" dirty="0" err="1">
                <a:latin typeface="Dava Sans"/>
              </a:rPr>
              <a:t>atunci</a:t>
            </a:r>
            <a:r>
              <a:rPr lang="en-US" b="1" dirty="0">
                <a:latin typeface="Dava Sans"/>
              </a:rPr>
              <a:t> cand nu </a:t>
            </a:r>
            <a:r>
              <a:rPr lang="en-US" b="1" dirty="0" err="1">
                <a:latin typeface="Dava Sans"/>
              </a:rPr>
              <a:t>vom</a:t>
            </a:r>
            <a:r>
              <a:rPr lang="en-US" b="1" dirty="0">
                <a:latin typeface="Dava Sans"/>
              </a:rPr>
              <a:t> </a:t>
            </a:r>
            <a:r>
              <a:rPr lang="en-US" b="1" dirty="0" err="1">
                <a:latin typeface="Dava Sans"/>
              </a:rPr>
              <a:t>avea</a:t>
            </a:r>
            <a:r>
              <a:rPr lang="en-US" b="1" dirty="0">
                <a:latin typeface="Dava Sans"/>
              </a:rPr>
              <a:t> </a:t>
            </a:r>
            <a:r>
              <a:rPr lang="en-US" b="1" dirty="0" err="1">
                <a:latin typeface="Dava Sans"/>
              </a:rPr>
              <a:t>nevoie</a:t>
            </a:r>
            <a:r>
              <a:rPr lang="en-US" b="1" dirty="0">
                <a:latin typeface="Dava Sans"/>
              </a:rPr>
              <a:t> de </a:t>
            </a:r>
            <a:r>
              <a:rPr lang="en-US" b="1" dirty="0" err="1">
                <a:latin typeface="Dava Sans"/>
              </a:rPr>
              <a:t>utilizare</a:t>
            </a:r>
            <a:r>
              <a:rPr lang="en-US" b="1" dirty="0">
                <a:latin typeface="Dava Sans"/>
              </a:rPr>
              <a:t> </a:t>
            </a:r>
            <a:r>
              <a:rPr lang="en-US" b="1" dirty="0" err="1">
                <a:latin typeface="Dava Sans"/>
              </a:rPr>
              <a:t>directa</a:t>
            </a:r>
            <a:r>
              <a:rPr lang="en-US" b="1" dirty="0">
                <a:latin typeface="Dava Sans"/>
              </a:rPr>
              <a:t> a </a:t>
            </a:r>
            <a:r>
              <a:rPr lang="en-US" b="1" dirty="0" err="1">
                <a:latin typeface="Dava Sans"/>
              </a:rPr>
              <a:t>obiectului</a:t>
            </a:r>
            <a:r>
              <a:rPr lang="en-US" b="1" dirty="0">
                <a:latin typeface="Dava Sans"/>
              </a:rPr>
              <a:t> in </a:t>
            </a:r>
            <a:r>
              <a:rPr lang="en-US" b="1" dirty="0" err="1">
                <a:latin typeface="Dava Sans"/>
              </a:rPr>
              <a:t>cauza</a:t>
            </a:r>
            <a:r>
              <a:rPr lang="en-US" b="1" dirty="0">
                <a:latin typeface="Dava Sans"/>
              </a:rPr>
              <a:t>, </a:t>
            </a:r>
            <a:r>
              <a:rPr lang="en-US" b="1" dirty="0" err="1">
                <a:latin typeface="Dava Sans"/>
              </a:rPr>
              <a:t>avem</a:t>
            </a:r>
            <a:r>
              <a:rPr lang="en-US" b="1" dirty="0">
                <a:latin typeface="Dava Sans"/>
              </a:rPr>
              <a:t> </a:t>
            </a:r>
            <a:r>
              <a:rPr lang="en-US" b="1" dirty="0" err="1">
                <a:latin typeface="Dava Sans"/>
              </a:rPr>
              <a:t>nevoie</a:t>
            </a:r>
            <a:r>
              <a:rPr lang="en-US" b="1" dirty="0">
                <a:latin typeface="Dava Sans"/>
              </a:rPr>
              <a:t> de </a:t>
            </a:r>
            <a:r>
              <a:rPr lang="en-US" b="1" dirty="0" err="1">
                <a:latin typeface="Dava Sans"/>
              </a:rPr>
              <a:t>el</a:t>
            </a:r>
            <a:r>
              <a:rPr lang="en-US" b="1" dirty="0">
                <a:latin typeface="Dava Sans"/>
              </a:rPr>
              <a:t> </a:t>
            </a:r>
            <a:r>
              <a:rPr lang="en-US" b="1" dirty="0" err="1">
                <a:latin typeface="Dava Sans"/>
              </a:rPr>
              <a:t>doar</a:t>
            </a:r>
            <a:r>
              <a:rPr lang="en-US" b="1" dirty="0">
                <a:latin typeface="Dava Sans"/>
              </a:rPr>
              <a:t> </a:t>
            </a:r>
            <a:r>
              <a:rPr lang="en-US" b="1" dirty="0" err="1">
                <a:latin typeface="Dava Sans"/>
              </a:rPr>
              <a:t>pentru</a:t>
            </a:r>
            <a:r>
              <a:rPr lang="en-US" b="1" dirty="0">
                <a:latin typeface="Dava Sans"/>
              </a:rPr>
              <a:t> a-l </a:t>
            </a:r>
            <a:r>
              <a:rPr lang="en-US" b="1" dirty="0" err="1">
                <a:latin typeface="Dava Sans"/>
              </a:rPr>
              <a:t>injecta</a:t>
            </a:r>
            <a:r>
              <a:rPr lang="en-US" b="1" dirty="0">
                <a:latin typeface="Dava Sans"/>
              </a:rPr>
              <a:t> ca </a:t>
            </a:r>
            <a:r>
              <a:rPr lang="en-US" b="1" dirty="0" err="1">
                <a:latin typeface="Dava Sans"/>
              </a:rPr>
              <a:t>dependenta</a:t>
            </a:r>
            <a:r>
              <a:rPr lang="en-US" b="1" dirty="0">
                <a:latin typeface="Dava Sans"/>
              </a:rPr>
              <a:t> in </a:t>
            </a:r>
            <a:r>
              <a:rPr lang="en-US" b="1" dirty="0" err="1">
                <a:latin typeface="Dava Sans"/>
              </a:rPr>
              <a:t>alta</a:t>
            </a:r>
            <a:r>
              <a:rPr lang="en-US" b="1" dirty="0">
                <a:latin typeface="Dava Sans"/>
              </a:rPr>
              <a:t> </a:t>
            </a:r>
            <a:r>
              <a:rPr lang="en-US" b="1" dirty="0" err="1">
                <a:latin typeface="Dava Sans"/>
              </a:rPr>
              <a:t>metoda</a:t>
            </a:r>
            <a:r>
              <a:rPr lang="en-US" b="1" dirty="0">
                <a:latin typeface="Dava Sans"/>
              </a:rPr>
              <a:t>/constructor.</a:t>
            </a:r>
            <a:br>
              <a:rPr lang="en-US" b="1" dirty="0">
                <a:latin typeface="Dava Sans"/>
              </a:rPr>
            </a:br>
            <a:r>
              <a:rPr lang="en-US" b="1" dirty="0">
                <a:latin typeface="Dava Sans"/>
              </a:rPr>
              <a:t>Un </a:t>
            </a:r>
            <a:r>
              <a:rPr lang="en-US" b="1" dirty="0" err="1">
                <a:latin typeface="Dava Sans"/>
              </a:rPr>
              <a:t>obiect</a:t>
            </a:r>
            <a:r>
              <a:rPr lang="en-US" b="1" dirty="0">
                <a:latin typeface="Dava Sans"/>
              </a:rPr>
              <a:t> "mocked" </a:t>
            </a:r>
            <a:r>
              <a:rPr lang="en-US" b="1" dirty="0" err="1">
                <a:latin typeface="Dava Sans"/>
              </a:rPr>
              <a:t>trebuie</a:t>
            </a:r>
            <a:r>
              <a:rPr lang="en-US" b="1" dirty="0">
                <a:latin typeface="Dava Sans"/>
              </a:rPr>
              <a:t> </a:t>
            </a:r>
            <a:r>
              <a:rPr lang="en-US" b="1" dirty="0" err="1">
                <a:latin typeface="Dava Sans"/>
              </a:rPr>
              <a:t>sa</a:t>
            </a:r>
            <a:r>
              <a:rPr lang="en-US" b="1" dirty="0">
                <a:latin typeface="Dava Sans"/>
              </a:rPr>
              <a:t> fie </a:t>
            </a:r>
            <a:r>
              <a:rPr lang="en-US" b="1" dirty="0" err="1">
                <a:latin typeface="Dava Sans"/>
              </a:rPr>
              <a:t>numit</a:t>
            </a:r>
            <a:r>
              <a:rPr lang="en-US" b="1" dirty="0">
                <a:latin typeface="Dava Sans"/>
              </a:rPr>
              <a:t> "</a:t>
            </a:r>
            <a:r>
              <a:rPr lang="en-US" b="1" dirty="0" err="1">
                <a:latin typeface="Dava Sans"/>
              </a:rPr>
              <a:t>objectNameMock</a:t>
            </a:r>
            <a:r>
              <a:rPr lang="en-US" b="1" dirty="0">
                <a:latin typeface="Dava Sans"/>
              </a:rPr>
              <a:t>"</a:t>
            </a:r>
          </a:p>
          <a:p>
            <a:pPr marL="342900" indent="-342900">
              <a:buFont typeface="Calibri"/>
              <a:buChar char="-"/>
            </a:pPr>
            <a:endParaRPr lang="en-US" b="1" dirty="0">
              <a:latin typeface="Dava Sans"/>
            </a:endParaRPr>
          </a:p>
          <a:p>
            <a:pPr marL="342900" indent="-342900">
              <a:buFont typeface="Calibri"/>
              <a:buChar char="-"/>
            </a:pPr>
            <a:r>
              <a:rPr lang="en-US" b="1" dirty="0">
                <a:latin typeface="Dava Sans"/>
              </a:rPr>
              <a:t>spy() -&gt; </a:t>
            </a:r>
            <a:r>
              <a:rPr lang="en-US" b="1" dirty="0" err="1">
                <a:latin typeface="Dava Sans"/>
              </a:rPr>
              <a:t>folosim</a:t>
            </a:r>
            <a:r>
              <a:rPr lang="en-US" b="1" dirty="0">
                <a:latin typeface="Dava Sans"/>
              </a:rPr>
              <a:t> cand </a:t>
            </a:r>
            <a:r>
              <a:rPr lang="en-US" b="1" dirty="0" err="1">
                <a:latin typeface="Dava Sans"/>
              </a:rPr>
              <a:t>vom</a:t>
            </a:r>
            <a:r>
              <a:rPr lang="en-US" b="1" dirty="0">
                <a:latin typeface="Dava Sans"/>
              </a:rPr>
              <a:t> </a:t>
            </a:r>
            <a:r>
              <a:rPr lang="en-US" b="1" dirty="0" err="1">
                <a:latin typeface="Dava Sans"/>
              </a:rPr>
              <a:t>interactiona</a:t>
            </a:r>
            <a:r>
              <a:rPr lang="en-US" b="1" dirty="0">
                <a:latin typeface="Dava Sans"/>
              </a:rPr>
              <a:t> cu </a:t>
            </a:r>
            <a:r>
              <a:rPr lang="en-US" b="1" dirty="0" err="1">
                <a:latin typeface="Dava Sans"/>
              </a:rPr>
              <a:t>metodele</a:t>
            </a:r>
            <a:r>
              <a:rPr lang="en-US" b="1" dirty="0">
                <a:latin typeface="Dava Sans"/>
              </a:rPr>
              <a:t>/</a:t>
            </a:r>
            <a:r>
              <a:rPr lang="en-US" b="1" dirty="0" err="1">
                <a:latin typeface="Dava Sans"/>
              </a:rPr>
              <a:t>variabilele</a:t>
            </a:r>
            <a:r>
              <a:rPr lang="en-US" b="1" dirty="0">
                <a:latin typeface="Dava Sans"/>
              </a:rPr>
              <a:t> </a:t>
            </a:r>
            <a:r>
              <a:rPr lang="en-US" b="1" dirty="0" err="1">
                <a:latin typeface="Dava Sans"/>
              </a:rPr>
              <a:t>instantei</a:t>
            </a:r>
            <a:r>
              <a:rPr lang="en-US" b="1" dirty="0">
                <a:latin typeface="Dava Sans"/>
              </a:rPr>
              <a:t> "</a:t>
            </a:r>
            <a:r>
              <a:rPr lang="en-US" b="1" dirty="0" err="1">
                <a:latin typeface="Dava Sans"/>
              </a:rPr>
              <a:t>dublor</a:t>
            </a:r>
            <a:r>
              <a:rPr lang="en-US" b="1" dirty="0">
                <a:latin typeface="Dava Sans"/>
              </a:rPr>
              <a:t>"</a:t>
            </a:r>
            <a:br>
              <a:rPr lang="en-US" b="1" dirty="0">
                <a:latin typeface="Dava Sans"/>
              </a:rPr>
            </a:br>
            <a:r>
              <a:rPr lang="en-US" b="1" dirty="0" err="1">
                <a:latin typeface="Dava Sans"/>
              </a:rPr>
              <a:t>instanta</a:t>
            </a:r>
            <a:r>
              <a:rPr lang="en-US" b="1" dirty="0">
                <a:latin typeface="Dava Sans"/>
              </a:rPr>
              <a:t> </a:t>
            </a:r>
            <a:r>
              <a:rPr lang="en-US" b="1" dirty="0" err="1">
                <a:latin typeface="Dava Sans"/>
              </a:rPr>
              <a:t>trebuie</a:t>
            </a:r>
            <a:r>
              <a:rPr lang="en-US" b="1" dirty="0">
                <a:latin typeface="Dava Sans"/>
              </a:rPr>
              <a:t> </a:t>
            </a:r>
            <a:r>
              <a:rPr lang="en-US" b="1" dirty="0" err="1">
                <a:latin typeface="Dava Sans"/>
              </a:rPr>
              <a:t>sa</a:t>
            </a:r>
            <a:r>
              <a:rPr lang="en-US" b="1" dirty="0">
                <a:latin typeface="Dava Sans"/>
              </a:rPr>
              <a:t> fie </a:t>
            </a:r>
            <a:r>
              <a:rPr lang="en-US" b="1" dirty="0" err="1">
                <a:latin typeface="Dava Sans"/>
              </a:rPr>
              <a:t>numita</a:t>
            </a:r>
            <a:r>
              <a:rPr lang="en-US" b="1" dirty="0">
                <a:latin typeface="Dava Sans"/>
              </a:rPr>
              <a:t> cu "Spy" la </a:t>
            </a:r>
            <a:r>
              <a:rPr lang="en-US" b="1" dirty="0" err="1">
                <a:latin typeface="Dava Sans"/>
              </a:rPr>
              <a:t>urma</a:t>
            </a:r>
            <a:endParaRPr lang="en-US" b="1" dirty="0">
              <a:latin typeface="Dava Sans"/>
            </a:endParaRPr>
          </a:p>
          <a:p>
            <a:pPr marL="342900" indent="-342900">
              <a:buFont typeface="Calibri"/>
              <a:buChar char="-"/>
            </a:pPr>
            <a:endParaRPr lang="en-US" b="1" dirty="0">
              <a:latin typeface="Dava Sans"/>
            </a:endParaRPr>
          </a:p>
          <a:p>
            <a:pPr marL="342900" indent="-342900">
              <a:buFont typeface="Calibri"/>
              <a:buChar char="-"/>
            </a:pPr>
            <a:r>
              <a:rPr lang="en-US" b="1" dirty="0">
                <a:latin typeface="Dava Sans"/>
              </a:rPr>
              <a:t>stub -&gt; se </a:t>
            </a:r>
            <a:r>
              <a:rPr lang="en-US" b="1" dirty="0" err="1">
                <a:latin typeface="Dava Sans"/>
              </a:rPr>
              <a:t>foloseste</a:t>
            </a:r>
            <a:r>
              <a:rPr lang="en-US" b="1" dirty="0">
                <a:latin typeface="Dava Sans"/>
              </a:rPr>
              <a:t> in </a:t>
            </a:r>
            <a:r>
              <a:rPr lang="en-US" b="1" dirty="0" err="1">
                <a:latin typeface="Dava Sans"/>
              </a:rPr>
              <a:t>pereche</a:t>
            </a:r>
            <a:r>
              <a:rPr lang="en-US" b="1" dirty="0">
                <a:latin typeface="Dava Sans"/>
              </a:rPr>
              <a:t> cu </a:t>
            </a:r>
            <a:r>
              <a:rPr lang="en-US" b="1" dirty="0" err="1">
                <a:latin typeface="Dava Sans"/>
              </a:rPr>
              <a:t>atat</a:t>
            </a:r>
            <a:r>
              <a:rPr lang="en-US" b="1" dirty="0">
                <a:latin typeface="Dava Sans"/>
              </a:rPr>
              <a:t> "mock()" cat </a:t>
            </a:r>
            <a:r>
              <a:rPr lang="en-US" b="1" dirty="0" err="1">
                <a:latin typeface="Dava Sans"/>
              </a:rPr>
              <a:t>si</a:t>
            </a:r>
            <a:r>
              <a:rPr lang="en-US" b="1" dirty="0">
                <a:latin typeface="Dava Sans"/>
              </a:rPr>
              <a:t> cu "spy()", </a:t>
            </a:r>
            <a:r>
              <a:rPr lang="en-US" b="1" dirty="0" err="1">
                <a:latin typeface="Dava Sans"/>
              </a:rPr>
              <a:t>devine</a:t>
            </a:r>
            <a:r>
              <a:rPr lang="en-US" b="1" dirty="0">
                <a:latin typeface="Dava Sans"/>
              </a:rPr>
              <a:t> stub </a:t>
            </a:r>
            <a:r>
              <a:rPr lang="en-US" b="1" dirty="0" err="1">
                <a:latin typeface="Dava Sans"/>
              </a:rPr>
              <a:t>doar</a:t>
            </a:r>
            <a:r>
              <a:rPr lang="en-US" b="1" dirty="0">
                <a:latin typeface="Dava Sans"/>
              </a:rPr>
              <a:t> </a:t>
            </a:r>
            <a:r>
              <a:rPr lang="en-US" b="1" dirty="0" err="1">
                <a:latin typeface="Dava Sans"/>
              </a:rPr>
              <a:t>dupa</a:t>
            </a:r>
            <a:r>
              <a:rPr lang="en-US" b="1" dirty="0">
                <a:latin typeface="Dava Sans"/>
              </a:rPr>
              <a:t> </a:t>
            </a:r>
            <a:r>
              <a:rPr lang="en-US" b="1" dirty="0" err="1">
                <a:latin typeface="Dava Sans"/>
              </a:rPr>
              <a:t>ce</a:t>
            </a:r>
            <a:r>
              <a:rPr lang="en-US" b="1" dirty="0">
                <a:latin typeface="Dava Sans"/>
              </a:rPr>
              <a:t> I se </a:t>
            </a:r>
            <a:r>
              <a:rPr lang="en-US" b="1" dirty="0" err="1">
                <a:latin typeface="Dava Sans"/>
              </a:rPr>
              <a:t>seteaza</a:t>
            </a:r>
            <a:r>
              <a:rPr lang="en-US" b="1" dirty="0">
                <a:latin typeface="Dava Sans"/>
              </a:rPr>
              <a:t> explicit </a:t>
            </a:r>
            <a:r>
              <a:rPr lang="en-US" b="1" dirty="0" err="1">
                <a:latin typeface="Dava Sans"/>
              </a:rPr>
              <a:t>comportamentul</a:t>
            </a:r>
            <a:r>
              <a:rPr lang="en-US" b="1" dirty="0">
                <a:latin typeface="Dava Sans"/>
              </a:rPr>
              <a:t> </a:t>
            </a:r>
            <a:r>
              <a:rPr lang="en-US" b="1" dirty="0" err="1">
                <a:latin typeface="Dava Sans"/>
              </a:rPr>
              <a:t>metodelor</a:t>
            </a:r>
            <a:endParaRPr lang="en-US" b="1" dirty="0">
              <a:latin typeface="Dava Sans"/>
            </a:endParaRPr>
          </a:p>
          <a:p>
            <a:pPr marL="342900" indent="-342900">
              <a:buFont typeface="Calibri"/>
              <a:buChar char="-"/>
            </a:pPr>
            <a:endParaRPr lang="en-US" b="1" dirty="0">
              <a:latin typeface="Dava Sans"/>
            </a:endParaRPr>
          </a:p>
          <a:p>
            <a:pPr marL="342900" indent="-342900">
              <a:buFont typeface="Calibri"/>
              <a:buChar char="-"/>
            </a:pPr>
            <a:r>
              <a:rPr lang="en-US" b="1" dirty="0">
                <a:latin typeface="Dava Sans"/>
              </a:rPr>
              <a:t>Mock </a:t>
            </a:r>
            <a:r>
              <a:rPr lang="en-US" b="1" dirty="0" err="1">
                <a:latin typeface="Dava Sans"/>
              </a:rPr>
              <a:t>customizat</a:t>
            </a:r>
            <a:r>
              <a:rPr lang="en-US" b="1" dirty="0">
                <a:latin typeface="Dava Sans"/>
              </a:rPr>
              <a:t> -&gt;  </a:t>
            </a:r>
            <a:r>
              <a:rPr lang="en-US" b="1" dirty="0" err="1">
                <a:latin typeface="Dava Sans"/>
              </a:rPr>
              <a:t>este</a:t>
            </a:r>
            <a:r>
              <a:rPr lang="en-US" b="1" dirty="0">
                <a:latin typeface="Dava Sans"/>
              </a:rPr>
              <a:t> </a:t>
            </a:r>
            <a:r>
              <a:rPr lang="en-US" b="1" dirty="0" err="1">
                <a:latin typeface="Dava Sans"/>
              </a:rPr>
              <a:t>realizat</a:t>
            </a:r>
            <a:r>
              <a:rPr lang="en-US" b="1" dirty="0">
                <a:latin typeface="Dava Sans"/>
              </a:rPr>
              <a:t> cu </a:t>
            </a:r>
            <a:r>
              <a:rPr lang="en-US" b="1" dirty="0" err="1">
                <a:latin typeface="Dava Sans"/>
              </a:rPr>
              <a:t>ajutorul</a:t>
            </a:r>
            <a:r>
              <a:rPr lang="en-US" b="1" dirty="0">
                <a:latin typeface="Dava Sans"/>
              </a:rPr>
              <a:t> </a:t>
            </a:r>
            <a:r>
              <a:rPr lang="en-US" b="1" dirty="0" err="1">
                <a:latin typeface="Dava Sans"/>
              </a:rPr>
              <a:t>adaugarii</a:t>
            </a:r>
            <a:r>
              <a:rPr lang="en-US" b="1" dirty="0">
                <a:latin typeface="Dava Sans"/>
              </a:rPr>
              <a:t> </a:t>
            </a:r>
            <a:r>
              <a:rPr lang="en-US" b="1" dirty="0" err="1">
                <a:latin typeface="Dava Sans"/>
              </a:rPr>
              <a:t>constantelor</a:t>
            </a:r>
            <a:r>
              <a:rPr lang="en-US" b="1" dirty="0">
                <a:latin typeface="Dava Sans"/>
              </a:rPr>
              <a:t> din </a:t>
            </a:r>
            <a:r>
              <a:rPr lang="en-US" b="1" dirty="0" err="1">
                <a:latin typeface="Dava Sans"/>
              </a:rPr>
              <a:t>clasa</a:t>
            </a:r>
            <a:r>
              <a:rPr lang="en-US" b="1" dirty="0">
                <a:latin typeface="Dava Sans"/>
              </a:rPr>
              <a:t> Answer ca </a:t>
            </a:r>
            <a:r>
              <a:rPr lang="en-US" b="1" dirty="0" err="1">
                <a:latin typeface="Dava Sans"/>
              </a:rPr>
              <a:t>parametru</a:t>
            </a:r>
            <a:r>
              <a:rPr lang="en-US" b="1" dirty="0">
                <a:latin typeface="Dava Sans"/>
              </a:rPr>
              <a:t> </a:t>
            </a:r>
            <a:r>
              <a:rPr lang="en-US" b="1" dirty="0" err="1">
                <a:latin typeface="Dava Sans"/>
              </a:rPr>
              <a:t>pentru</a:t>
            </a:r>
            <a:r>
              <a:rPr lang="en-US" b="1" dirty="0">
                <a:latin typeface="Dava Sans"/>
              </a:rPr>
              <a:t> </a:t>
            </a:r>
            <a:r>
              <a:rPr lang="en-US" b="1" dirty="0" err="1">
                <a:latin typeface="Dava Sans"/>
              </a:rPr>
              <a:t>metoda</a:t>
            </a:r>
            <a:r>
              <a:rPr lang="en-US" b="1" dirty="0">
                <a:latin typeface="Dava Sans"/>
              </a:rPr>
              <a:t> mock()</a:t>
            </a:r>
            <a:br>
              <a:rPr lang="en-US" b="1" dirty="0">
                <a:latin typeface="Dava Sans"/>
              </a:rPr>
            </a:br>
            <a:endParaRPr lang="en-US" b="1" dirty="0">
              <a:latin typeface="Dava Sans"/>
            </a:endParaRPr>
          </a:p>
          <a:p>
            <a:pPr marL="342900" indent="-342900">
              <a:buFont typeface="Calibri"/>
              <a:buChar char="-"/>
            </a:pPr>
            <a:endParaRPr lang="en-US" b="1" dirty="0">
              <a:latin typeface="Dava Sans"/>
            </a:endParaRPr>
          </a:p>
          <a:p>
            <a:endParaRPr lang="en-US" dirty="0"/>
          </a:p>
        </p:txBody>
      </p:sp>
    </p:spTree>
    <p:extLst>
      <p:ext uri="{BB962C8B-B14F-4D97-AF65-F5344CB8AC3E}">
        <p14:creationId xmlns:p14="http://schemas.microsoft.com/office/powerpoint/2010/main" val="26960699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err="1">
                <a:latin typeface="Poppins Bold"/>
              </a:rPr>
              <a:t>Definirea</a:t>
            </a:r>
            <a:r>
              <a:rPr lang="en-US">
                <a:latin typeface="Poppins Bold"/>
              </a:rPr>
              <a:t> </a:t>
            </a:r>
            <a:r>
              <a:rPr lang="en-US" err="1">
                <a:latin typeface="Poppins Bold"/>
              </a:rPr>
              <a:t>metodelor</a:t>
            </a:r>
            <a:r>
              <a:rPr lang="en-US">
                <a:latin typeface="Poppins Bold"/>
              </a:rPr>
              <a:t> – face </a:t>
            </a:r>
            <a:r>
              <a:rPr lang="en-US" err="1">
                <a:latin typeface="Poppins Bold"/>
              </a:rPr>
              <a:t>parte</a:t>
            </a:r>
            <a:r>
              <a:rPr lang="en-US">
                <a:latin typeface="Poppins Bold"/>
              </a:rPr>
              <a:t> din </a:t>
            </a:r>
            <a:r>
              <a:rPr lang="en-US" err="1">
                <a:latin typeface="Poppins Bold"/>
              </a:rPr>
              <a:t>procesul</a:t>
            </a:r>
            <a:r>
              <a:rPr lang="en-US">
                <a:latin typeface="Poppins Bold"/>
              </a:rPr>
              <a:t> de "stubbing"</a:t>
            </a:r>
          </a:p>
          <a:p>
            <a:pPr>
              <a:defRPr>
                <a:latin typeface="Poppins Bold"/>
                <a:ea typeface="Poppins Bold"/>
                <a:cs typeface="Poppins Bold"/>
                <a:sym typeface="Poppins Bold"/>
              </a:defRPr>
            </a:pPr>
            <a:endParaRPr lang="en-US">
              <a:latin typeface="Poppins Bold"/>
            </a:endParaRPr>
          </a:p>
          <a:p>
            <a:pPr>
              <a:defRPr>
                <a:latin typeface="Poppins Bold"/>
                <a:ea typeface="Poppins Bold"/>
                <a:cs typeface="Poppins Bold"/>
                <a:sym typeface="Poppins Bold"/>
              </a:defRPr>
            </a:pPr>
            <a:r>
              <a:rPr lang="en-US">
                <a:latin typeface="Poppins Bold"/>
              </a:rPr>
              <a:t>when() -&gt; </a:t>
            </a:r>
            <a:r>
              <a:rPr lang="en-US" err="1">
                <a:latin typeface="Poppins Bold"/>
              </a:rPr>
              <a:t>functia</a:t>
            </a:r>
            <a:r>
              <a:rPr lang="en-US">
                <a:latin typeface="Poppins Bold"/>
              </a:rPr>
              <a:t> </a:t>
            </a:r>
            <a:r>
              <a:rPr lang="en-US" err="1">
                <a:latin typeface="Poppins Bold"/>
              </a:rPr>
              <a:t>principala</a:t>
            </a:r>
            <a:r>
              <a:rPr lang="en-US">
                <a:latin typeface="Poppins Bold"/>
              </a:rPr>
              <a:t> in Mockito </a:t>
            </a:r>
            <a:r>
              <a:rPr lang="en-US" err="1">
                <a:latin typeface="Poppins Bold"/>
              </a:rPr>
              <a:t>utilizata</a:t>
            </a:r>
            <a:r>
              <a:rPr lang="en-US">
                <a:latin typeface="Poppins Bold"/>
              </a:rPr>
              <a:t> </a:t>
            </a:r>
            <a:r>
              <a:rPr lang="en-US" err="1">
                <a:latin typeface="Poppins Bold"/>
              </a:rPr>
              <a:t>pentru</a:t>
            </a:r>
            <a:r>
              <a:rPr lang="en-US">
                <a:latin typeface="Poppins Bold"/>
              </a:rPr>
              <a:t> a </a:t>
            </a:r>
            <a:r>
              <a:rPr lang="en-US" err="1">
                <a:latin typeface="Poppins Bold"/>
              </a:rPr>
              <a:t>defini</a:t>
            </a:r>
            <a:r>
              <a:rPr lang="en-US">
                <a:latin typeface="Poppins Bold"/>
              </a:rPr>
              <a:t> o </a:t>
            </a:r>
            <a:r>
              <a:rPr lang="en-US" err="1">
                <a:latin typeface="Poppins Bold"/>
              </a:rPr>
              <a:t>metoda</a:t>
            </a:r>
            <a:r>
              <a:rPr lang="en-US">
                <a:latin typeface="Poppins Bold"/>
              </a:rPr>
              <a:t> </a:t>
            </a:r>
            <a:r>
              <a:rPr lang="en-US" err="1">
                <a:latin typeface="Poppins Bold"/>
              </a:rPr>
              <a:t>specifica</a:t>
            </a:r>
            <a:r>
              <a:rPr lang="en-US">
                <a:latin typeface="Poppins Bold"/>
              </a:rPr>
              <a:t> in </a:t>
            </a:r>
            <a:r>
              <a:rPr lang="en-US" err="1">
                <a:latin typeface="Poppins Bold"/>
              </a:rPr>
              <a:t>procesul</a:t>
            </a:r>
            <a:r>
              <a:rPr lang="en-US">
                <a:latin typeface="Poppins Bold"/>
              </a:rPr>
              <a:t> de "stubbing". </a:t>
            </a:r>
            <a:r>
              <a:rPr lang="en-US" err="1">
                <a:latin typeface="Poppins Bold"/>
              </a:rPr>
              <a:t>Poate</a:t>
            </a:r>
            <a:r>
              <a:rPr lang="en-US">
                <a:latin typeface="Poppins Bold"/>
              </a:rPr>
              <a:t> fi </a:t>
            </a:r>
            <a:r>
              <a:rPr lang="en-US" err="1">
                <a:latin typeface="Poppins Bold"/>
              </a:rPr>
              <a:t>folosita</a:t>
            </a:r>
            <a:r>
              <a:rPr lang="en-US">
                <a:latin typeface="Poppins Bold"/>
              </a:rPr>
              <a:t> </a:t>
            </a:r>
            <a:r>
              <a:rPr lang="en-US" err="1">
                <a:latin typeface="Poppins Bold"/>
              </a:rPr>
              <a:t>atat</a:t>
            </a:r>
            <a:r>
              <a:rPr lang="en-US">
                <a:latin typeface="Poppins Bold"/>
              </a:rPr>
              <a:t> cu </a:t>
            </a:r>
            <a:r>
              <a:rPr lang="en-US" err="1">
                <a:latin typeface="Poppins Bold"/>
              </a:rPr>
              <a:t>metodele</a:t>
            </a:r>
            <a:r>
              <a:rPr lang="en-US">
                <a:latin typeface="Poppins Bold"/>
              </a:rPr>
              <a:t> de "stubbing" de </a:t>
            </a:r>
            <a:r>
              <a:rPr lang="en-US" err="1">
                <a:latin typeface="Poppins Bold"/>
              </a:rPr>
              <a:t>tipul</a:t>
            </a:r>
            <a:r>
              <a:rPr lang="en-US">
                <a:latin typeface="Poppins Bold"/>
              </a:rPr>
              <a:t> "do..()" Cat </a:t>
            </a:r>
            <a:r>
              <a:rPr lang="en-US" err="1">
                <a:latin typeface="Poppins Bold"/>
              </a:rPr>
              <a:t>si</a:t>
            </a:r>
            <a:r>
              <a:rPr lang="en-US">
                <a:latin typeface="Poppins Bold"/>
              </a:rPr>
              <a:t> cu </a:t>
            </a:r>
            <a:r>
              <a:rPr lang="en-US" err="1">
                <a:latin typeface="Poppins Bold"/>
              </a:rPr>
              <a:t>cele</a:t>
            </a:r>
            <a:r>
              <a:rPr lang="en-US">
                <a:latin typeface="Poppins Bold"/>
              </a:rPr>
              <a:t> de </a:t>
            </a:r>
            <a:r>
              <a:rPr lang="en-US" err="1">
                <a:latin typeface="Poppins Bold"/>
              </a:rPr>
              <a:t>tipul</a:t>
            </a:r>
            <a:r>
              <a:rPr lang="en-US">
                <a:latin typeface="Poppins Bold"/>
              </a:rPr>
              <a:t> "then..()". </a:t>
            </a:r>
            <a:r>
              <a:rPr lang="en-US" err="1">
                <a:latin typeface="Poppins Bold"/>
              </a:rPr>
              <a:t>Primele</a:t>
            </a:r>
            <a:r>
              <a:rPr lang="en-US">
                <a:latin typeface="Poppins Bold"/>
              </a:rPr>
              <a:t> </a:t>
            </a:r>
            <a:r>
              <a:rPr lang="en-US" err="1">
                <a:latin typeface="Poppins Bold"/>
              </a:rPr>
              <a:t>fiind</a:t>
            </a:r>
            <a:r>
              <a:rPr lang="en-US">
                <a:latin typeface="Poppins Bold"/>
              </a:rPr>
              <a:t> </a:t>
            </a:r>
            <a:r>
              <a:rPr lang="en-US" err="1">
                <a:latin typeface="Poppins Bold"/>
              </a:rPr>
              <a:t>folosite</a:t>
            </a:r>
            <a:r>
              <a:rPr lang="en-US">
                <a:latin typeface="Poppins Bold"/>
              </a:rPr>
              <a:t> </a:t>
            </a:r>
            <a:r>
              <a:rPr lang="en-US" err="1">
                <a:latin typeface="Poppins Bold"/>
              </a:rPr>
              <a:t>inainte</a:t>
            </a:r>
            <a:r>
              <a:rPr lang="en-US">
                <a:latin typeface="Poppins Bold"/>
              </a:rPr>
              <a:t> de "when", </a:t>
            </a:r>
            <a:r>
              <a:rPr lang="en-US" err="1">
                <a:latin typeface="Poppins Bold"/>
              </a:rPr>
              <a:t>ultimele</a:t>
            </a:r>
            <a:r>
              <a:rPr lang="en-US">
                <a:latin typeface="Poppins Bold"/>
              </a:rPr>
              <a:t> – </a:t>
            </a:r>
            <a:r>
              <a:rPr lang="en-US" err="1">
                <a:latin typeface="Poppins Bold"/>
              </a:rPr>
              <a:t>dupa</a:t>
            </a:r>
            <a:r>
              <a:rPr lang="en-US">
                <a:latin typeface="Poppins Bold"/>
              </a:rPr>
              <a:t>.</a:t>
            </a:r>
          </a:p>
          <a:p>
            <a:pPr>
              <a:defRPr>
                <a:latin typeface="Poppins Bold"/>
                <a:ea typeface="Poppins Bold"/>
                <a:cs typeface="Poppins Bold"/>
                <a:sym typeface="Poppins Bold"/>
              </a:defRPr>
            </a:pPr>
            <a:endParaRPr lang="en-US">
              <a:latin typeface="Poppins Bold"/>
            </a:endParaRPr>
          </a:p>
          <a:p>
            <a:pPr>
              <a:defRPr>
                <a:latin typeface="Poppins Bold"/>
                <a:ea typeface="Poppins Bold"/>
                <a:cs typeface="Poppins Bold"/>
                <a:sym typeface="Poppins Bold"/>
              </a:defRPr>
            </a:pPr>
            <a:r>
              <a:rPr lang="en-US">
                <a:latin typeface="Poppins Bold"/>
              </a:rPr>
              <a:t>given() -&gt; are </a:t>
            </a:r>
            <a:r>
              <a:rPr lang="en-US" err="1">
                <a:latin typeface="Poppins Bold"/>
              </a:rPr>
              <a:t>aceiasi</a:t>
            </a:r>
            <a:r>
              <a:rPr lang="en-US">
                <a:latin typeface="Poppins Bold"/>
              </a:rPr>
              <a:t> </a:t>
            </a:r>
            <a:r>
              <a:rPr lang="en-US" err="1">
                <a:latin typeface="Poppins Bold"/>
              </a:rPr>
              <a:t>menire</a:t>
            </a:r>
            <a:r>
              <a:rPr lang="en-US">
                <a:latin typeface="Poppins Bold"/>
              </a:rPr>
              <a:t> ca </a:t>
            </a:r>
            <a:r>
              <a:rPr lang="en-US" err="1">
                <a:latin typeface="Poppins Bold"/>
              </a:rPr>
              <a:t>si</a:t>
            </a:r>
            <a:r>
              <a:rPr lang="en-US">
                <a:latin typeface="Poppins Bold"/>
              </a:rPr>
              <a:t> when, </a:t>
            </a:r>
            <a:r>
              <a:rPr lang="en-US" err="1">
                <a:latin typeface="Poppins Bold"/>
              </a:rPr>
              <a:t>este</a:t>
            </a:r>
            <a:r>
              <a:rPr lang="en-US">
                <a:latin typeface="Poppins Bold"/>
              </a:rPr>
              <a:t> </a:t>
            </a:r>
            <a:r>
              <a:rPr lang="en-US" err="1">
                <a:latin typeface="Poppins Bold"/>
              </a:rPr>
              <a:t>folosita</a:t>
            </a:r>
            <a:r>
              <a:rPr lang="en-US">
                <a:latin typeface="Poppins Bold"/>
              </a:rPr>
              <a:t> </a:t>
            </a:r>
            <a:r>
              <a:rPr lang="en-US" err="1">
                <a:latin typeface="Poppins Bold"/>
              </a:rPr>
              <a:t>pentru</a:t>
            </a:r>
            <a:r>
              <a:rPr lang="en-US">
                <a:latin typeface="Poppins Bold"/>
              </a:rPr>
              <a:t> a </a:t>
            </a:r>
            <a:r>
              <a:rPr lang="en-US" err="1">
                <a:latin typeface="Poppins Bold"/>
              </a:rPr>
              <a:t>utiliza</a:t>
            </a:r>
            <a:r>
              <a:rPr lang="en-US">
                <a:latin typeface="Poppins Bold"/>
              </a:rPr>
              <a:t> </a:t>
            </a:r>
            <a:r>
              <a:rPr lang="en-US" err="1">
                <a:latin typeface="Poppins Bold"/>
              </a:rPr>
              <a:t>sintaxa</a:t>
            </a:r>
            <a:r>
              <a:rPr lang="en-US">
                <a:latin typeface="Poppins Bold"/>
              </a:rPr>
              <a:t> BDD. </a:t>
            </a:r>
            <a:r>
              <a:rPr lang="en-US" err="1">
                <a:latin typeface="Poppins Bold"/>
              </a:rPr>
              <a:t>Accepta</a:t>
            </a:r>
            <a:r>
              <a:rPr lang="en-US">
                <a:latin typeface="Poppins Bold"/>
              </a:rPr>
              <a:t> </a:t>
            </a:r>
            <a:r>
              <a:rPr lang="en-US" err="1">
                <a:latin typeface="Poppins Bold"/>
              </a:rPr>
              <a:t>doar</a:t>
            </a:r>
            <a:r>
              <a:rPr lang="en-US">
                <a:latin typeface="Poppins Bold"/>
              </a:rPr>
              <a:t> </a:t>
            </a:r>
            <a:r>
              <a:rPr lang="en-US" err="1">
                <a:latin typeface="Poppins Bold"/>
              </a:rPr>
              <a:t>metodele</a:t>
            </a:r>
            <a:r>
              <a:rPr lang="en-US">
                <a:latin typeface="Poppins Bold"/>
              </a:rPr>
              <a:t> de "stub" de </a:t>
            </a:r>
            <a:r>
              <a:rPr lang="en-US" err="1">
                <a:latin typeface="Poppins Bold"/>
              </a:rPr>
              <a:t>tipul</a:t>
            </a:r>
            <a:r>
              <a:rPr lang="en-US">
                <a:latin typeface="Poppins Bold"/>
              </a:rPr>
              <a:t> "will...()" Care se </a:t>
            </a:r>
            <a:r>
              <a:rPr lang="en-US" err="1">
                <a:latin typeface="Poppins Bold"/>
              </a:rPr>
              <a:t>alatura</a:t>
            </a:r>
            <a:r>
              <a:rPr lang="en-US">
                <a:latin typeface="Poppins Bold"/>
              </a:rPr>
              <a:t> </a:t>
            </a:r>
            <a:r>
              <a:rPr lang="en-US" err="1">
                <a:latin typeface="Poppins Bold"/>
              </a:rPr>
              <a:t>dupa</a:t>
            </a:r>
            <a:r>
              <a:rPr lang="en-US">
                <a:latin typeface="Poppins Bold"/>
              </a:rPr>
              <a:t> "given()"</a:t>
            </a:r>
            <a:br>
              <a:rPr lang="en-US">
                <a:solidFill>
                  <a:srgbClr val="000000"/>
                </a:solidFill>
                <a:latin typeface="Poppins Bold"/>
              </a:rPr>
            </a:br>
            <a:endParaRPr lang="en-US">
              <a:latin typeface="Poppins Bold"/>
            </a:endParaRPr>
          </a:p>
          <a:p>
            <a:pPr>
              <a:defRPr>
                <a:latin typeface="Poppins Bold"/>
                <a:ea typeface="Poppins Bold"/>
                <a:cs typeface="Poppins Bold"/>
                <a:sym typeface="Poppins Bold"/>
              </a:defRPr>
            </a:pPr>
            <a:endParaRPr lang="en-US">
              <a:latin typeface="Dava Sans"/>
            </a:endParaRPr>
          </a:p>
        </p:txBody>
      </p:sp>
    </p:spTree>
    <p:extLst>
      <p:ext uri="{BB962C8B-B14F-4D97-AF65-F5344CB8AC3E}">
        <p14:creationId xmlns:p14="http://schemas.microsoft.com/office/powerpoint/2010/main" val="3522362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err="1">
                <a:latin typeface="Dava Sans"/>
              </a:rPr>
              <a:t>Definirea</a:t>
            </a:r>
            <a:r>
              <a:rPr lang="en-US" b="1">
                <a:latin typeface="Dava Sans"/>
              </a:rPr>
              <a:t> </a:t>
            </a:r>
            <a:r>
              <a:rPr lang="en-US" b="1" err="1">
                <a:latin typeface="Dava Sans"/>
              </a:rPr>
              <a:t>metodelor</a:t>
            </a:r>
            <a:r>
              <a:rPr lang="en-US" b="1">
                <a:latin typeface="Dava Sans"/>
              </a:rPr>
              <a:t>:</a:t>
            </a:r>
          </a:p>
          <a:p>
            <a:endParaRPr lang="en-US" b="1">
              <a:latin typeface="Dava Sans"/>
            </a:endParaRPr>
          </a:p>
          <a:p>
            <a:pPr marL="342900" indent="-342900">
              <a:buFont typeface="Calibri"/>
              <a:buChar char="-"/>
            </a:pPr>
            <a:r>
              <a:rPr lang="en-US" b="1">
                <a:latin typeface="Dava Sans"/>
              </a:rPr>
              <a:t>when() -&gt; </a:t>
            </a:r>
            <a:r>
              <a:rPr lang="en-US" b="1" err="1">
                <a:latin typeface="Dava Sans"/>
              </a:rPr>
              <a:t>primeste</a:t>
            </a:r>
            <a:r>
              <a:rPr lang="en-US" b="1">
                <a:latin typeface="Dava Sans"/>
              </a:rPr>
              <a:t> </a:t>
            </a:r>
            <a:r>
              <a:rPr lang="en-US" b="1" err="1">
                <a:latin typeface="Dava Sans"/>
              </a:rPr>
              <a:t>metoda</a:t>
            </a:r>
            <a:r>
              <a:rPr lang="en-US" b="1">
                <a:latin typeface="Dava Sans"/>
              </a:rPr>
              <a:t> </a:t>
            </a:r>
            <a:r>
              <a:rPr lang="en-US" b="1" err="1">
                <a:latin typeface="Dava Sans"/>
              </a:rPr>
              <a:t>aleasa</a:t>
            </a:r>
            <a:r>
              <a:rPr lang="en-US" b="1">
                <a:latin typeface="Dava Sans"/>
              </a:rPr>
              <a:t> </a:t>
            </a:r>
            <a:r>
              <a:rPr lang="en-US" b="1" err="1">
                <a:latin typeface="Dava Sans"/>
              </a:rPr>
              <a:t>pentru</a:t>
            </a:r>
            <a:r>
              <a:rPr lang="en-US" b="1">
                <a:latin typeface="Dava Sans"/>
              </a:rPr>
              <a:t> "stubbing" ca </a:t>
            </a:r>
            <a:r>
              <a:rPr lang="en-US" b="1" err="1">
                <a:latin typeface="Dava Sans"/>
              </a:rPr>
              <a:t>parametru</a:t>
            </a:r>
            <a:endParaRPr lang="en-US" b="1">
              <a:latin typeface="Dava Sans"/>
            </a:endParaRPr>
          </a:p>
          <a:p>
            <a:pPr marL="342900" indent="-342900">
              <a:buFont typeface="Calibri"/>
              <a:buChar char="-"/>
            </a:pPr>
            <a:endParaRPr lang="en-US" b="1">
              <a:latin typeface="Dava Sans"/>
            </a:endParaRPr>
          </a:p>
          <a:p>
            <a:pPr marL="342900" indent="-342900">
              <a:buFont typeface="Calibri"/>
              <a:buChar char="-"/>
            </a:pPr>
            <a:endParaRPr lang="en-US" b="1">
              <a:latin typeface="Dava Sans"/>
            </a:endParaRPr>
          </a:p>
          <a:p>
            <a:pPr marL="342900" indent="-342900">
              <a:buFont typeface="Calibri"/>
              <a:buChar char="-"/>
            </a:pPr>
            <a:r>
              <a:rPr lang="en-US" b="1">
                <a:latin typeface="Dava Sans"/>
              </a:rPr>
              <a:t>given() -&gt; BDD style when – de </a:t>
            </a:r>
            <a:r>
              <a:rPr lang="en-US" b="1" err="1">
                <a:latin typeface="Dava Sans"/>
              </a:rPr>
              <a:t>asemenea</a:t>
            </a:r>
            <a:r>
              <a:rPr lang="en-US" b="1">
                <a:latin typeface="Dava Sans"/>
              </a:rPr>
              <a:t> </a:t>
            </a:r>
            <a:r>
              <a:rPr lang="en-US" b="1" err="1">
                <a:latin typeface="Dava Sans"/>
              </a:rPr>
              <a:t>primeste</a:t>
            </a:r>
            <a:r>
              <a:rPr lang="en-US" b="1">
                <a:latin typeface="Dava Sans"/>
              </a:rPr>
              <a:t> </a:t>
            </a:r>
            <a:r>
              <a:rPr lang="en-US" b="1" err="1">
                <a:latin typeface="Dava Sans"/>
              </a:rPr>
              <a:t>metoda</a:t>
            </a:r>
            <a:r>
              <a:rPr lang="en-US" b="1">
                <a:latin typeface="Dava Sans"/>
              </a:rPr>
              <a:t> ca </a:t>
            </a:r>
            <a:r>
              <a:rPr lang="en-US" b="1" err="1">
                <a:latin typeface="Dava Sans"/>
              </a:rPr>
              <a:t>parametru</a:t>
            </a:r>
            <a:endParaRPr lang="en-US" b="1">
              <a:latin typeface="Dava Sans"/>
            </a:endParaRPr>
          </a:p>
          <a:p>
            <a:pPr marL="342900" indent="-342900">
              <a:buFont typeface="Calibri"/>
              <a:buChar char="-"/>
            </a:pPr>
            <a:endParaRPr lang="en-US" b="1">
              <a:latin typeface="Dava Sans"/>
            </a:endParaRPr>
          </a:p>
          <a:p>
            <a:endParaRPr lang="en-US"/>
          </a:p>
        </p:txBody>
      </p:sp>
    </p:spTree>
    <p:extLst>
      <p:ext uri="{BB962C8B-B14F-4D97-AF65-F5344CB8AC3E}">
        <p14:creationId xmlns:p14="http://schemas.microsoft.com/office/powerpoint/2010/main" val="275563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err="1">
                <a:latin typeface="Poppins Bold"/>
              </a:rPr>
              <a:t>Instructarea</a:t>
            </a:r>
            <a:r>
              <a:rPr lang="en-US">
                <a:latin typeface="Poppins Bold"/>
              </a:rPr>
              <a:t> </a:t>
            </a:r>
            <a:r>
              <a:rPr lang="en-US" err="1">
                <a:latin typeface="Poppins Bold"/>
              </a:rPr>
              <a:t>metodelor</a:t>
            </a:r>
            <a:r>
              <a:rPr lang="en-US">
                <a:latin typeface="Poppins Bold"/>
              </a:rPr>
              <a:t> "void" – face </a:t>
            </a:r>
            <a:r>
              <a:rPr lang="en-US" err="1">
                <a:latin typeface="Poppins Bold"/>
              </a:rPr>
              <a:t>parte</a:t>
            </a:r>
            <a:r>
              <a:rPr lang="en-US">
                <a:latin typeface="Poppins Bold"/>
              </a:rPr>
              <a:t> din </a:t>
            </a:r>
            <a:r>
              <a:rPr lang="en-US" err="1">
                <a:latin typeface="Poppins Bold"/>
              </a:rPr>
              <a:t>procesul</a:t>
            </a:r>
            <a:r>
              <a:rPr lang="en-US">
                <a:latin typeface="Poppins Bold"/>
              </a:rPr>
              <a:t> de "stubbing"</a:t>
            </a:r>
            <a:br>
              <a:rPr lang="en-US">
                <a:latin typeface="Poppins Bold"/>
              </a:rPr>
            </a:br>
            <a:br>
              <a:rPr lang="en-US">
                <a:latin typeface="Poppins Bold"/>
              </a:rPr>
            </a:br>
            <a:br>
              <a:rPr lang="en-US"/>
            </a:br>
            <a:r>
              <a:rPr lang="en-US" err="1">
                <a:solidFill>
                  <a:srgbClr val="000000"/>
                </a:solidFill>
                <a:latin typeface="Poppins Bold"/>
              </a:rPr>
              <a:t>doNothing</a:t>
            </a:r>
            <a:r>
              <a:rPr lang="en-US">
                <a:solidFill>
                  <a:srgbClr val="000000"/>
                </a:solidFill>
                <a:latin typeface="Poppins Bold"/>
              </a:rPr>
              <a:t>() -&gt; </a:t>
            </a:r>
            <a:r>
              <a:rPr lang="en-US" err="1">
                <a:solidFill>
                  <a:srgbClr val="000000"/>
                </a:solidFill>
                <a:latin typeface="Poppins Bold"/>
              </a:rPr>
              <a:t>instructeaza</a:t>
            </a:r>
            <a:r>
              <a:rPr lang="en-US">
                <a:solidFill>
                  <a:srgbClr val="000000"/>
                </a:solidFill>
                <a:latin typeface="Poppins Bold"/>
              </a:rPr>
              <a:t> </a:t>
            </a:r>
            <a:r>
              <a:rPr lang="en-US" err="1">
                <a:solidFill>
                  <a:srgbClr val="000000"/>
                </a:solidFill>
                <a:latin typeface="Poppins Bold"/>
              </a:rPr>
              <a:t>metoda</a:t>
            </a:r>
            <a:r>
              <a:rPr lang="en-US">
                <a:solidFill>
                  <a:srgbClr val="000000"/>
                </a:solidFill>
                <a:latin typeface="Poppins Bold"/>
              </a:rPr>
              <a:t> </a:t>
            </a:r>
            <a:r>
              <a:rPr lang="en-US" err="1">
                <a:solidFill>
                  <a:srgbClr val="000000"/>
                </a:solidFill>
                <a:latin typeface="Poppins Bold"/>
              </a:rPr>
              <a:t>apelata</a:t>
            </a:r>
            <a:r>
              <a:rPr lang="en-US">
                <a:solidFill>
                  <a:srgbClr val="000000"/>
                </a:solidFill>
                <a:latin typeface="Poppins Bold"/>
              </a:rPr>
              <a:t> </a:t>
            </a:r>
            <a:r>
              <a:rPr lang="en-US" err="1">
                <a:solidFill>
                  <a:srgbClr val="000000"/>
                </a:solidFill>
                <a:latin typeface="Poppins Bold"/>
              </a:rPr>
              <a:t>sa</a:t>
            </a:r>
            <a:r>
              <a:rPr lang="en-US">
                <a:solidFill>
                  <a:srgbClr val="000000"/>
                </a:solidFill>
                <a:latin typeface="Poppins Bold"/>
              </a:rPr>
              <a:t> nu execute </a:t>
            </a:r>
            <a:r>
              <a:rPr lang="en-US" err="1">
                <a:solidFill>
                  <a:srgbClr val="000000"/>
                </a:solidFill>
                <a:latin typeface="Poppins Bold"/>
              </a:rPr>
              <a:t>nici</a:t>
            </a:r>
            <a:r>
              <a:rPr lang="en-US">
                <a:solidFill>
                  <a:srgbClr val="000000"/>
                </a:solidFill>
                <a:latin typeface="Poppins Bold"/>
              </a:rPr>
              <a:t> o </a:t>
            </a:r>
            <a:r>
              <a:rPr lang="en-US" err="1">
                <a:solidFill>
                  <a:srgbClr val="000000"/>
                </a:solidFill>
                <a:latin typeface="Poppins Bold"/>
              </a:rPr>
              <a:t>actiune</a:t>
            </a:r>
            <a:r>
              <a:rPr lang="en-US">
                <a:solidFill>
                  <a:srgbClr val="000000"/>
                </a:solidFill>
                <a:latin typeface="Poppins Bold"/>
              </a:rPr>
              <a:t> (</a:t>
            </a:r>
            <a:r>
              <a:rPr lang="en-US" err="1">
                <a:solidFill>
                  <a:srgbClr val="000000"/>
                </a:solidFill>
                <a:latin typeface="Poppins Bold"/>
              </a:rPr>
              <a:t>transforma</a:t>
            </a:r>
            <a:r>
              <a:rPr lang="en-US">
                <a:solidFill>
                  <a:srgbClr val="000000"/>
                </a:solidFill>
                <a:latin typeface="Poppins Bold"/>
              </a:rPr>
              <a:t> un </a:t>
            </a:r>
            <a:r>
              <a:rPr lang="en-US" err="1">
                <a:solidFill>
                  <a:srgbClr val="000000"/>
                </a:solidFill>
                <a:latin typeface="Poppins Bold"/>
              </a:rPr>
              <a:t>obiect</a:t>
            </a:r>
            <a:r>
              <a:rPr lang="en-US">
                <a:solidFill>
                  <a:srgbClr val="000000"/>
                </a:solidFill>
                <a:latin typeface="Poppins Bold"/>
              </a:rPr>
              <a:t> "spy" in </a:t>
            </a:r>
            <a:r>
              <a:rPr lang="en-US" err="1">
                <a:solidFill>
                  <a:srgbClr val="000000"/>
                </a:solidFill>
                <a:latin typeface="Poppins Bold"/>
              </a:rPr>
              <a:t>unul</a:t>
            </a:r>
            <a:r>
              <a:rPr lang="en-US">
                <a:solidFill>
                  <a:srgbClr val="000000"/>
                </a:solidFill>
                <a:latin typeface="Poppins Bold"/>
              </a:rPr>
              <a:t> "mock")</a:t>
            </a:r>
            <a:br>
              <a:rPr lang="en-US">
                <a:latin typeface="Poppins Bold"/>
              </a:rPr>
            </a:br>
            <a:br>
              <a:rPr lang="en-US">
                <a:latin typeface="Poppins Bold"/>
              </a:rPr>
            </a:br>
            <a:r>
              <a:rPr lang="en-US" err="1">
                <a:solidFill>
                  <a:srgbClr val="000000"/>
                </a:solidFill>
                <a:latin typeface="Poppins Bold"/>
              </a:rPr>
              <a:t>doCallRealMethod</a:t>
            </a:r>
            <a:r>
              <a:rPr lang="en-US">
                <a:solidFill>
                  <a:srgbClr val="000000"/>
                </a:solidFill>
                <a:latin typeface="Poppins Bold"/>
              </a:rPr>
              <a:t>() -&gt; </a:t>
            </a:r>
            <a:r>
              <a:rPr lang="en-US" err="1">
                <a:solidFill>
                  <a:srgbClr val="000000"/>
                </a:solidFill>
                <a:latin typeface="Poppins Bold"/>
              </a:rPr>
              <a:t>instructeaza</a:t>
            </a:r>
            <a:r>
              <a:rPr lang="en-US">
                <a:solidFill>
                  <a:srgbClr val="000000"/>
                </a:solidFill>
                <a:latin typeface="Poppins Bold"/>
              </a:rPr>
              <a:t> explicit ca </a:t>
            </a:r>
            <a:r>
              <a:rPr lang="en-US" err="1">
                <a:solidFill>
                  <a:srgbClr val="000000"/>
                </a:solidFill>
                <a:latin typeface="Poppins Bold"/>
              </a:rPr>
              <a:t>metoda</a:t>
            </a:r>
            <a:r>
              <a:rPr lang="en-US">
                <a:solidFill>
                  <a:srgbClr val="000000"/>
                </a:solidFill>
                <a:latin typeface="Poppins Bold"/>
              </a:rPr>
              <a:t> </a:t>
            </a:r>
            <a:r>
              <a:rPr lang="en-US" err="1">
                <a:solidFill>
                  <a:srgbClr val="000000"/>
                </a:solidFill>
                <a:latin typeface="Poppins Bold"/>
              </a:rPr>
              <a:t>reala</a:t>
            </a:r>
            <a:r>
              <a:rPr lang="en-US">
                <a:solidFill>
                  <a:srgbClr val="000000"/>
                </a:solidFill>
                <a:latin typeface="Poppins Bold"/>
              </a:rPr>
              <a:t> </a:t>
            </a:r>
            <a:r>
              <a:rPr lang="en-US" err="1">
                <a:solidFill>
                  <a:srgbClr val="000000"/>
                </a:solidFill>
                <a:latin typeface="Poppins Bold"/>
              </a:rPr>
              <a:t>sa</a:t>
            </a:r>
            <a:r>
              <a:rPr lang="en-US">
                <a:solidFill>
                  <a:srgbClr val="000000"/>
                </a:solidFill>
                <a:latin typeface="Poppins Bold"/>
              </a:rPr>
              <a:t> fie </a:t>
            </a:r>
            <a:r>
              <a:rPr lang="en-US" err="1">
                <a:solidFill>
                  <a:srgbClr val="000000"/>
                </a:solidFill>
                <a:latin typeface="Poppins Bold"/>
              </a:rPr>
              <a:t>apelata</a:t>
            </a:r>
            <a:r>
              <a:rPr lang="en-US">
                <a:solidFill>
                  <a:srgbClr val="000000"/>
                </a:solidFill>
                <a:latin typeface="Poppins Bold"/>
              </a:rPr>
              <a:t> (</a:t>
            </a:r>
            <a:r>
              <a:rPr lang="en-US" err="1">
                <a:solidFill>
                  <a:srgbClr val="000000"/>
                </a:solidFill>
                <a:latin typeface="Poppins Bold"/>
              </a:rPr>
              <a:t>t</a:t>
            </a:r>
            <a:r>
              <a:rPr lang="en-US" err="1">
                <a:solidFill>
                  <a:srgbClr val="000000"/>
                </a:solidFill>
              </a:rPr>
              <a:t>ransforma</a:t>
            </a:r>
            <a:r>
              <a:rPr lang="en-US">
                <a:solidFill>
                  <a:srgbClr val="000000"/>
                </a:solidFill>
              </a:rPr>
              <a:t> un </a:t>
            </a:r>
            <a:r>
              <a:rPr lang="en-US" err="1">
                <a:solidFill>
                  <a:srgbClr val="000000"/>
                </a:solidFill>
              </a:rPr>
              <a:t>obiect</a:t>
            </a:r>
            <a:r>
              <a:rPr lang="en-US">
                <a:solidFill>
                  <a:srgbClr val="000000"/>
                </a:solidFill>
              </a:rPr>
              <a:t> "mock" in </a:t>
            </a:r>
            <a:r>
              <a:rPr lang="en-US" err="1">
                <a:solidFill>
                  <a:srgbClr val="000000"/>
                </a:solidFill>
              </a:rPr>
              <a:t>unul</a:t>
            </a:r>
            <a:r>
              <a:rPr lang="en-US">
                <a:solidFill>
                  <a:srgbClr val="000000"/>
                </a:solidFill>
              </a:rPr>
              <a:t> "spy</a:t>
            </a:r>
            <a:r>
              <a:rPr lang="en-US">
                <a:solidFill>
                  <a:srgbClr val="000000"/>
                </a:solidFill>
                <a:latin typeface="Poppins Bold"/>
              </a:rPr>
              <a:t>")</a:t>
            </a:r>
            <a:endParaRPr lang="en-US">
              <a:latin typeface="Poppins Bold"/>
            </a:endParaRPr>
          </a:p>
          <a:p>
            <a:pPr>
              <a:defRPr>
                <a:latin typeface="Poppins Bold"/>
                <a:ea typeface="Poppins Bold"/>
                <a:cs typeface="Poppins Bold"/>
                <a:sym typeface="Poppins Bold"/>
              </a:defRPr>
            </a:pPr>
            <a:endParaRPr lang="en-US">
              <a:latin typeface="Dava Sans"/>
            </a:endParaRPr>
          </a:p>
        </p:txBody>
      </p:sp>
    </p:spTree>
    <p:extLst>
      <p:ext uri="{BB962C8B-B14F-4D97-AF65-F5344CB8AC3E}">
        <p14:creationId xmlns:p14="http://schemas.microsoft.com/office/powerpoint/2010/main" val="3608668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err="1">
                <a:latin typeface="Poppins Bold"/>
              </a:rPr>
              <a:t>Instructarea</a:t>
            </a:r>
            <a:r>
              <a:rPr lang="en-US">
                <a:latin typeface="Poppins Bold"/>
              </a:rPr>
              <a:t> </a:t>
            </a:r>
            <a:r>
              <a:rPr lang="en-US" err="1">
                <a:latin typeface="Poppins Bold"/>
              </a:rPr>
              <a:t>metodelor</a:t>
            </a:r>
            <a:r>
              <a:rPr lang="en-US">
                <a:latin typeface="Poppins Bold"/>
              </a:rPr>
              <a:t> "void" – face </a:t>
            </a:r>
            <a:r>
              <a:rPr lang="en-US" err="1">
                <a:latin typeface="Poppins Bold"/>
              </a:rPr>
              <a:t>parte</a:t>
            </a:r>
            <a:r>
              <a:rPr lang="en-US">
                <a:latin typeface="Poppins Bold"/>
              </a:rPr>
              <a:t> din </a:t>
            </a:r>
            <a:r>
              <a:rPr lang="en-US" err="1">
                <a:latin typeface="Poppins Bold"/>
              </a:rPr>
              <a:t>procesul</a:t>
            </a:r>
            <a:r>
              <a:rPr lang="en-US">
                <a:latin typeface="Poppins Bold"/>
              </a:rPr>
              <a:t> de "stubbing"</a:t>
            </a:r>
            <a:br>
              <a:rPr lang="en-US">
                <a:latin typeface="Poppins Bold"/>
              </a:rPr>
            </a:br>
            <a:br>
              <a:rPr lang="en-US">
                <a:latin typeface="Poppins Bold"/>
              </a:rPr>
            </a:br>
            <a:br>
              <a:rPr lang="en-US"/>
            </a:br>
            <a:r>
              <a:rPr lang="en-US" err="1">
                <a:solidFill>
                  <a:srgbClr val="000000"/>
                </a:solidFill>
                <a:latin typeface="Poppins Bold"/>
              </a:rPr>
              <a:t>doThrow</a:t>
            </a:r>
            <a:r>
              <a:rPr lang="en-US">
                <a:solidFill>
                  <a:srgbClr val="000000"/>
                </a:solidFill>
                <a:latin typeface="Poppins Bold"/>
              </a:rPr>
              <a:t>() -&gt; </a:t>
            </a:r>
            <a:r>
              <a:rPr lang="en-US" err="1">
                <a:solidFill>
                  <a:srgbClr val="000000"/>
                </a:solidFill>
                <a:latin typeface="Poppins Bold"/>
              </a:rPr>
              <a:t>instructeaza</a:t>
            </a:r>
            <a:r>
              <a:rPr lang="en-US">
                <a:solidFill>
                  <a:srgbClr val="000000"/>
                </a:solidFill>
                <a:latin typeface="Poppins Bold"/>
              </a:rPr>
              <a:t> </a:t>
            </a:r>
            <a:r>
              <a:rPr lang="en-US" err="1">
                <a:solidFill>
                  <a:srgbClr val="000000"/>
                </a:solidFill>
                <a:latin typeface="Poppins Bold"/>
              </a:rPr>
              <a:t>metoda</a:t>
            </a:r>
            <a:r>
              <a:rPr lang="en-US">
                <a:solidFill>
                  <a:srgbClr val="000000"/>
                </a:solidFill>
                <a:latin typeface="Poppins Bold"/>
              </a:rPr>
              <a:t> testata </a:t>
            </a:r>
            <a:r>
              <a:rPr lang="en-US" err="1">
                <a:solidFill>
                  <a:srgbClr val="000000"/>
                </a:solidFill>
                <a:latin typeface="Poppins Bold"/>
              </a:rPr>
              <a:t>sa</a:t>
            </a:r>
            <a:r>
              <a:rPr lang="en-US">
                <a:solidFill>
                  <a:srgbClr val="000000"/>
                </a:solidFill>
                <a:latin typeface="Poppins Bold"/>
              </a:rPr>
              <a:t> </a:t>
            </a:r>
            <a:r>
              <a:rPr lang="en-US" err="1">
                <a:solidFill>
                  <a:srgbClr val="000000"/>
                </a:solidFill>
                <a:latin typeface="Poppins Bold"/>
              </a:rPr>
              <a:t>arunce</a:t>
            </a:r>
            <a:r>
              <a:rPr lang="en-US">
                <a:solidFill>
                  <a:srgbClr val="000000"/>
                </a:solidFill>
                <a:latin typeface="Poppins Bold"/>
              </a:rPr>
              <a:t> o </a:t>
            </a:r>
            <a:r>
              <a:rPr lang="en-US" err="1">
                <a:solidFill>
                  <a:srgbClr val="000000"/>
                </a:solidFill>
                <a:latin typeface="Poppins Bold"/>
              </a:rPr>
              <a:t>exceptie</a:t>
            </a:r>
            <a:r>
              <a:rPr lang="en-US">
                <a:solidFill>
                  <a:srgbClr val="000000"/>
                </a:solidFill>
                <a:latin typeface="Poppins Bold"/>
              </a:rPr>
              <a:t> de tip </a:t>
            </a:r>
            <a:r>
              <a:rPr lang="en-US" err="1">
                <a:solidFill>
                  <a:srgbClr val="000000"/>
                </a:solidFill>
                <a:latin typeface="Poppins Bold"/>
              </a:rPr>
              <a:t>anumit</a:t>
            </a:r>
            <a:br>
              <a:rPr lang="en-US">
                <a:latin typeface="Poppins Bold"/>
              </a:rPr>
            </a:br>
            <a:br>
              <a:rPr lang="en-US">
                <a:latin typeface="Poppins Bold"/>
              </a:rPr>
            </a:br>
            <a:r>
              <a:rPr lang="en-US" err="1">
                <a:solidFill>
                  <a:srgbClr val="000000"/>
                </a:solidFill>
                <a:latin typeface="Poppins Bold"/>
              </a:rPr>
              <a:t>doAnswer</a:t>
            </a:r>
            <a:r>
              <a:rPr lang="en-US">
                <a:solidFill>
                  <a:srgbClr val="000000"/>
                </a:solidFill>
                <a:latin typeface="Poppins Bold"/>
              </a:rPr>
              <a:t>() -&gt; </a:t>
            </a:r>
            <a:r>
              <a:rPr lang="en-US" err="1">
                <a:solidFill>
                  <a:srgbClr val="000000"/>
                </a:solidFill>
                <a:latin typeface="Poppins Bold"/>
              </a:rPr>
              <a:t>instructeaza</a:t>
            </a:r>
            <a:r>
              <a:rPr lang="en-US">
                <a:solidFill>
                  <a:srgbClr val="000000"/>
                </a:solidFill>
                <a:latin typeface="Poppins Bold"/>
              </a:rPr>
              <a:t> </a:t>
            </a:r>
            <a:r>
              <a:rPr lang="en-US" err="1">
                <a:solidFill>
                  <a:srgbClr val="000000"/>
                </a:solidFill>
                <a:latin typeface="Poppins Bold"/>
              </a:rPr>
              <a:t>metoda</a:t>
            </a:r>
            <a:r>
              <a:rPr lang="en-US">
                <a:solidFill>
                  <a:srgbClr val="000000"/>
                </a:solidFill>
                <a:latin typeface="Poppins Bold"/>
              </a:rPr>
              <a:t> de tip "void" </a:t>
            </a:r>
            <a:r>
              <a:rPr lang="en-US" err="1">
                <a:solidFill>
                  <a:srgbClr val="000000"/>
                </a:solidFill>
                <a:latin typeface="Poppins Bold"/>
              </a:rPr>
              <a:t>asupra</a:t>
            </a:r>
            <a:r>
              <a:rPr lang="en-US">
                <a:solidFill>
                  <a:srgbClr val="000000"/>
                </a:solidFill>
                <a:latin typeface="Poppins Bold"/>
              </a:rPr>
              <a:t> </a:t>
            </a:r>
            <a:r>
              <a:rPr lang="en-US" err="1">
                <a:solidFill>
                  <a:srgbClr val="000000"/>
                </a:solidFill>
                <a:latin typeface="Poppins Bold"/>
              </a:rPr>
              <a:t>logicii</a:t>
            </a:r>
            <a:r>
              <a:rPr lang="en-US">
                <a:solidFill>
                  <a:srgbClr val="000000"/>
                </a:solidFill>
                <a:latin typeface="Poppins Bold"/>
              </a:rPr>
              <a:t> </a:t>
            </a:r>
            <a:r>
              <a:rPr lang="en-US" err="1">
                <a:solidFill>
                  <a:srgbClr val="000000"/>
                </a:solidFill>
                <a:latin typeface="Poppins Bold"/>
              </a:rPr>
              <a:t>ei</a:t>
            </a:r>
            <a:r>
              <a:rPr lang="en-US">
                <a:solidFill>
                  <a:srgbClr val="000000"/>
                </a:solidFill>
                <a:latin typeface="Poppins Bold"/>
              </a:rPr>
              <a:t> interne, de </a:t>
            </a:r>
            <a:r>
              <a:rPr lang="en-US" err="1">
                <a:solidFill>
                  <a:srgbClr val="000000"/>
                </a:solidFill>
                <a:latin typeface="Poppins Bold"/>
              </a:rPr>
              <a:t>exemplu</a:t>
            </a:r>
            <a:r>
              <a:rPr lang="en-US">
                <a:solidFill>
                  <a:srgbClr val="000000"/>
                </a:solidFill>
                <a:latin typeface="Poppins Bold"/>
              </a:rPr>
              <a:t> </a:t>
            </a:r>
            <a:r>
              <a:rPr lang="en-US" err="1">
                <a:solidFill>
                  <a:srgbClr val="000000"/>
                </a:solidFill>
                <a:latin typeface="Poppins Bold"/>
              </a:rPr>
              <a:t>poate</a:t>
            </a:r>
            <a:r>
              <a:rPr lang="en-US">
                <a:solidFill>
                  <a:srgbClr val="000000"/>
                </a:solidFill>
                <a:latin typeface="Poppins Bold"/>
              </a:rPr>
              <a:t> seta </a:t>
            </a:r>
            <a:r>
              <a:rPr lang="en-US" err="1">
                <a:solidFill>
                  <a:srgbClr val="000000"/>
                </a:solidFill>
                <a:latin typeface="Poppins Bold"/>
              </a:rPr>
              <a:t>fortat</a:t>
            </a:r>
            <a:r>
              <a:rPr lang="en-US">
                <a:solidFill>
                  <a:srgbClr val="000000"/>
                </a:solidFill>
                <a:latin typeface="Poppins Bold"/>
              </a:rPr>
              <a:t> </a:t>
            </a:r>
            <a:r>
              <a:rPr lang="en-US" err="1">
                <a:solidFill>
                  <a:srgbClr val="000000"/>
                </a:solidFill>
                <a:latin typeface="Poppins Bold"/>
              </a:rPr>
              <a:t>careva</a:t>
            </a:r>
            <a:r>
              <a:rPr lang="en-US">
                <a:solidFill>
                  <a:srgbClr val="000000"/>
                </a:solidFill>
                <a:latin typeface="Poppins Bold"/>
              </a:rPr>
              <a:t> </a:t>
            </a:r>
            <a:r>
              <a:rPr lang="en-US" err="1">
                <a:solidFill>
                  <a:srgbClr val="000000"/>
                </a:solidFill>
                <a:latin typeface="Poppins Bold"/>
              </a:rPr>
              <a:t>valori</a:t>
            </a:r>
            <a:r>
              <a:rPr lang="en-US">
                <a:solidFill>
                  <a:srgbClr val="000000"/>
                </a:solidFill>
                <a:latin typeface="Poppins Bold"/>
              </a:rPr>
              <a:t> interne, </a:t>
            </a:r>
            <a:r>
              <a:rPr lang="en-US" err="1">
                <a:solidFill>
                  <a:srgbClr val="000000"/>
                </a:solidFill>
                <a:latin typeface="Poppins Bold"/>
              </a:rPr>
              <a:t>sa</a:t>
            </a:r>
            <a:r>
              <a:rPr lang="en-US">
                <a:solidFill>
                  <a:srgbClr val="000000"/>
                </a:solidFill>
                <a:latin typeface="Poppins Bold"/>
              </a:rPr>
              <a:t> </a:t>
            </a:r>
            <a:r>
              <a:rPr lang="en-US" err="1">
                <a:solidFill>
                  <a:srgbClr val="000000"/>
                </a:solidFill>
                <a:latin typeface="Poppins Bold"/>
              </a:rPr>
              <a:t>suprascrie</a:t>
            </a:r>
            <a:r>
              <a:rPr lang="en-US">
                <a:solidFill>
                  <a:srgbClr val="000000"/>
                </a:solidFill>
                <a:latin typeface="Poppins Bold"/>
              </a:rPr>
              <a:t> un Query result</a:t>
            </a:r>
            <a:endParaRPr lang="en-US">
              <a:latin typeface="Poppins Bold"/>
            </a:endParaRPr>
          </a:p>
          <a:p>
            <a:pPr>
              <a:defRPr>
                <a:latin typeface="Poppins Bold"/>
                <a:ea typeface="Poppins Bold"/>
                <a:cs typeface="Poppins Bold"/>
                <a:sym typeface="Poppins Bold"/>
              </a:defRPr>
            </a:pPr>
            <a:endParaRPr lang="en-US">
              <a:latin typeface="Dava Sans"/>
            </a:endParaRPr>
          </a:p>
        </p:txBody>
      </p:sp>
    </p:spTree>
    <p:extLst>
      <p:ext uri="{BB962C8B-B14F-4D97-AF65-F5344CB8AC3E}">
        <p14:creationId xmlns:p14="http://schemas.microsoft.com/office/powerpoint/2010/main" val="30202188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dirty="0" err="1">
                <a:latin typeface="Poppins Bold"/>
              </a:rPr>
              <a:t>Instructarea</a:t>
            </a:r>
            <a:r>
              <a:rPr lang="en-US" dirty="0">
                <a:latin typeface="Poppins Bold"/>
              </a:rPr>
              <a:t> </a:t>
            </a:r>
            <a:r>
              <a:rPr lang="en-US" dirty="0" err="1">
                <a:latin typeface="Poppins Bold"/>
              </a:rPr>
              <a:t>metodelor</a:t>
            </a:r>
            <a:r>
              <a:rPr lang="en-US" dirty="0">
                <a:latin typeface="Poppins Bold"/>
              </a:rPr>
              <a:t> cu un tip </a:t>
            </a:r>
            <a:r>
              <a:rPr lang="en-US" dirty="0" err="1">
                <a:latin typeface="Poppins Bold"/>
              </a:rPr>
              <a:t>predefinit</a:t>
            </a:r>
            <a:r>
              <a:rPr lang="en-US" dirty="0">
                <a:latin typeface="Poppins Bold"/>
              </a:rPr>
              <a:t> de date – face </a:t>
            </a:r>
            <a:r>
              <a:rPr lang="en-US" dirty="0" err="1">
                <a:latin typeface="Poppins Bold"/>
              </a:rPr>
              <a:t>parte</a:t>
            </a:r>
            <a:r>
              <a:rPr lang="en-US" dirty="0">
                <a:latin typeface="Poppins Bold"/>
              </a:rPr>
              <a:t> din </a:t>
            </a:r>
            <a:r>
              <a:rPr lang="en-US" dirty="0" err="1">
                <a:latin typeface="Poppins Bold"/>
              </a:rPr>
              <a:t>procesul</a:t>
            </a:r>
            <a:r>
              <a:rPr lang="en-US" dirty="0">
                <a:latin typeface="Poppins Bold"/>
              </a:rPr>
              <a:t> de "stubbing"</a:t>
            </a:r>
          </a:p>
          <a:p>
            <a:pPr>
              <a:defRPr>
                <a:latin typeface="Poppins Bold"/>
                <a:ea typeface="Poppins Bold"/>
                <a:cs typeface="Poppins Bold"/>
                <a:sym typeface="Poppins Bold"/>
              </a:defRPr>
            </a:pPr>
            <a:br>
              <a:rPr lang="en-US" dirty="0">
                <a:latin typeface="Poppins Bold"/>
              </a:rPr>
            </a:br>
            <a:r>
              <a:rPr lang="en-US" dirty="0" err="1">
                <a:solidFill>
                  <a:srgbClr val="000000"/>
                </a:solidFill>
                <a:latin typeface="Poppins Bold"/>
              </a:rPr>
              <a:t>thenReturn</a:t>
            </a:r>
            <a:r>
              <a:rPr lang="en-US" dirty="0">
                <a:solidFill>
                  <a:srgbClr val="000000"/>
                </a:solidFill>
                <a:latin typeface="Poppins Bold"/>
              </a:rPr>
              <a:t>() -&gt; </a:t>
            </a:r>
            <a:r>
              <a:rPr lang="en-US" dirty="0" err="1">
                <a:solidFill>
                  <a:srgbClr val="000000"/>
                </a:solidFill>
                <a:latin typeface="Poppins Bold"/>
              </a:rPr>
              <a:t>verifica</a:t>
            </a:r>
            <a:r>
              <a:rPr lang="en-US" dirty="0">
                <a:solidFill>
                  <a:srgbClr val="000000"/>
                </a:solidFill>
                <a:latin typeface="Poppins Bold"/>
              </a:rPr>
              <a:t> </a:t>
            </a:r>
            <a:r>
              <a:rPr lang="en-US" dirty="0" err="1">
                <a:solidFill>
                  <a:srgbClr val="000000"/>
                </a:solidFill>
                <a:latin typeface="Poppins Bold"/>
              </a:rPr>
              <a:t>tipul</a:t>
            </a:r>
            <a:r>
              <a:rPr lang="en-US" dirty="0">
                <a:solidFill>
                  <a:srgbClr val="000000"/>
                </a:solidFill>
                <a:latin typeface="Poppins Bold"/>
              </a:rPr>
              <a:t> </a:t>
            </a:r>
            <a:r>
              <a:rPr lang="en-US" dirty="0" err="1">
                <a:solidFill>
                  <a:srgbClr val="000000"/>
                </a:solidFill>
                <a:latin typeface="Poppins Bold"/>
              </a:rPr>
              <a:t>variabilei</a:t>
            </a:r>
            <a:r>
              <a:rPr lang="en-US" dirty="0">
                <a:solidFill>
                  <a:srgbClr val="000000"/>
                </a:solidFill>
                <a:latin typeface="Poppins Bold"/>
              </a:rPr>
              <a:t> in </a:t>
            </a:r>
            <a:r>
              <a:rPr lang="en-US" dirty="0" err="1">
                <a:solidFill>
                  <a:srgbClr val="000000"/>
                </a:solidFill>
                <a:latin typeface="Poppins Bold"/>
              </a:rPr>
              <a:t>timpul</a:t>
            </a:r>
            <a:r>
              <a:rPr lang="en-US" dirty="0">
                <a:solidFill>
                  <a:srgbClr val="000000"/>
                </a:solidFill>
                <a:latin typeface="Poppins Bold"/>
              </a:rPr>
              <a:t> </a:t>
            </a:r>
            <a:r>
              <a:rPr lang="en-US" dirty="0" err="1">
                <a:solidFill>
                  <a:srgbClr val="000000"/>
                </a:solidFill>
                <a:latin typeface="Poppins Bold"/>
              </a:rPr>
              <a:t>compilarii</a:t>
            </a:r>
            <a:r>
              <a:rPr lang="en-US" dirty="0">
                <a:solidFill>
                  <a:srgbClr val="000000"/>
                </a:solidFill>
                <a:latin typeface="Poppins Bold"/>
              </a:rPr>
              <a:t> – </a:t>
            </a:r>
            <a:r>
              <a:rPr lang="en-US" dirty="0" err="1">
                <a:solidFill>
                  <a:srgbClr val="000000"/>
                </a:solidFill>
                <a:latin typeface="Poppins Bold"/>
              </a:rPr>
              <a:t>va</a:t>
            </a:r>
            <a:r>
              <a:rPr lang="en-US" dirty="0">
                <a:solidFill>
                  <a:srgbClr val="000000"/>
                </a:solidFill>
                <a:latin typeface="Poppins Bold"/>
              </a:rPr>
              <a:t> </a:t>
            </a:r>
            <a:r>
              <a:rPr lang="en-US" dirty="0" err="1">
                <a:solidFill>
                  <a:srgbClr val="000000"/>
                </a:solidFill>
                <a:latin typeface="Poppins Bold"/>
              </a:rPr>
              <a:t>sublinia</a:t>
            </a:r>
            <a:r>
              <a:rPr lang="en-US" dirty="0">
                <a:solidFill>
                  <a:srgbClr val="000000"/>
                </a:solidFill>
                <a:latin typeface="Poppins Bold"/>
              </a:rPr>
              <a:t> cu </a:t>
            </a:r>
            <a:r>
              <a:rPr lang="en-US" dirty="0" err="1">
                <a:solidFill>
                  <a:srgbClr val="000000"/>
                </a:solidFill>
                <a:latin typeface="Poppins Bold"/>
              </a:rPr>
              <a:t>rosu</a:t>
            </a:r>
            <a:r>
              <a:rPr lang="en-US" dirty="0">
                <a:solidFill>
                  <a:srgbClr val="000000"/>
                </a:solidFill>
                <a:latin typeface="Poppins Bold"/>
              </a:rPr>
              <a:t> in </a:t>
            </a:r>
            <a:r>
              <a:rPr lang="en-US" dirty="0" err="1">
                <a:solidFill>
                  <a:srgbClr val="000000"/>
                </a:solidFill>
                <a:latin typeface="Poppins Bold"/>
              </a:rPr>
              <a:t>caz</a:t>
            </a:r>
            <a:r>
              <a:rPr lang="en-US" dirty="0">
                <a:solidFill>
                  <a:srgbClr val="000000"/>
                </a:solidFill>
                <a:latin typeface="Poppins Bold"/>
              </a:rPr>
              <a:t> ca </a:t>
            </a:r>
            <a:r>
              <a:rPr lang="en-US" dirty="0" err="1">
                <a:solidFill>
                  <a:srgbClr val="000000"/>
                </a:solidFill>
                <a:latin typeface="Poppins Bold"/>
              </a:rPr>
              <a:t>transmitem</a:t>
            </a:r>
            <a:r>
              <a:rPr lang="en-US" dirty="0">
                <a:solidFill>
                  <a:srgbClr val="000000"/>
                </a:solidFill>
                <a:latin typeface="Poppins Bold"/>
              </a:rPr>
              <a:t> un tip </a:t>
            </a:r>
            <a:r>
              <a:rPr lang="en-US" dirty="0" err="1">
                <a:solidFill>
                  <a:srgbClr val="000000"/>
                </a:solidFill>
                <a:latin typeface="Poppins Bold"/>
              </a:rPr>
              <a:t>incompatibil</a:t>
            </a:r>
            <a:endParaRPr lang="en-US" dirty="0">
              <a:solidFill>
                <a:srgbClr val="000000"/>
              </a:solidFill>
              <a:latin typeface="Poppins Bold"/>
            </a:endParaRPr>
          </a:p>
          <a:p>
            <a:pPr>
              <a:defRPr>
                <a:latin typeface="Poppins Bold"/>
                <a:ea typeface="Poppins Bold"/>
                <a:cs typeface="Poppins Bold"/>
                <a:sym typeface="Poppins Bold"/>
              </a:defRPr>
            </a:pPr>
            <a:r>
              <a:rPr lang="en-US" dirty="0">
                <a:latin typeface="Poppins Bold"/>
              </a:rPr>
              <a:t>        -&gt; </a:t>
            </a:r>
            <a:r>
              <a:rPr lang="en-US" dirty="0" err="1">
                <a:latin typeface="Poppins Bold"/>
              </a:rPr>
              <a:t>metoda</a:t>
            </a:r>
            <a:r>
              <a:rPr lang="en-US" dirty="0">
                <a:latin typeface="Poppins Bold"/>
              </a:rPr>
              <a:t> </a:t>
            </a:r>
            <a:r>
              <a:rPr lang="en-US" dirty="0" err="1">
                <a:latin typeface="Poppins Bold"/>
              </a:rPr>
              <a:t>apelata</a:t>
            </a:r>
            <a:r>
              <a:rPr lang="en-US" dirty="0">
                <a:latin typeface="Poppins Bold"/>
              </a:rPr>
              <a:t> </a:t>
            </a:r>
            <a:r>
              <a:rPr lang="en-US" dirty="0" err="1">
                <a:latin typeface="Poppins Bold"/>
              </a:rPr>
              <a:t>este</a:t>
            </a:r>
            <a:r>
              <a:rPr lang="en-US" dirty="0">
                <a:latin typeface="Poppins Bold"/>
              </a:rPr>
              <a:t> </a:t>
            </a:r>
            <a:r>
              <a:rPr lang="en-US" dirty="0" err="1">
                <a:latin typeface="Poppins Bold"/>
              </a:rPr>
              <a:t>rulata</a:t>
            </a:r>
            <a:r>
              <a:rPr lang="en-US" dirty="0">
                <a:latin typeface="Poppins Bold"/>
              </a:rPr>
              <a:t> </a:t>
            </a:r>
          </a:p>
          <a:p>
            <a:pPr>
              <a:defRPr>
                <a:latin typeface="Poppins Bold"/>
                <a:ea typeface="Poppins Bold"/>
                <a:cs typeface="Poppins Bold"/>
                <a:sym typeface="Poppins Bold"/>
              </a:defRPr>
            </a:pPr>
            <a:r>
              <a:rPr lang="en-US" dirty="0">
                <a:latin typeface="Poppins Bold"/>
              </a:rPr>
              <a:t>                        </a:t>
            </a:r>
            <a:r>
              <a:rPr lang="en-US" dirty="0"/>
              <a:t>-&gt; in </a:t>
            </a:r>
            <a:r>
              <a:rPr lang="en-US" dirty="0" err="1"/>
              <a:t>caz</a:t>
            </a:r>
            <a:r>
              <a:rPr lang="en-US" dirty="0"/>
              <a:t> ca </a:t>
            </a:r>
            <a:r>
              <a:rPr lang="en-US" dirty="0" err="1"/>
              <a:t>metoda</a:t>
            </a:r>
            <a:r>
              <a:rPr lang="en-US" dirty="0"/>
              <a:t> </a:t>
            </a:r>
            <a:r>
              <a:rPr lang="en-US" dirty="0" err="1"/>
              <a:t>arunca</a:t>
            </a:r>
            <a:r>
              <a:rPr lang="en-US" dirty="0"/>
              <a:t> un "run time exception" - </a:t>
            </a:r>
            <a:r>
              <a:rPr lang="en-US" dirty="0" err="1"/>
              <a:t>exceptia</a:t>
            </a:r>
            <a:r>
              <a:rPr lang="en-US" dirty="0"/>
              <a:t> </a:t>
            </a:r>
            <a:r>
              <a:rPr lang="en-US" dirty="0" err="1"/>
              <a:t>va</a:t>
            </a:r>
            <a:r>
              <a:rPr lang="en-US" dirty="0"/>
              <a:t> FI </a:t>
            </a:r>
            <a:r>
              <a:rPr lang="en-US" dirty="0" err="1"/>
              <a:t>aruncata</a:t>
            </a:r>
            <a:r>
              <a:rPr lang="en-US" dirty="0"/>
              <a:t> </a:t>
            </a:r>
            <a:br>
              <a:rPr lang="en-US" dirty="0"/>
            </a:br>
            <a:br>
              <a:rPr lang="en-US" dirty="0">
                <a:latin typeface="Poppins Bold"/>
              </a:rPr>
            </a:br>
            <a:br>
              <a:rPr lang="en-US" dirty="0">
                <a:latin typeface="Poppins Bold"/>
              </a:rPr>
            </a:br>
            <a:r>
              <a:rPr lang="en-US" dirty="0">
                <a:solidFill>
                  <a:srgbClr val="000000"/>
                </a:solidFill>
                <a:latin typeface="Poppins Bold"/>
              </a:rPr>
              <a:t>Multiple </a:t>
            </a:r>
            <a:r>
              <a:rPr lang="en-US" dirty="0" err="1">
                <a:solidFill>
                  <a:srgbClr val="000000"/>
                </a:solidFill>
                <a:latin typeface="Poppins Bold"/>
              </a:rPr>
              <a:t>thenReturn</a:t>
            </a:r>
            <a:r>
              <a:rPr lang="en-US" dirty="0">
                <a:solidFill>
                  <a:srgbClr val="000000"/>
                </a:solidFill>
                <a:latin typeface="Poppins Bold"/>
              </a:rPr>
              <a:t>() -&gt; </a:t>
            </a:r>
            <a:r>
              <a:rPr lang="en-US" dirty="0" err="1">
                <a:solidFill>
                  <a:srgbClr val="000000"/>
                </a:solidFill>
                <a:latin typeface="Poppins Bold"/>
              </a:rPr>
              <a:t>avem</a:t>
            </a:r>
            <a:r>
              <a:rPr lang="en-US" dirty="0">
                <a:solidFill>
                  <a:srgbClr val="000000"/>
                </a:solidFill>
                <a:latin typeface="Poppins Bold"/>
              </a:rPr>
              <a:t> </a:t>
            </a:r>
            <a:r>
              <a:rPr lang="en-US" dirty="0" err="1">
                <a:solidFill>
                  <a:srgbClr val="000000"/>
                </a:solidFill>
                <a:latin typeface="Poppins Bold"/>
              </a:rPr>
              <a:t>posibiliteate</a:t>
            </a:r>
            <a:r>
              <a:rPr lang="en-US" dirty="0">
                <a:solidFill>
                  <a:srgbClr val="000000"/>
                </a:solidFill>
                <a:latin typeface="Poppins Bold"/>
              </a:rPr>
              <a:t> de a </a:t>
            </a:r>
            <a:r>
              <a:rPr lang="en-US" dirty="0" err="1">
                <a:solidFill>
                  <a:srgbClr val="000000"/>
                </a:solidFill>
                <a:latin typeface="Poppins Bold"/>
              </a:rPr>
              <a:t>adauga</a:t>
            </a:r>
            <a:r>
              <a:rPr lang="en-US" dirty="0">
                <a:solidFill>
                  <a:srgbClr val="000000"/>
                </a:solidFill>
                <a:latin typeface="Poppins Bold"/>
              </a:rPr>
              <a:t> multiple "</a:t>
            </a:r>
            <a:r>
              <a:rPr lang="en-US" dirty="0" err="1">
                <a:solidFill>
                  <a:srgbClr val="000000"/>
                </a:solidFill>
                <a:latin typeface="Poppins Bold"/>
              </a:rPr>
              <a:t>thenReturn</a:t>
            </a:r>
            <a:r>
              <a:rPr lang="en-US" dirty="0">
                <a:solidFill>
                  <a:srgbClr val="000000"/>
                </a:solidFill>
                <a:latin typeface="Poppins Bold"/>
              </a:rPr>
              <a:t>()" cu </a:t>
            </a:r>
            <a:r>
              <a:rPr lang="en-US" dirty="0" err="1">
                <a:solidFill>
                  <a:srgbClr val="000000"/>
                </a:solidFill>
                <a:latin typeface="Poppins Bold"/>
              </a:rPr>
              <a:t>parametri</a:t>
            </a:r>
            <a:r>
              <a:rPr lang="en-US" dirty="0">
                <a:solidFill>
                  <a:srgbClr val="000000"/>
                </a:solidFill>
                <a:latin typeface="Poppins Bold"/>
              </a:rPr>
              <a:t> </a:t>
            </a:r>
            <a:r>
              <a:rPr lang="en-US" dirty="0" err="1">
                <a:solidFill>
                  <a:srgbClr val="000000"/>
                </a:solidFill>
                <a:latin typeface="Poppins Bold"/>
              </a:rPr>
              <a:t>diferiti</a:t>
            </a:r>
            <a:r>
              <a:rPr lang="en-US" dirty="0">
                <a:solidFill>
                  <a:srgbClr val="000000"/>
                </a:solidFill>
                <a:latin typeface="Poppins Bold"/>
              </a:rPr>
              <a:t>, la </a:t>
            </a:r>
            <a:r>
              <a:rPr lang="en-US" dirty="0" err="1">
                <a:solidFill>
                  <a:srgbClr val="000000"/>
                </a:solidFill>
                <a:latin typeface="Poppins Bold"/>
              </a:rPr>
              <a:t>fiecare</a:t>
            </a:r>
            <a:r>
              <a:rPr lang="en-US" dirty="0">
                <a:solidFill>
                  <a:srgbClr val="000000"/>
                </a:solidFill>
                <a:latin typeface="Poppins Bold"/>
              </a:rPr>
              <a:t> </a:t>
            </a:r>
            <a:r>
              <a:rPr lang="en-US" dirty="0" err="1">
                <a:solidFill>
                  <a:srgbClr val="000000"/>
                </a:solidFill>
                <a:latin typeface="Poppins Bold"/>
              </a:rPr>
              <a:t>apel</a:t>
            </a:r>
            <a:r>
              <a:rPr lang="en-US" dirty="0">
                <a:solidFill>
                  <a:srgbClr val="000000"/>
                </a:solidFill>
                <a:latin typeface="Poppins Bold"/>
              </a:rPr>
              <a:t> al </a:t>
            </a:r>
            <a:r>
              <a:rPr lang="en-US" dirty="0" err="1">
                <a:solidFill>
                  <a:srgbClr val="000000"/>
                </a:solidFill>
                <a:latin typeface="Poppins Bold"/>
              </a:rPr>
              <a:t>functiei</a:t>
            </a:r>
            <a:r>
              <a:rPr lang="en-US" dirty="0">
                <a:solidFill>
                  <a:srgbClr val="000000"/>
                </a:solidFill>
                <a:latin typeface="Poppins Bold"/>
              </a:rPr>
              <a:t> </a:t>
            </a:r>
            <a:r>
              <a:rPr lang="en-US" dirty="0" err="1">
                <a:solidFill>
                  <a:srgbClr val="000000"/>
                </a:solidFill>
                <a:latin typeface="Poppins Bold"/>
              </a:rPr>
              <a:t>instructate</a:t>
            </a:r>
            <a:r>
              <a:rPr lang="en-US" dirty="0">
                <a:solidFill>
                  <a:srgbClr val="000000"/>
                </a:solidFill>
                <a:latin typeface="Poppins Bold"/>
              </a:rPr>
              <a:t> in </a:t>
            </a:r>
            <a:r>
              <a:rPr lang="en-US" dirty="0" err="1">
                <a:solidFill>
                  <a:srgbClr val="000000"/>
                </a:solidFill>
                <a:latin typeface="Poppins Bold"/>
              </a:rPr>
              <a:t>asa</a:t>
            </a:r>
            <a:r>
              <a:rPr lang="en-US" dirty="0">
                <a:solidFill>
                  <a:srgbClr val="000000"/>
                </a:solidFill>
                <a:latin typeface="Poppins Bold"/>
              </a:rPr>
              <a:t> mod </a:t>
            </a:r>
            <a:r>
              <a:rPr lang="en-US" dirty="0" err="1">
                <a:solidFill>
                  <a:srgbClr val="000000"/>
                </a:solidFill>
                <a:latin typeface="Poppins Bold"/>
              </a:rPr>
              <a:t>vom</a:t>
            </a:r>
            <a:r>
              <a:rPr lang="en-US" dirty="0">
                <a:solidFill>
                  <a:srgbClr val="000000"/>
                </a:solidFill>
                <a:latin typeface="Poppins Bold"/>
              </a:rPr>
              <a:t> </a:t>
            </a:r>
            <a:r>
              <a:rPr lang="en-US" dirty="0" err="1">
                <a:solidFill>
                  <a:srgbClr val="000000"/>
                </a:solidFill>
                <a:latin typeface="Poppins Bold"/>
              </a:rPr>
              <a:t>primi</a:t>
            </a:r>
            <a:r>
              <a:rPr lang="en-US" dirty="0">
                <a:solidFill>
                  <a:srgbClr val="000000"/>
                </a:solidFill>
                <a:latin typeface="Poppins Bold"/>
              </a:rPr>
              <a:t> </a:t>
            </a:r>
            <a:r>
              <a:rPr lang="en-US" dirty="0" err="1">
                <a:solidFill>
                  <a:srgbClr val="000000"/>
                </a:solidFill>
                <a:latin typeface="Poppins Bold"/>
              </a:rPr>
              <a:t>rezultatul</a:t>
            </a:r>
            <a:r>
              <a:rPr lang="en-US" dirty="0">
                <a:solidFill>
                  <a:srgbClr val="000000"/>
                </a:solidFill>
                <a:latin typeface="Poppins Bold"/>
              </a:rPr>
              <a:t> </a:t>
            </a:r>
            <a:r>
              <a:rPr lang="en-US" dirty="0" err="1">
                <a:solidFill>
                  <a:srgbClr val="000000"/>
                </a:solidFill>
                <a:latin typeface="Poppins Bold"/>
              </a:rPr>
              <a:t>respectiv</a:t>
            </a:r>
            <a:r>
              <a:rPr lang="en-US" dirty="0">
                <a:solidFill>
                  <a:srgbClr val="000000"/>
                </a:solidFill>
                <a:latin typeface="Poppins Bold"/>
              </a:rPr>
              <a:t> (</a:t>
            </a:r>
            <a:r>
              <a:rPr lang="en-US" dirty="0" err="1">
                <a:solidFill>
                  <a:srgbClr val="000000"/>
                </a:solidFill>
                <a:latin typeface="Poppins Bold"/>
              </a:rPr>
              <a:t>dupa</a:t>
            </a:r>
            <a:r>
              <a:rPr lang="en-US" dirty="0">
                <a:solidFill>
                  <a:srgbClr val="000000"/>
                </a:solidFill>
                <a:latin typeface="Poppins Bold"/>
              </a:rPr>
              <a:t> rand) </a:t>
            </a:r>
            <a:r>
              <a:rPr lang="en-US" dirty="0" err="1">
                <a:solidFill>
                  <a:srgbClr val="000000"/>
                </a:solidFill>
                <a:latin typeface="Poppins Bold"/>
              </a:rPr>
              <a:t>indicat</a:t>
            </a:r>
            <a:r>
              <a:rPr lang="en-US" dirty="0">
                <a:solidFill>
                  <a:srgbClr val="000000"/>
                </a:solidFill>
                <a:latin typeface="Poppins Bold"/>
              </a:rPr>
              <a:t> in "</a:t>
            </a:r>
            <a:r>
              <a:rPr lang="en-US" dirty="0" err="1">
                <a:solidFill>
                  <a:srgbClr val="000000"/>
                </a:solidFill>
                <a:latin typeface="Poppins Bold"/>
              </a:rPr>
              <a:t>theReturn</a:t>
            </a:r>
            <a:r>
              <a:rPr lang="en-US" dirty="0">
                <a:solidFill>
                  <a:srgbClr val="000000"/>
                </a:solidFill>
                <a:latin typeface="Poppins Bold"/>
              </a:rPr>
              <a:t>()-</a:t>
            </a:r>
            <a:r>
              <a:rPr lang="en-US" dirty="0" err="1">
                <a:solidFill>
                  <a:srgbClr val="000000"/>
                </a:solidFill>
                <a:latin typeface="Poppins Bold"/>
              </a:rPr>
              <a:t>ul</a:t>
            </a:r>
            <a:r>
              <a:rPr lang="en-US" dirty="0">
                <a:solidFill>
                  <a:srgbClr val="000000"/>
                </a:solidFill>
                <a:latin typeface="Poppins Bold"/>
              </a:rPr>
              <a:t>" specific. In </a:t>
            </a:r>
            <a:r>
              <a:rPr lang="en-US" dirty="0" err="1">
                <a:solidFill>
                  <a:srgbClr val="000000"/>
                </a:solidFill>
                <a:latin typeface="Poppins Bold"/>
              </a:rPr>
              <a:t>caz</a:t>
            </a:r>
            <a:r>
              <a:rPr lang="en-US" dirty="0">
                <a:solidFill>
                  <a:srgbClr val="000000"/>
                </a:solidFill>
                <a:latin typeface="Poppins Bold"/>
              </a:rPr>
              <a:t> ca sunt </a:t>
            </a:r>
            <a:r>
              <a:rPr lang="en-US" dirty="0" err="1">
                <a:solidFill>
                  <a:srgbClr val="000000"/>
                </a:solidFill>
                <a:latin typeface="Poppins Bold"/>
              </a:rPr>
              <a:t>mai</a:t>
            </a:r>
            <a:r>
              <a:rPr lang="en-US" dirty="0">
                <a:solidFill>
                  <a:srgbClr val="000000"/>
                </a:solidFill>
                <a:latin typeface="Poppins Bold"/>
              </a:rPr>
              <a:t> </a:t>
            </a:r>
            <a:r>
              <a:rPr lang="en-US" dirty="0" err="1">
                <a:solidFill>
                  <a:srgbClr val="000000"/>
                </a:solidFill>
                <a:latin typeface="Poppins Bold"/>
              </a:rPr>
              <a:t>multe</a:t>
            </a:r>
            <a:r>
              <a:rPr lang="en-US" dirty="0">
                <a:solidFill>
                  <a:srgbClr val="000000"/>
                </a:solidFill>
                <a:latin typeface="Poppins Bold"/>
              </a:rPr>
              <a:t> </a:t>
            </a:r>
            <a:r>
              <a:rPr lang="en-US" dirty="0" err="1">
                <a:solidFill>
                  <a:srgbClr val="000000"/>
                </a:solidFill>
                <a:latin typeface="Poppins Bold"/>
              </a:rPr>
              <a:t>apeluri</a:t>
            </a:r>
            <a:r>
              <a:rPr lang="en-US" dirty="0">
                <a:solidFill>
                  <a:srgbClr val="000000"/>
                </a:solidFill>
                <a:latin typeface="Poppins Bold"/>
              </a:rPr>
              <a:t> la </a:t>
            </a:r>
            <a:r>
              <a:rPr lang="en-US" dirty="0" err="1">
                <a:solidFill>
                  <a:srgbClr val="000000"/>
                </a:solidFill>
                <a:latin typeface="Poppins Bold"/>
              </a:rPr>
              <a:t>metoda</a:t>
            </a:r>
            <a:r>
              <a:rPr lang="en-US" dirty="0">
                <a:solidFill>
                  <a:srgbClr val="000000"/>
                </a:solidFill>
                <a:latin typeface="Poppins Bold"/>
              </a:rPr>
              <a:t> </a:t>
            </a:r>
            <a:r>
              <a:rPr lang="en-US" dirty="0" err="1">
                <a:solidFill>
                  <a:srgbClr val="000000"/>
                </a:solidFill>
                <a:latin typeface="Poppins Bold"/>
              </a:rPr>
              <a:t>decat</a:t>
            </a:r>
            <a:r>
              <a:rPr lang="en-US" dirty="0">
                <a:solidFill>
                  <a:srgbClr val="000000"/>
                </a:solidFill>
                <a:latin typeface="Poppins Bold"/>
              </a:rPr>
              <a:t> </a:t>
            </a:r>
            <a:r>
              <a:rPr lang="en-US" dirty="0" err="1">
                <a:solidFill>
                  <a:srgbClr val="000000"/>
                </a:solidFill>
                <a:latin typeface="Poppins Bold"/>
              </a:rPr>
              <a:t>instructiuni</a:t>
            </a:r>
            <a:r>
              <a:rPr lang="en-US" dirty="0">
                <a:solidFill>
                  <a:srgbClr val="000000"/>
                </a:solidFill>
                <a:latin typeface="Poppins Bold"/>
              </a:rPr>
              <a:t> "</a:t>
            </a:r>
            <a:r>
              <a:rPr lang="en-US" dirty="0" err="1">
                <a:solidFill>
                  <a:srgbClr val="000000"/>
                </a:solidFill>
                <a:latin typeface="Poppins Bold"/>
              </a:rPr>
              <a:t>thenReturn</a:t>
            </a:r>
            <a:r>
              <a:rPr lang="en-US" dirty="0">
                <a:solidFill>
                  <a:srgbClr val="000000"/>
                </a:solidFill>
                <a:latin typeface="Poppins Bold"/>
              </a:rPr>
              <a:t>()" - se </a:t>
            </a:r>
            <a:r>
              <a:rPr lang="en-US" dirty="0" err="1">
                <a:solidFill>
                  <a:srgbClr val="000000"/>
                </a:solidFill>
                <a:latin typeface="Poppins Bold"/>
              </a:rPr>
              <a:t>va</a:t>
            </a:r>
            <a:r>
              <a:rPr lang="en-US" dirty="0">
                <a:solidFill>
                  <a:srgbClr val="000000"/>
                </a:solidFill>
                <a:latin typeface="Poppins Bold"/>
              </a:rPr>
              <a:t> </a:t>
            </a:r>
            <a:r>
              <a:rPr lang="en-US" dirty="0" err="1">
                <a:solidFill>
                  <a:srgbClr val="000000"/>
                </a:solidFill>
                <a:latin typeface="Poppins Bold"/>
              </a:rPr>
              <a:t>folosi</a:t>
            </a:r>
            <a:r>
              <a:rPr lang="en-US" dirty="0">
                <a:solidFill>
                  <a:srgbClr val="000000"/>
                </a:solidFill>
                <a:latin typeface="Poppins Bold"/>
              </a:rPr>
              <a:t> </a:t>
            </a:r>
            <a:r>
              <a:rPr lang="en-US" dirty="0" err="1">
                <a:solidFill>
                  <a:srgbClr val="000000"/>
                </a:solidFill>
                <a:latin typeface="Poppins Bold"/>
              </a:rPr>
              <a:t>ultimul</a:t>
            </a:r>
            <a:r>
              <a:rPr lang="en-US" dirty="0">
                <a:solidFill>
                  <a:srgbClr val="000000"/>
                </a:solidFill>
                <a:latin typeface="Poppins Bold"/>
              </a:rPr>
              <a:t> "</a:t>
            </a:r>
            <a:r>
              <a:rPr lang="en-US" dirty="0" err="1">
                <a:solidFill>
                  <a:srgbClr val="000000"/>
                </a:solidFill>
                <a:latin typeface="Poppins Bold"/>
              </a:rPr>
              <a:t>thenReturn</a:t>
            </a:r>
            <a:r>
              <a:rPr lang="en-US" dirty="0">
                <a:solidFill>
                  <a:srgbClr val="000000"/>
                </a:solidFill>
                <a:latin typeface="Poppins Bold"/>
              </a:rPr>
              <a:t>()" la </a:t>
            </a:r>
            <a:r>
              <a:rPr lang="en-US" dirty="0" err="1">
                <a:solidFill>
                  <a:srgbClr val="000000"/>
                </a:solidFill>
                <a:latin typeface="Poppins Bold"/>
              </a:rPr>
              <a:t>toate</a:t>
            </a:r>
            <a:r>
              <a:rPr lang="en-US" dirty="0">
                <a:solidFill>
                  <a:srgbClr val="000000"/>
                </a:solidFill>
                <a:latin typeface="Poppins Bold"/>
              </a:rPr>
              <a:t> </a:t>
            </a:r>
            <a:r>
              <a:rPr lang="en-US" dirty="0" err="1">
                <a:solidFill>
                  <a:srgbClr val="000000"/>
                </a:solidFill>
                <a:latin typeface="Poppins Bold"/>
              </a:rPr>
              <a:t>apelurile</a:t>
            </a:r>
            <a:r>
              <a:rPr lang="en-US" dirty="0">
                <a:solidFill>
                  <a:srgbClr val="000000"/>
                </a:solidFill>
                <a:latin typeface="Poppins Bold"/>
              </a:rPr>
              <a:t> </a:t>
            </a:r>
            <a:r>
              <a:rPr lang="en-US" dirty="0" err="1">
                <a:solidFill>
                  <a:srgbClr val="000000"/>
                </a:solidFill>
                <a:latin typeface="Poppins Bold"/>
              </a:rPr>
              <a:t>urmatoare</a:t>
            </a:r>
            <a:endParaRPr lang="en-US" dirty="0">
              <a:solidFill>
                <a:srgbClr val="000000"/>
              </a:solidFill>
              <a:latin typeface="Poppins Bold"/>
            </a:endParaRPr>
          </a:p>
          <a:p>
            <a:pPr>
              <a:defRPr>
                <a:latin typeface="Poppins Bold"/>
                <a:ea typeface="Poppins Bold"/>
                <a:cs typeface="Poppins Bold"/>
                <a:sym typeface="Poppins Bold"/>
              </a:defRPr>
            </a:pPr>
            <a:endParaRPr lang="en-US" dirty="0">
              <a:latin typeface="Poppins Bold"/>
            </a:endParaRPr>
          </a:p>
          <a:p>
            <a:pPr>
              <a:defRPr>
                <a:latin typeface="Poppins Bold"/>
                <a:ea typeface="Poppins Bold"/>
                <a:cs typeface="Poppins Bold"/>
                <a:sym typeface="Poppins Bold"/>
              </a:defRPr>
            </a:pPr>
            <a:r>
              <a:rPr lang="en-US" dirty="0" err="1"/>
              <a:t>doReturn</a:t>
            </a:r>
            <a:r>
              <a:rPr lang="en-US" dirty="0"/>
              <a:t>() -&gt; </a:t>
            </a:r>
            <a:r>
              <a:rPr lang="en-US" dirty="0" err="1"/>
              <a:t>verifica</a:t>
            </a:r>
            <a:r>
              <a:rPr lang="en-US" dirty="0"/>
              <a:t> </a:t>
            </a:r>
            <a:r>
              <a:rPr lang="en-US" dirty="0" err="1"/>
              <a:t>tipul</a:t>
            </a:r>
            <a:r>
              <a:rPr lang="en-US" dirty="0"/>
              <a:t> </a:t>
            </a:r>
            <a:r>
              <a:rPr lang="en-US" dirty="0" err="1"/>
              <a:t>variabilei</a:t>
            </a:r>
            <a:r>
              <a:rPr lang="en-US" dirty="0"/>
              <a:t> in </a:t>
            </a:r>
            <a:r>
              <a:rPr lang="en-US" dirty="0" err="1"/>
              <a:t>timpul</a:t>
            </a:r>
            <a:r>
              <a:rPr lang="en-US" dirty="0"/>
              <a:t> </a:t>
            </a:r>
            <a:r>
              <a:rPr lang="en-US" dirty="0" err="1"/>
              <a:t>rularii</a:t>
            </a:r>
            <a:r>
              <a:rPr lang="en-US" dirty="0"/>
              <a:t> – </a:t>
            </a:r>
            <a:r>
              <a:rPr lang="en-US" dirty="0" err="1"/>
              <a:t>va</a:t>
            </a:r>
            <a:r>
              <a:rPr lang="en-US" dirty="0"/>
              <a:t> </a:t>
            </a:r>
            <a:r>
              <a:rPr lang="en-US" dirty="0" err="1"/>
              <a:t>arunca</a:t>
            </a:r>
            <a:r>
              <a:rPr lang="en-US" dirty="0"/>
              <a:t> "run time exception" in </a:t>
            </a:r>
            <a:r>
              <a:rPr lang="en-US" dirty="0" err="1"/>
              <a:t>cazul</a:t>
            </a:r>
            <a:r>
              <a:rPr lang="en-US" dirty="0"/>
              <a:t> </a:t>
            </a:r>
            <a:r>
              <a:rPr lang="en-US" dirty="0" err="1"/>
              <a:t>unui</a:t>
            </a:r>
            <a:r>
              <a:rPr lang="en-US" dirty="0"/>
              <a:t> tip </a:t>
            </a:r>
            <a:r>
              <a:rPr lang="en-US" dirty="0" err="1"/>
              <a:t>incompatibil</a:t>
            </a:r>
            <a:endParaRPr lang="en-US" dirty="0"/>
          </a:p>
          <a:p>
            <a:pPr>
              <a:defRPr>
                <a:latin typeface="Poppins Bold"/>
                <a:ea typeface="Poppins Bold"/>
                <a:cs typeface="Poppins Bold"/>
                <a:sym typeface="Poppins Bold"/>
              </a:defRPr>
            </a:pPr>
            <a:r>
              <a:rPr lang="en-US" dirty="0"/>
              <a:t>          -&gt; </a:t>
            </a:r>
            <a:r>
              <a:rPr lang="en-US" dirty="0" err="1"/>
              <a:t>metoda</a:t>
            </a:r>
            <a:r>
              <a:rPr lang="en-US" dirty="0"/>
              <a:t> </a:t>
            </a:r>
            <a:r>
              <a:rPr lang="en-US" dirty="0" err="1"/>
              <a:t>apelata</a:t>
            </a:r>
            <a:r>
              <a:rPr lang="en-US" dirty="0"/>
              <a:t> NU </a:t>
            </a:r>
            <a:r>
              <a:rPr lang="en-US" dirty="0" err="1"/>
              <a:t>este</a:t>
            </a:r>
            <a:r>
              <a:rPr lang="en-US" dirty="0"/>
              <a:t> </a:t>
            </a:r>
            <a:r>
              <a:rPr lang="en-US" dirty="0" err="1"/>
              <a:t>rulata</a:t>
            </a:r>
            <a:endParaRPr lang="en-US" dirty="0"/>
          </a:p>
          <a:p>
            <a:pPr>
              <a:defRPr>
                <a:latin typeface="Poppins Bold"/>
                <a:ea typeface="Poppins Bold"/>
                <a:cs typeface="Poppins Bold"/>
                <a:sym typeface="Poppins Bold"/>
              </a:defRPr>
            </a:pPr>
            <a:r>
              <a:rPr lang="en-US" dirty="0"/>
              <a:t>                     -&gt; in </a:t>
            </a:r>
            <a:r>
              <a:rPr lang="en-US" dirty="0" err="1"/>
              <a:t>caz</a:t>
            </a:r>
            <a:r>
              <a:rPr lang="en-US" dirty="0"/>
              <a:t> ca </a:t>
            </a:r>
            <a:r>
              <a:rPr lang="en-US" dirty="0" err="1"/>
              <a:t>metoda</a:t>
            </a:r>
            <a:r>
              <a:rPr lang="en-US" dirty="0"/>
              <a:t> </a:t>
            </a:r>
            <a:r>
              <a:rPr lang="en-US" dirty="0" err="1"/>
              <a:t>arunca</a:t>
            </a:r>
            <a:r>
              <a:rPr lang="en-US" dirty="0"/>
              <a:t> un "run time exception" - NU </a:t>
            </a:r>
            <a:r>
              <a:rPr lang="en-US" dirty="0" err="1"/>
              <a:t>va</a:t>
            </a:r>
            <a:r>
              <a:rPr lang="en-US" dirty="0"/>
              <a:t> fi </a:t>
            </a:r>
            <a:r>
              <a:rPr lang="en-US" dirty="0" err="1"/>
              <a:t>aruncata</a:t>
            </a:r>
            <a:r>
              <a:rPr lang="en-US" dirty="0"/>
              <a:t> </a:t>
            </a:r>
            <a:r>
              <a:rPr lang="en-US" dirty="0" err="1"/>
              <a:t>exceptia</a:t>
            </a:r>
            <a:endParaRPr lang="en-US" dirty="0"/>
          </a:p>
          <a:p>
            <a:pPr>
              <a:defRPr>
                <a:latin typeface="Poppins Bold"/>
                <a:ea typeface="Poppins Bold"/>
                <a:cs typeface="Poppins Bold"/>
                <a:sym typeface="Poppins Bold"/>
              </a:defRPr>
            </a:pPr>
            <a:r>
              <a:rPr lang="en-US" dirty="0"/>
              <a:t>                     -&gt; </a:t>
            </a:r>
            <a:r>
              <a:rPr lang="en-US" dirty="0" err="1"/>
              <a:t>reprezinta</a:t>
            </a:r>
            <a:r>
              <a:rPr lang="en-US" dirty="0"/>
              <a:t> un "mock" al </a:t>
            </a:r>
            <a:r>
              <a:rPr lang="en-US" dirty="0" err="1"/>
              <a:t>metodei</a:t>
            </a:r>
            <a:br>
              <a:rPr lang="en-US" dirty="0">
                <a:latin typeface="Poppins Bold"/>
              </a:rPr>
            </a:br>
            <a:br>
              <a:rPr lang="en-US" dirty="0">
                <a:latin typeface="Poppins Bold"/>
              </a:rPr>
            </a:br>
            <a:endParaRPr lang="en-US" dirty="0">
              <a:latin typeface="Poppins Bold"/>
            </a:endParaRPr>
          </a:p>
          <a:p>
            <a:pPr>
              <a:defRPr>
                <a:latin typeface="Poppins Bold"/>
                <a:ea typeface="Poppins Bold"/>
                <a:cs typeface="Poppins Bold"/>
                <a:sym typeface="Poppins Bold"/>
              </a:defRPr>
            </a:pPr>
            <a:endParaRPr lang="en-US" dirty="0">
              <a:latin typeface="Dava Sans"/>
            </a:endParaRPr>
          </a:p>
        </p:txBody>
      </p:sp>
    </p:spTree>
    <p:extLst>
      <p:ext uri="{BB962C8B-B14F-4D97-AF65-F5344CB8AC3E}">
        <p14:creationId xmlns:p14="http://schemas.microsoft.com/office/powerpoint/2010/main" val="40701016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err="1">
                <a:latin typeface="Dava Sans"/>
              </a:rPr>
              <a:t>Crearea</a:t>
            </a:r>
            <a:r>
              <a:rPr lang="en-US" b="1">
                <a:latin typeface="Dava Sans"/>
              </a:rPr>
              <a:t> "</a:t>
            </a:r>
            <a:r>
              <a:rPr lang="en-US" b="1" err="1">
                <a:latin typeface="Dava Sans"/>
              </a:rPr>
              <a:t>dublorului</a:t>
            </a:r>
            <a:r>
              <a:rPr lang="en-US" b="1">
                <a:latin typeface="Dava Sans"/>
              </a:rPr>
              <a:t>" </a:t>
            </a:r>
            <a:r>
              <a:rPr lang="en-US" b="1" err="1">
                <a:latin typeface="Dava Sans"/>
              </a:rPr>
              <a:t>pentru</a:t>
            </a:r>
            <a:r>
              <a:rPr lang="en-US" b="1">
                <a:latin typeface="Dava Sans"/>
              </a:rPr>
              <a:t> </a:t>
            </a:r>
            <a:r>
              <a:rPr lang="en-US" b="1" err="1">
                <a:latin typeface="Dava Sans"/>
              </a:rPr>
              <a:t>testare</a:t>
            </a:r>
            <a:r>
              <a:rPr lang="en-US" b="1">
                <a:latin typeface="Dava Sans"/>
              </a:rPr>
              <a:t> cu </a:t>
            </a:r>
            <a:r>
              <a:rPr lang="en-US" b="1" err="1">
                <a:latin typeface="Dava Sans"/>
              </a:rPr>
              <a:t>ajutorul</a:t>
            </a:r>
            <a:r>
              <a:rPr lang="en-US" b="1">
                <a:latin typeface="Dava Sans"/>
              </a:rPr>
              <a:t> </a:t>
            </a:r>
            <a:r>
              <a:rPr lang="en-US" b="1" err="1">
                <a:latin typeface="Dava Sans"/>
              </a:rPr>
              <a:t>anotatiilor</a:t>
            </a:r>
            <a:r>
              <a:rPr lang="en-US" b="1">
                <a:latin typeface="Dava Sans"/>
              </a:rPr>
              <a:t>:</a:t>
            </a:r>
          </a:p>
          <a:p>
            <a:endParaRPr lang="en-US" b="1">
              <a:latin typeface="Dava Sans"/>
            </a:endParaRPr>
          </a:p>
          <a:p>
            <a:pPr marL="342900" indent="-342900">
              <a:buFont typeface="Calibri"/>
              <a:buChar char="-"/>
            </a:pPr>
            <a:r>
              <a:rPr lang="en-US" b="1">
                <a:latin typeface="Dava Sans"/>
              </a:rPr>
              <a:t>@Mock </a:t>
            </a:r>
          </a:p>
          <a:p>
            <a:pPr marL="342900" indent="-342900">
              <a:buFont typeface="Calibri"/>
              <a:buChar char="-"/>
            </a:pPr>
            <a:endParaRPr lang="en-US" b="1">
              <a:latin typeface="Dava Sans"/>
            </a:endParaRPr>
          </a:p>
          <a:p>
            <a:pPr marL="342900" indent="-342900">
              <a:buFont typeface="Calibri"/>
              <a:buChar char="-"/>
            </a:pPr>
            <a:r>
              <a:rPr lang="en-US" b="1">
                <a:latin typeface="Dava Sans"/>
              </a:rPr>
              <a:t>@Spy</a:t>
            </a:r>
          </a:p>
          <a:p>
            <a:pPr marL="342900" indent="-342900">
              <a:buFont typeface="Calibri"/>
              <a:buChar char="-"/>
            </a:pPr>
            <a:endParaRPr lang="en-US" b="1">
              <a:latin typeface="Dava Sans"/>
            </a:endParaRPr>
          </a:p>
          <a:p>
            <a:pPr marL="342900" indent="-342900">
              <a:buFont typeface="Calibri"/>
              <a:buChar char="-"/>
            </a:pPr>
            <a:r>
              <a:rPr lang="en-US" b="1">
                <a:latin typeface="Dava Sans"/>
              </a:rPr>
              <a:t>@InjectMocks</a:t>
            </a:r>
            <a:br>
              <a:rPr lang="en-US" b="1">
                <a:latin typeface="Dava Sans"/>
              </a:rPr>
            </a:br>
            <a:endParaRPr lang="en-US" b="1">
              <a:latin typeface="Dava Sans"/>
            </a:endParaRPr>
          </a:p>
          <a:p>
            <a:pPr marL="342900" indent="-342900">
              <a:buFont typeface="Calibri"/>
              <a:buChar char="-"/>
            </a:pPr>
            <a:endParaRPr lang="en-US" b="1">
              <a:latin typeface="Dava Sans"/>
            </a:endParaRPr>
          </a:p>
          <a:p>
            <a:r>
              <a:rPr lang="en-US" b="1">
                <a:latin typeface="Dava Sans"/>
              </a:rPr>
              <a:t>Reguli </a:t>
            </a:r>
            <a:r>
              <a:rPr lang="en-US" b="1" err="1">
                <a:latin typeface="Dava Sans"/>
              </a:rPr>
              <a:t>generale</a:t>
            </a:r>
            <a:r>
              <a:rPr lang="en-US" b="1">
                <a:latin typeface="Dava Sans"/>
              </a:rPr>
              <a:t>, </a:t>
            </a:r>
            <a:r>
              <a:rPr lang="en-US" b="1" err="1">
                <a:latin typeface="Dava Sans"/>
              </a:rPr>
              <a:t>toate</a:t>
            </a:r>
            <a:r>
              <a:rPr lang="en-US" b="1">
                <a:latin typeface="Dava Sans"/>
              </a:rPr>
              <a:t> </a:t>
            </a:r>
            <a:r>
              <a:rPr lang="en-US" b="1" err="1">
                <a:latin typeface="Dava Sans"/>
              </a:rPr>
              <a:t>dependentele</a:t>
            </a:r>
            <a:r>
              <a:rPr lang="en-US" b="1">
                <a:latin typeface="Dava Sans"/>
              </a:rPr>
              <a:t> </a:t>
            </a:r>
            <a:r>
              <a:rPr lang="en-US" b="1" err="1">
                <a:latin typeface="Dava Sans"/>
              </a:rPr>
              <a:t>trebuie</a:t>
            </a:r>
            <a:r>
              <a:rPr lang="en-US" b="1">
                <a:latin typeface="Dava Sans"/>
              </a:rPr>
              <a:t> </a:t>
            </a:r>
            <a:r>
              <a:rPr lang="en-US" b="1" err="1">
                <a:latin typeface="Dava Sans"/>
              </a:rPr>
              <a:t>sa</a:t>
            </a:r>
            <a:r>
              <a:rPr lang="en-US" b="1">
                <a:latin typeface="Dava Sans"/>
              </a:rPr>
              <a:t> fie </a:t>
            </a:r>
            <a:r>
              <a:rPr lang="en-US" b="1" err="1">
                <a:latin typeface="Dava Sans"/>
              </a:rPr>
              <a:t>declarate</a:t>
            </a:r>
            <a:r>
              <a:rPr lang="en-US" b="1">
                <a:latin typeface="Dava Sans"/>
              </a:rPr>
              <a:t> </a:t>
            </a:r>
            <a:r>
              <a:rPr lang="en-US" b="1" err="1">
                <a:latin typeface="Dava Sans"/>
              </a:rPr>
              <a:t>inainte</a:t>
            </a:r>
            <a:r>
              <a:rPr lang="en-US" b="1">
                <a:latin typeface="Dava Sans"/>
              </a:rPr>
              <a:t> de @InjectMocks</a:t>
            </a:r>
          </a:p>
          <a:p>
            <a:endParaRPr lang="en-US"/>
          </a:p>
        </p:txBody>
      </p:sp>
    </p:spTree>
    <p:extLst>
      <p:ext uri="{BB962C8B-B14F-4D97-AF65-F5344CB8AC3E}">
        <p14:creationId xmlns:p14="http://schemas.microsoft.com/office/powerpoint/2010/main" val="36089765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err="1">
                <a:latin typeface="Poppins Bold"/>
              </a:rPr>
              <a:t>Instructarea</a:t>
            </a:r>
            <a:r>
              <a:rPr lang="en-US">
                <a:latin typeface="Poppins Bold"/>
              </a:rPr>
              <a:t> </a:t>
            </a:r>
            <a:r>
              <a:rPr lang="en-US" err="1">
                <a:latin typeface="Poppins Bold"/>
              </a:rPr>
              <a:t>dinamica</a:t>
            </a:r>
            <a:r>
              <a:rPr lang="en-US">
                <a:latin typeface="Poppins Bold"/>
              </a:rPr>
              <a:t> a </a:t>
            </a:r>
            <a:r>
              <a:rPr lang="en-US" err="1">
                <a:latin typeface="Poppins Bold"/>
              </a:rPr>
              <a:t>metodelor</a:t>
            </a:r>
            <a:r>
              <a:rPr lang="en-US">
                <a:latin typeface="Poppins Bold"/>
              </a:rPr>
              <a:t> in Mockito se </a:t>
            </a:r>
            <a:r>
              <a:rPr lang="en-US" err="1">
                <a:latin typeface="Poppins Bold"/>
              </a:rPr>
              <a:t>refera</a:t>
            </a:r>
            <a:r>
              <a:rPr lang="en-US">
                <a:latin typeface="Poppins Bold"/>
              </a:rPr>
              <a:t> la </a:t>
            </a:r>
            <a:r>
              <a:rPr lang="en-US" err="1">
                <a:latin typeface="Poppins Bold"/>
              </a:rPr>
              <a:t>abilitatea</a:t>
            </a:r>
            <a:r>
              <a:rPr lang="en-US">
                <a:latin typeface="Poppins Bold"/>
              </a:rPr>
              <a:t> de a </a:t>
            </a:r>
            <a:r>
              <a:rPr lang="en-US" err="1">
                <a:latin typeface="Poppins Bold"/>
              </a:rPr>
              <a:t>specifica</a:t>
            </a:r>
            <a:r>
              <a:rPr lang="en-US">
                <a:latin typeface="Poppins Bold"/>
              </a:rPr>
              <a:t> </a:t>
            </a:r>
            <a:r>
              <a:rPr lang="en-US" err="1">
                <a:latin typeface="Poppins Bold"/>
              </a:rPr>
              <a:t>diferite</a:t>
            </a:r>
            <a:r>
              <a:rPr lang="en-US">
                <a:latin typeface="Poppins Bold"/>
              </a:rPr>
              <a:t> </a:t>
            </a:r>
            <a:r>
              <a:rPr lang="en-US" err="1">
                <a:latin typeface="Poppins Bold"/>
              </a:rPr>
              <a:t>valori</a:t>
            </a:r>
            <a:r>
              <a:rPr lang="en-US">
                <a:latin typeface="Poppins Bold"/>
              </a:rPr>
              <a:t> </a:t>
            </a:r>
            <a:r>
              <a:rPr lang="en-US" err="1">
                <a:latin typeface="Poppins Bold"/>
              </a:rPr>
              <a:t>returnate</a:t>
            </a:r>
            <a:r>
              <a:rPr lang="en-US">
                <a:latin typeface="Poppins Bold"/>
              </a:rPr>
              <a:t> </a:t>
            </a:r>
            <a:r>
              <a:rPr lang="en-US" err="1">
                <a:latin typeface="Poppins Bold"/>
              </a:rPr>
              <a:t>sau</a:t>
            </a:r>
            <a:r>
              <a:rPr lang="en-US">
                <a:latin typeface="Poppins Bold"/>
              </a:rPr>
              <a:t> </a:t>
            </a:r>
            <a:r>
              <a:rPr lang="en-US" err="1">
                <a:latin typeface="Poppins Bold"/>
              </a:rPr>
              <a:t>comportamente</a:t>
            </a:r>
            <a:r>
              <a:rPr lang="en-US">
                <a:latin typeface="Poppins Bold"/>
              </a:rPr>
              <a:t> </a:t>
            </a:r>
            <a:r>
              <a:rPr lang="en-US" err="1">
                <a:latin typeface="Poppins Bold"/>
              </a:rPr>
              <a:t>pentru</a:t>
            </a:r>
            <a:r>
              <a:rPr lang="en-US">
                <a:latin typeface="Poppins Bold"/>
              </a:rPr>
              <a:t> </a:t>
            </a:r>
            <a:r>
              <a:rPr lang="en-US" err="1">
                <a:latin typeface="Poppins Bold"/>
              </a:rPr>
              <a:t>aceeasi</a:t>
            </a:r>
            <a:r>
              <a:rPr lang="en-US">
                <a:latin typeface="Poppins Bold"/>
              </a:rPr>
              <a:t> </a:t>
            </a:r>
            <a:r>
              <a:rPr lang="en-US" err="1">
                <a:latin typeface="Poppins Bold"/>
              </a:rPr>
              <a:t>metoda</a:t>
            </a:r>
            <a:r>
              <a:rPr lang="en-US">
                <a:latin typeface="Poppins Bold"/>
              </a:rPr>
              <a:t> </a:t>
            </a:r>
            <a:r>
              <a:rPr lang="en-US" err="1">
                <a:latin typeface="Poppins Bold"/>
              </a:rPr>
              <a:t>apelata</a:t>
            </a:r>
            <a:r>
              <a:rPr lang="en-US">
                <a:latin typeface="Poppins Bold"/>
              </a:rPr>
              <a:t> </a:t>
            </a:r>
            <a:r>
              <a:rPr lang="en-US" err="1">
                <a:latin typeface="Poppins Bold"/>
              </a:rPr>
              <a:t>bazandune</a:t>
            </a:r>
            <a:r>
              <a:rPr lang="en-US">
                <a:latin typeface="Poppins Bold"/>
              </a:rPr>
              <a:t> pe </a:t>
            </a:r>
            <a:r>
              <a:rPr lang="en-US" err="1">
                <a:latin typeface="Poppins Bold"/>
              </a:rPr>
              <a:t>valorile</a:t>
            </a:r>
            <a:r>
              <a:rPr lang="en-US">
                <a:latin typeface="Poppins Bold"/>
              </a:rPr>
              <a:t> </a:t>
            </a:r>
            <a:r>
              <a:rPr lang="en-US" err="1">
                <a:latin typeface="Poppins Bold"/>
              </a:rPr>
              <a:t>transmise</a:t>
            </a:r>
            <a:r>
              <a:rPr lang="en-US">
                <a:latin typeface="Poppins Bold"/>
              </a:rPr>
              <a:t> </a:t>
            </a:r>
            <a:r>
              <a:rPr lang="en-US" err="1">
                <a:latin typeface="Poppins Bold"/>
              </a:rPr>
              <a:t>metodei</a:t>
            </a:r>
            <a:r>
              <a:rPr lang="en-US">
                <a:latin typeface="Poppins Bold"/>
              </a:rPr>
              <a:t> </a:t>
            </a:r>
            <a:r>
              <a:rPr lang="en-US" err="1">
                <a:latin typeface="Poppins Bold"/>
              </a:rPr>
              <a:t>pentru</a:t>
            </a:r>
            <a:r>
              <a:rPr lang="en-US">
                <a:latin typeface="Poppins Bold"/>
              </a:rPr>
              <a:t> </a:t>
            </a:r>
            <a:r>
              <a:rPr lang="en-US" err="1">
                <a:latin typeface="Poppins Bold"/>
              </a:rPr>
              <a:t>fiecare</a:t>
            </a:r>
            <a:r>
              <a:rPr lang="en-US">
                <a:latin typeface="Poppins Bold"/>
              </a:rPr>
              <a:t> </a:t>
            </a:r>
            <a:r>
              <a:rPr lang="en-US" err="1">
                <a:latin typeface="Poppins Bold"/>
              </a:rPr>
              <a:t>invocare</a:t>
            </a:r>
            <a:r>
              <a:rPr lang="en-US">
                <a:latin typeface="Poppins Bold"/>
              </a:rPr>
              <a:t>.</a:t>
            </a:r>
            <a:br>
              <a:rPr lang="en-US"/>
            </a:br>
            <a:r>
              <a:rPr lang="en-US">
                <a:latin typeface="Poppins Bold"/>
              </a:rPr>
              <a:t>Este </a:t>
            </a:r>
            <a:r>
              <a:rPr lang="en-US" err="1">
                <a:latin typeface="Poppins Bold"/>
              </a:rPr>
              <a:t>folositor</a:t>
            </a:r>
            <a:r>
              <a:rPr lang="en-US">
                <a:latin typeface="Poppins Bold"/>
              </a:rPr>
              <a:t> in </a:t>
            </a:r>
            <a:r>
              <a:rPr lang="en-US" err="1">
                <a:latin typeface="Poppins Bold"/>
              </a:rPr>
              <a:t>cazul</a:t>
            </a:r>
            <a:r>
              <a:rPr lang="en-US">
                <a:latin typeface="Poppins Bold"/>
              </a:rPr>
              <a:t> cand </a:t>
            </a:r>
            <a:r>
              <a:rPr lang="en-US" err="1">
                <a:latin typeface="Poppins Bold"/>
              </a:rPr>
              <a:t>avem</a:t>
            </a:r>
            <a:r>
              <a:rPr lang="en-US">
                <a:latin typeface="Poppins Bold"/>
              </a:rPr>
              <a:t> </a:t>
            </a:r>
            <a:r>
              <a:rPr lang="en-US" err="1">
                <a:latin typeface="Poppins Bold"/>
              </a:rPr>
              <a:t>nevoie</a:t>
            </a:r>
            <a:r>
              <a:rPr lang="en-US">
                <a:latin typeface="Poppins Bold"/>
              </a:rPr>
              <a:t> de </a:t>
            </a:r>
            <a:r>
              <a:rPr lang="en-US" err="1">
                <a:latin typeface="Poppins Bold"/>
              </a:rPr>
              <a:t>comportament</a:t>
            </a:r>
            <a:r>
              <a:rPr lang="en-US">
                <a:latin typeface="Poppins Bold"/>
              </a:rPr>
              <a:t> care </a:t>
            </a:r>
            <a:r>
              <a:rPr lang="en-US" err="1">
                <a:latin typeface="Poppins Bold"/>
              </a:rPr>
              <a:t>depinde</a:t>
            </a:r>
            <a:r>
              <a:rPr lang="en-US">
                <a:latin typeface="Poppins Bold"/>
              </a:rPr>
              <a:t> de </a:t>
            </a:r>
            <a:r>
              <a:rPr lang="en-US" err="1">
                <a:latin typeface="Poppins Bold"/>
              </a:rPr>
              <a:t>parametrii</a:t>
            </a:r>
            <a:r>
              <a:rPr lang="en-US">
                <a:latin typeface="Poppins Bold"/>
              </a:rPr>
              <a:t> </a:t>
            </a:r>
            <a:r>
              <a:rPr lang="en-US" err="1">
                <a:latin typeface="Poppins Bold"/>
              </a:rPr>
              <a:t>specifici</a:t>
            </a:r>
            <a:r>
              <a:rPr lang="en-US">
                <a:latin typeface="Poppins Bold"/>
              </a:rPr>
              <a:t> </a:t>
            </a:r>
            <a:r>
              <a:rPr lang="en-US" err="1">
                <a:latin typeface="Poppins Bold"/>
              </a:rPr>
              <a:t>primite</a:t>
            </a:r>
            <a:r>
              <a:rPr lang="en-US">
                <a:latin typeface="Poppins Bold"/>
              </a:rPr>
              <a:t>. </a:t>
            </a:r>
            <a:endParaRPr lang="en-US">
              <a:solidFill>
                <a:srgbClr val="000000"/>
              </a:solidFill>
              <a:latin typeface="Poppins Bold"/>
              <a:cs typeface="Poppins Bold"/>
            </a:endParaRPr>
          </a:p>
          <a:p>
            <a:pPr>
              <a:defRPr>
                <a:latin typeface="Poppins Bold"/>
                <a:ea typeface="Poppins Bold"/>
                <a:cs typeface="Poppins Bold"/>
                <a:sym typeface="Poppins Bold"/>
              </a:defRPr>
            </a:pPr>
            <a:endParaRPr lang="en-US">
              <a:latin typeface="Poppins Bold"/>
            </a:endParaRPr>
          </a:p>
          <a:p>
            <a:pPr>
              <a:defRPr>
                <a:latin typeface="Poppins Bold"/>
                <a:ea typeface="Poppins Bold"/>
                <a:cs typeface="Poppins Bold"/>
                <a:sym typeface="Poppins Bold"/>
              </a:defRPr>
            </a:pPr>
            <a:br>
              <a:rPr lang="en-US">
                <a:latin typeface="Poppins Bold"/>
              </a:rPr>
            </a:br>
            <a:r>
              <a:rPr lang="en-US" err="1">
                <a:latin typeface="Poppins Bold"/>
              </a:rPr>
              <a:t>Instructarea</a:t>
            </a:r>
            <a:r>
              <a:rPr lang="en-US">
                <a:latin typeface="Poppins Bold"/>
              </a:rPr>
              <a:t> </a:t>
            </a:r>
            <a:r>
              <a:rPr lang="en-US" err="1">
                <a:latin typeface="Poppins Bold"/>
              </a:rPr>
              <a:t>initiala</a:t>
            </a:r>
            <a:r>
              <a:rPr lang="en-US">
                <a:latin typeface="Poppins Bold"/>
              </a:rPr>
              <a:t> -&gt; </a:t>
            </a:r>
            <a:r>
              <a:rPr lang="en-US" err="1">
                <a:latin typeface="Poppins Bold"/>
              </a:rPr>
              <a:t>folosind</a:t>
            </a:r>
            <a:r>
              <a:rPr lang="en-US">
                <a:latin typeface="Poppins Bold"/>
              </a:rPr>
              <a:t> "when" </a:t>
            </a:r>
            <a:r>
              <a:rPr lang="en-US" err="1">
                <a:latin typeface="Poppins Bold"/>
              </a:rPr>
              <a:t>si</a:t>
            </a:r>
            <a:r>
              <a:rPr lang="en-US">
                <a:latin typeface="Poppins Bold"/>
              </a:rPr>
              <a:t> "</a:t>
            </a:r>
            <a:r>
              <a:rPr lang="en-US" err="1">
                <a:latin typeface="Poppins Bold"/>
              </a:rPr>
              <a:t>thenReturn</a:t>
            </a:r>
            <a:r>
              <a:rPr lang="en-US">
                <a:latin typeface="Poppins Bold"/>
              </a:rPr>
              <a:t>" - </a:t>
            </a:r>
            <a:r>
              <a:rPr lang="en-US" err="1">
                <a:latin typeface="Poppins Bold"/>
              </a:rPr>
              <a:t>stabilim</a:t>
            </a:r>
            <a:r>
              <a:rPr lang="en-US">
                <a:latin typeface="Poppins Bold"/>
              </a:rPr>
              <a:t> </a:t>
            </a:r>
            <a:r>
              <a:rPr lang="en-US" err="1">
                <a:latin typeface="Poppins Bold"/>
              </a:rPr>
              <a:t>comportamentul</a:t>
            </a:r>
            <a:r>
              <a:rPr lang="en-US">
                <a:latin typeface="Poppins Bold"/>
              </a:rPr>
              <a:t> initial al </a:t>
            </a:r>
            <a:r>
              <a:rPr lang="en-US" err="1">
                <a:latin typeface="Poppins Bold"/>
              </a:rPr>
              <a:t>metodei</a:t>
            </a:r>
            <a:endParaRPr lang="en-US">
              <a:latin typeface="Poppins Bold"/>
            </a:endParaRPr>
          </a:p>
          <a:p>
            <a:pPr>
              <a:defRPr>
                <a:latin typeface="Poppins Bold"/>
                <a:ea typeface="Poppins Bold"/>
                <a:cs typeface="Poppins Bold"/>
                <a:sym typeface="Poppins Bold"/>
              </a:defRPr>
            </a:pPr>
            <a:endParaRPr lang="en-US">
              <a:latin typeface="Poppins Bold"/>
            </a:endParaRPr>
          </a:p>
          <a:p>
            <a:pPr>
              <a:defRPr>
                <a:latin typeface="Poppins Bold"/>
                <a:ea typeface="Poppins Bold"/>
                <a:cs typeface="Poppins Bold"/>
                <a:sym typeface="Poppins Bold"/>
              </a:defRPr>
            </a:pPr>
            <a:r>
              <a:rPr lang="en-US" err="1">
                <a:latin typeface="Poppins Bold"/>
              </a:rPr>
              <a:t>Instructarea</a:t>
            </a:r>
            <a:r>
              <a:rPr lang="en-US">
                <a:latin typeface="Poppins Bold"/>
              </a:rPr>
              <a:t> </a:t>
            </a:r>
            <a:r>
              <a:rPr lang="en-US" err="1">
                <a:latin typeface="Poppins Bold"/>
              </a:rPr>
              <a:t>dinamica</a:t>
            </a:r>
            <a:r>
              <a:rPr lang="en-US">
                <a:latin typeface="Poppins Bold"/>
              </a:rPr>
              <a:t> -&gt; </a:t>
            </a:r>
            <a:r>
              <a:rPr lang="en-US" err="1">
                <a:latin typeface="Poppins Bold"/>
              </a:rPr>
              <a:t>folosind</a:t>
            </a:r>
            <a:r>
              <a:rPr lang="en-US">
                <a:latin typeface="Poppins Bold"/>
              </a:rPr>
              <a:t> "</a:t>
            </a:r>
            <a:r>
              <a:rPr lang="en-US" err="1">
                <a:latin typeface="Poppins Bold"/>
              </a:rPr>
              <a:t>thenAnswer</a:t>
            </a:r>
            <a:r>
              <a:rPr lang="en-US">
                <a:latin typeface="Poppins Bold"/>
              </a:rPr>
              <a:t>" </a:t>
            </a:r>
            <a:r>
              <a:rPr lang="en-US" err="1">
                <a:latin typeface="Poppins Bold"/>
              </a:rPr>
              <a:t>sau</a:t>
            </a:r>
            <a:r>
              <a:rPr lang="en-US">
                <a:latin typeface="Poppins Bold"/>
              </a:rPr>
              <a:t> "then" in loc de "</a:t>
            </a:r>
            <a:r>
              <a:rPr lang="en-US" err="1">
                <a:latin typeface="Poppins Bold"/>
              </a:rPr>
              <a:t>thenReturn</a:t>
            </a:r>
            <a:r>
              <a:rPr lang="en-US">
                <a:latin typeface="Poppins Bold"/>
              </a:rPr>
              <a:t>" cu un "Answer" </a:t>
            </a:r>
            <a:r>
              <a:rPr lang="en-US" err="1">
                <a:latin typeface="Poppins Bold"/>
              </a:rPr>
              <a:t>obiect</a:t>
            </a:r>
            <a:r>
              <a:rPr lang="en-US">
                <a:latin typeface="Poppins Bold"/>
              </a:rPr>
              <a:t> ca </a:t>
            </a:r>
            <a:r>
              <a:rPr lang="en-US" err="1">
                <a:latin typeface="Poppins Bold"/>
              </a:rPr>
              <a:t>parametru</a:t>
            </a:r>
            <a:r>
              <a:rPr lang="en-US">
                <a:latin typeface="Poppins Bold"/>
              </a:rPr>
              <a:t>, care </a:t>
            </a:r>
            <a:r>
              <a:rPr lang="en-US" err="1">
                <a:latin typeface="Poppins Bold"/>
              </a:rPr>
              <a:t>reprezinta</a:t>
            </a:r>
            <a:r>
              <a:rPr lang="en-US">
                <a:latin typeface="Poppins Bold"/>
              </a:rPr>
              <a:t> o </a:t>
            </a:r>
            <a:r>
              <a:rPr lang="en-US" err="1">
                <a:latin typeface="Poppins Bold"/>
              </a:rPr>
              <a:t>functie</a:t>
            </a:r>
            <a:r>
              <a:rPr lang="en-US">
                <a:latin typeface="Poppins Bold"/>
              </a:rPr>
              <a:t> </a:t>
            </a:r>
            <a:r>
              <a:rPr lang="en-US" err="1">
                <a:latin typeface="Poppins Bold"/>
              </a:rPr>
              <a:t>definita</a:t>
            </a:r>
            <a:r>
              <a:rPr lang="en-US">
                <a:latin typeface="Poppins Bold"/>
              </a:rPr>
              <a:t> in </a:t>
            </a:r>
            <a:r>
              <a:rPr lang="en-US" err="1">
                <a:latin typeface="Poppins Bold"/>
              </a:rPr>
              <a:t>clasa</a:t>
            </a:r>
            <a:r>
              <a:rPr lang="en-US">
                <a:latin typeface="Poppins Bold"/>
              </a:rPr>
              <a:t> de test.</a:t>
            </a:r>
            <a:br>
              <a:rPr lang="en-US">
                <a:solidFill>
                  <a:srgbClr val="000000"/>
                </a:solidFill>
                <a:latin typeface="Poppins Bold"/>
              </a:rPr>
            </a:br>
            <a:br>
              <a:rPr lang="en-US">
                <a:latin typeface="Poppins Bold"/>
              </a:rPr>
            </a:br>
            <a:r>
              <a:rPr lang="en-US">
                <a:solidFill>
                  <a:srgbClr val="000000"/>
                </a:solidFill>
                <a:latin typeface="Poppins Bold"/>
              </a:rPr>
              <a:t>In </a:t>
            </a:r>
            <a:r>
              <a:rPr lang="en-US" err="1">
                <a:solidFill>
                  <a:srgbClr val="000000"/>
                </a:solidFill>
                <a:latin typeface="Poppins Bold"/>
              </a:rPr>
              <a:t>exemplul</a:t>
            </a:r>
            <a:r>
              <a:rPr lang="en-US">
                <a:solidFill>
                  <a:srgbClr val="000000"/>
                </a:solidFill>
                <a:latin typeface="Poppins Bold"/>
              </a:rPr>
              <a:t> de </a:t>
            </a:r>
            <a:r>
              <a:rPr lang="en-US" err="1">
                <a:solidFill>
                  <a:srgbClr val="000000"/>
                </a:solidFill>
                <a:latin typeface="Poppins Bold"/>
              </a:rPr>
              <a:t>mai</a:t>
            </a:r>
            <a:r>
              <a:rPr lang="en-US">
                <a:solidFill>
                  <a:srgbClr val="000000"/>
                </a:solidFill>
                <a:latin typeface="Poppins Bold"/>
              </a:rPr>
              <a:t> sus "</a:t>
            </a:r>
            <a:r>
              <a:rPr lang="en-US" err="1">
                <a:solidFill>
                  <a:srgbClr val="000000"/>
                </a:solidFill>
                <a:latin typeface="Poppins Bold"/>
              </a:rPr>
              <a:t>thenAnswer</a:t>
            </a:r>
            <a:r>
              <a:rPr lang="en-US">
                <a:solidFill>
                  <a:srgbClr val="000000"/>
                </a:solidFill>
                <a:latin typeface="Poppins Bold"/>
              </a:rPr>
              <a:t>()" </a:t>
            </a:r>
            <a:r>
              <a:rPr lang="en-US" err="1">
                <a:solidFill>
                  <a:srgbClr val="000000"/>
                </a:solidFill>
                <a:latin typeface="Poppins Bold"/>
              </a:rPr>
              <a:t>permite</a:t>
            </a:r>
            <a:r>
              <a:rPr lang="en-US">
                <a:solidFill>
                  <a:srgbClr val="000000"/>
                </a:solidFill>
                <a:latin typeface="Poppins Bold"/>
              </a:rPr>
              <a:t> </a:t>
            </a:r>
            <a:r>
              <a:rPr lang="en-US" err="1">
                <a:solidFill>
                  <a:srgbClr val="000000"/>
                </a:solidFill>
                <a:latin typeface="Poppins Bold"/>
              </a:rPr>
              <a:t>specificarea</a:t>
            </a:r>
            <a:r>
              <a:rPr lang="en-US">
                <a:solidFill>
                  <a:srgbClr val="000000"/>
                </a:solidFill>
                <a:latin typeface="Poppins Bold"/>
              </a:rPr>
              <a:t> </a:t>
            </a:r>
            <a:r>
              <a:rPr lang="en-US" err="1">
                <a:solidFill>
                  <a:srgbClr val="000000"/>
                </a:solidFill>
                <a:latin typeface="Poppins Bold"/>
              </a:rPr>
              <a:t>comportamentului</a:t>
            </a:r>
            <a:r>
              <a:rPr lang="en-US">
                <a:solidFill>
                  <a:srgbClr val="000000"/>
                </a:solidFill>
                <a:latin typeface="Poppins Bold"/>
              </a:rPr>
              <a:t> </a:t>
            </a:r>
            <a:r>
              <a:rPr lang="en-US" err="1">
                <a:solidFill>
                  <a:srgbClr val="000000"/>
                </a:solidFill>
                <a:latin typeface="Poppins Bold"/>
              </a:rPr>
              <a:t>dinamic</a:t>
            </a:r>
            <a:r>
              <a:rPr lang="en-US">
                <a:solidFill>
                  <a:srgbClr val="000000"/>
                </a:solidFill>
                <a:latin typeface="Poppins Bold"/>
              </a:rPr>
              <a:t> </a:t>
            </a:r>
            <a:r>
              <a:rPr lang="en-US" err="1">
                <a:solidFill>
                  <a:srgbClr val="000000"/>
                </a:solidFill>
                <a:latin typeface="Poppins Bold"/>
              </a:rPr>
              <a:t>bazat</a:t>
            </a:r>
            <a:r>
              <a:rPr lang="en-US">
                <a:solidFill>
                  <a:srgbClr val="000000"/>
                </a:solidFill>
                <a:latin typeface="Poppins Bold"/>
              </a:rPr>
              <a:t> pe </a:t>
            </a:r>
            <a:r>
              <a:rPr lang="en-US" err="1">
                <a:solidFill>
                  <a:srgbClr val="000000"/>
                </a:solidFill>
                <a:latin typeface="Poppins Bold"/>
              </a:rPr>
              <a:t>argumentul</a:t>
            </a:r>
            <a:r>
              <a:rPr lang="en-US">
                <a:solidFill>
                  <a:srgbClr val="000000"/>
                </a:solidFill>
                <a:latin typeface="Poppins Bold"/>
              </a:rPr>
              <a:t> </a:t>
            </a:r>
            <a:r>
              <a:rPr lang="en-US" err="1">
                <a:solidFill>
                  <a:srgbClr val="000000"/>
                </a:solidFill>
                <a:latin typeface="Poppins Bold"/>
              </a:rPr>
              <a:t>primit</a:t>
            </a:r>
            <a:r>
              <a:rPr lang="en-US">
                <a:solidFill>
                  <a:srgbClr val="000000"/>
                </a:solidFill>
                <a:latin typeface="Poppins Bold"/>
              </a:rPr>
              <a:t> de </a:t>
            </a:r>
            <a:r>
              <a:rPr lang="en-US" err="1">
                <a:solidFill>
                  <a:srgbClr val="000000"/>
                </a:solidFill>
                <a:latin typeface="Poppins Bold"/>
              </a:rPr>
              <a:t>metoda</a:t>
            </a:r>
            <a:r>
              <a:rPr lang="en-US">
                <a:solidFill>
                  <a:srgbClr val="000000"/>
                </a:solidFill>
                <a:latin typeface="Poppins Bold"/>
              </a:rPr>
              <a:t> "</a:t>
            </a:r>
            <a:r>
              <a:rPr lang="en-US" err="1">
                <a:solidFill>
                  <a:srgbClr val="000000"/>
                </a:solidFill>
                <a:latin typeface="Poppins Bold"/>
              </a:rPr>
              <a:t>someMethod</a:t>
            </a:r>
            <a:r>
              <a:rPr lang="en-US">
                <a:solidFill>
                  <a:srgbClr val="000000"/>
                </a:solidFill>
                <a:latin typeface="Poppins Bold"/>
              </a:rPr>
              <a:t>()". </a:t>
            </a:r>
            <a:r>
              <a:rPr lang="en-US" err="1">
                <a:solidFill>
                  <a:srgbClr val="000000"/>
                </a:solidFill>
                <a:latin typeface="Poppins Bold"/>
              </a:rPr>
              <a:t>Obiectul</a:t>
            </a:r>
            <a:r>
              <a:rPr lang="en-US">
                <a:solidFill>
                  <a:srgbClr val="000000"/>
                </a:solidFill>
                <a:latin typeface="Poppins Bold"/>
              </a:rPr>
              <a:t> "invocation" </a:t>
            </a:r>
            <a:r>
              <a:rPr lang="en-US" err="1">
                <a:solidFill>
                  <a:srgbClr val="000000"/>
                </a:solidFill>
                <a:latin typeface="Poppins Bold"/>
              </a:rPr>
              <a:t>ofera</a:t>
            </a:r>
            <a:r>
              <a:rPr lang="en-US">
                <a:solidFill>
                  <a:srgbClr val="000000"/>
                </a:solidFill>
                <a:latin typeface="Poppins Bold"/>
              </a:rPr>
              <a:t> </a:t>
            </a:r>
            <a:r>
              <a:rPr lang="en-US" err="1">
                <a:solidFill>
                  <a:srgbClr val="000000"/>
                </a:solidFill>
                <a:latin typeface="Poppins Bold"/>
              </a:rPr>
              <a:t>accesul</a:t>
            </a:r>
            <a:r>
              <a:rPr lang="en-US">
                <a:solidFill>
                  <a:srgbClr val="000000"/>
                </a:solidFill>
                <a:latin typeface="Poppins Bold"/>
              </a:rPr>
              <a:t> la </a:t>
            </a:r>
            <a:r>
              <a:rPr lang="en-US" err="1">
                <a:solidFill>
                  <a:srgbClr val="000000"/>
                </a:solidFill>
                <a:latin typeface="Poppins Bold"/>
              </a:rPr>
              <a:t>argumentele</a:t>
            </a:r>
            <a:r>
              <a:rPr lang="en-US">
                <a:solidFill>
                  <a:srgbClr val="000000"/>
                </a:solidFill>
                <a:latin typeface="Poppins Bold"/>
              </a:rPr>
              <a:t> </a:t>
            </a:r>
            <a:r>
              <a:rPr lang="en-US" err="1">
                <a:solidFill>
                  <a:srgbClr val="000000"/>
                </a:solidFill>
                <a:latin typeface="Poppins Bold"/>
              </a:rPr>
              <a:t>si</a:t>
            </a:r>
            <a:r>
              <a:rPr lang="en-US">
                <a:solidFill>
                  <a:srgbClr val="000000"/>
                </a:solidFill>
                <a:latin typeface="Poppins Bold"/>
              </a:rPr>
              <a:t> </a:t>
            </a:r>
            <a:r>
              <a:rPr lang="en-US" err="1">
                <a:solidFill>
                  <a:srgbClr val="000000"/>
                </a:solidFill>
                <a:latin typeface="Poppins Bold"/>
              </a:rPr>
              <a:t>altea</a:t>
            </a:r>
            <a:r>
              <a:rPr lang="en-US">
                <a:solidFill>
                  <a:srgbClr val="000000"/>
                </a:solidFill>
                <a:latin typeface="Poppins Bold"/>
              </a:rPr>
              <a:t> </a:t>
            </a:r>
            <a:r>
              <a:rPr lang="en-US" err="1">
                <a:solidFill>
                  <a:srgbClr val="000000"/>
                </a:solidFill>
                <a:latin typeface="Poppins Bold"/>
              </a:rPr>
              <a:t>informatie</a:t>
            </a:r>
            <a:r>
              <a:rPr lang="en-US">
                <a:solidFill>
                  <a:srgbClr val="000000"/>
                </a:solidFill>
                <a:latin typeface="Poppins Bold"/>
              </a:rPr>
              <a:t> </a:t>
            </a:r>
            <a:r>
              <a:rPr lang="en-US" err="1">
                <a:solidFill>
                  <a:srgbClr val="000000"/>
                </a:solidFill>
                <a:latin typeface="Poppins Bold"/>
              </a:rPr>
              <a:t>contextuala</a:t>
            </a:r>
            <a:r>
              <a:rPr lang="en-US">
                <a:solidFill>
                  <a:srgbClr val="000000"/>
                </a:solidFill>
                <a:latin typeface="Poppins Bold"/>
              </a:rPr>
              <a:t> </a:t>
            </a:r>
            <a:r>
              <a:rPr lang="en-US" err="1">
                <a:solidFill>
                  <a:srgbClr val="000000"/>
                </a:solidFill>
                <a:latin typeface="Poppins Bold"/>
              </a:rPr>
              <a:t>despre</a:t>
            </a:r>
            <a:r>
              <a:rPr lang="en-US">
                <a:solidFill>
                  <a:srgbClr val="000000"/>
                </a:solidFill>
                <a:latin typeface="Poppins Bold"/>
              </a:rPr>
              <a:t> </a:t>
            </a:r>
            <a:r>
              <a:rPr lang="en-US" err="1">
                <a:solidFill>
                  <a:srgbClr val="000000"/>
                </a:solidFill>
                <a:latin typeface="Poppins Bold"/>
              </a:rPr>
              <a:t>metoda</a:t>
            </a:r>
            <a:r>
              <a:rPr lang="en-US">
                <a:solidFill>
                  <a:srgbClr val="000000"/>
                </a:solidFill>
                <a:latin typeface="Poppins Bold"/>
              </a:rPr>
              <a:t> </a:t>
            </a:r>
            <a:r>
              <a:rPr lang="en-US" err="1">
                <a:solidFill>
                  <a:srgbClr val="000000"/>
                </a:solidFill>
                <a:latin typeface="Poppins Bold"/>
              </a:rPr>
              <a:t>apelata</a:t>
            </a:r>
            <a:r>
              <a:rPr lang="en-US">
                <a:solidFill>
                  <a:srgbClr val="000000"/>
                </a:solidFill>
                <a:latin typeface="Poppins Bold"/>
              </a:rPr>
              <a:t>.</a:t>
            </a:r>
          </a:p>
          <a:p>
            <a:pPr>
              <a:defRPr>
                <a:latin typeface="Poppins Bold"/>
                <a:ea typeface="Poppins Bold"/>
                <a:cs typeface="Poppins Bold"/>
                <a:sym typeface="Poppins Bold"/>
              </a:defRPr>
            </a:pPr>
            <a:br>
              <a:rPr lang="en-US">
                <a:latin typeface="Poppins Bold"/>
              </a:rPr>
            </a:br>
            <a:br>
              <a:rPr lang="en-US">
                <a:latin typeface="Poppins Bold"/>
              </a:rPr>
            </a:br>
            <a:r>
              <a:rPr lang="en-US">
                <a:latin typeface="Poppins Bold"/>
              </a:rPr>
              <a:t> </a:t>
            </a:r>
            <a:br>
              <a:rPr lang="en-US">
                <a:latin typeface="Poppins Bold"/>
              </a:rPr>
            </a:br>
            <a:endParaRPr lang="en-US">
              <a:latin typeface="Poppins Bold"/>
            </a:endParaRPr>
          </a:p>
          <a:p>
            <a:pPr>
              <a:defRPr>
                <a:latin typeface="Poppins Bold"/>
                <a:ea typeface="Poppins Bold"/>
                <a:cs typeface="Poppins Bold"/>
                <a:sym typeface="Poppins Bold"/>
              </a:defRPr>
            </a:pPr>
            <a:endParaRPr lang="en-US">
              <a:latin typeface="Dava Sans"/>
            </a:endParaRPr>
          </a:p>
        </p:txBody>
      </p:sp>
    </p:spTree>
    <p:extLst>
      <p:ext uri="{BB962C8B-B14F-4D97-AF65-F5344CB8AC3E}">
        <p14:creationId xmlns:p14="http://schemas.microsoft.com/office/powerpoint/2010/main" val="3036672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b="1">
                <a:latin typeface="Dava Sans" pitchFamily="2" charset="77"/>
              </a:rPr>
              <a:t>Unit</a:t>
            </a:r>
            <a:r>
              <a:rPr lang="ru-RU"/>
              <a:t> тест это первый уровень тестирования в </a:t>
            </a:r>
            <a:r>
              <a:rPr lang="en-US" sz="2400"/>
              <a:t>STLC</a:t>
            </a:r>
            <a:r>
              <a:rPr lang="ru-RU"/>
              <a:t> (Жизненный цикл тестирования программного обеспечения).</a:t>
            </a:r>
          </a:p>
          <a:p>
            <a:pPr>
              <a:defRPr>
                <a:latin typeface="Poppins Bold"/>
                <a:ea typeface="Poppins Bold"/>
                <a:cs typeface="Poppins Bold"/>
                <a:sym typeface="Poppins Bold"/>
              </a:defRPr>
            </a:pPr>
            <a:br>
              <a:rPr lang="ru-RU"/>
            </a:br>
            <a:r>
              <a:rPr lang="ru-RU" b="0" i="0">
                <a:solidFill>
                  <a:srgbClr val="333333"/>
                </a:solidFill>
                <a:effectLst/>
                <a:highlight>
                  <a:srgbClr val="FFFFFF"/>
                </a:highlight>
                <a:latin typeface="-apple-system"/>
              </a:rPr>
              <a:t>Таким образом, юнит-тестирование – это первый бастион на борьбе с багами. За ним еще интеграционное, приемочное и, наконец, ручное тестирование, </a:t>
            </a:r>
          </a:p>
          <a:p>
            <a:pPr>
              <a:defRPr>
                <a:latin typeface="Poppins Bold"/>
                <a:ea typeface="Poppins Bold"/>
                <a:cs typeface="Poppins Bold"/>
                <a:sym typeface="Poppins Bold"/>
              </a:defRPr>
            </a:pPr>
            <a:endParaRPr lang="en-US" b="1">
              <a:latin typeface="Dava Sans" pitchFamily="2" charset="77"/>
            </a:endParaRPr>
          </a:p>
          <a:p>
            <a:pPr>
              <a:defRPr>
                <a:latin typeface="Poppins Bold"/>
                <a:ea typeface="Poppins Bold"/>
                <a:cs typeface="Poppins Bold"/>
                <a:sym typeface="Poppins Bold"/>
              </a:defRPr>
            </a:pPr>
            <a:endParaRPr lang="en-US" b="1">
              <a:latin typeface="Dava Sans" pitchFamily="2" charset="77"/>
            </a:endParaRPr>
          </a:p>
          <a:p>
            <a:pPr>
              <a:defRPr>
                <a:latin typeface="Poppins Bold"/>
                <a:ea typeface="Poppins Bold"/>
                <a:cs typeface="Poppins Bold"/>
                <a:sym typeface="Poppins Bold"/>
              </a:defRPr>
            </a:pPr>
            <a:r>
              <a:rPr lang="ru-RU"/>
              <a:t>Однако из-за нехватки времени разработчики и тестировщики программного обеспечения иногда пропускают или сокращают </a:t>
            </a:r>
            <a:r>
              <a:rPr lang="en-US"/>
              <a:t>.</a:t>
            </a:r>
            <a:r>
              <a:rPr lang="ru-RU"/>
              <a:t> тестирование, </a:t>
            </a:r>
          </a:p>
          <a:p>
            <a:pPr>
              <a:defRPr>
                <a:latin typeface="Poppins Bold"/>
                <a:ea typeface="Poppins Bold"/>
                <a:cs typeface="Poppins Bold"/>
                <a:sym typeface="Poppins Bold"/>
              </a:defRPr>
            </a:pPr>
            <a:r>
              <a:rPr lang="ru-RU"/>
              <a:t>что может привести к увеличению количества ошибок во время интеграционного тестирования, тестирования системы, </a:t>
            </a:r>
          </a:p>
          <a:p>
            <a:pPr>
              <a:defRPr>
                <a:latin typeface="Poppins Bold"/>
                <a:ea typeface="Poppins Bold"/>
                <a:cs typeface="Poppins Bold"/>
                <a:sym typeface="Poppins Bold"/>
              </a:defRPr>
            </a:pPr>
            <a:r>
              <a:rPr lang="ru-RU"/>
              <a:t>приемочного тестирования или даже бета-тестирования, которое происходит после завершения разработки программного приложения.</a:t>
            </a:r>
            <a:endParaRPr lang="en-US"/>
          </a:p>
          <a:p>
            <a:pPr>
              <a:defRPr>
                <a:latin typeface="Poppins Bold"/>
                <a:ea typeface="Poppins Bold"/>
                <a:cs typeface="Poppins Bold"/>
                <a:sym typeface="Poppins Bold"/>
              </a:defRPr>
            </a:pPr>
            <a:endParaRPr lang="en-US" b="1">
              <a:latin typeface="Dava Sans" pitchFamily="2" charset="77"/>
            </a:endParaRPr>
          </a:p>
          <a:p>
            <a:pPr>
              <a:defRPr>
                <a:latin typeface="Poppins Bold"/>
                <a:ea typeface="Poppins Bold"/>
                <a:cs typeface="Poppins Bold"/>
                <a:sym typeface="Poppins Bold"/>
              </a:defRPr>
            </a:pPr>
            <a:r>
              <a:rPr lang="en-US" b="1">
                <a:latin typeface="Dava Sans" pitchFamily="2" charset="77"/>
              </a:rPr>
              <a:t>Unit</a:t>
            </a:r>
            <a:r>
              <a:rPr lang="ru-RU" b="0" i="0">
                <a:solidFill>
                  <a:srgbClr val="111111"/>
                </a:solidFill>
                <a:effectLst/>
                <a:latin typeface="-apple-system"/>
              </a:rPr>
              <a:t> тестирование помогает тестировщикам и разработчикам понять основы кода, что позволяет им быстро обновлять код, вызывающий дефекты. </a:t>
            </a:r>
            <a:endParaRPr lang="en-US" b="0" i="0">
              <a:solidFill>
                <a:srgbClr val="111111"/>
              </a:solidFill>
              <a:effectLst/>
              <a:latin typeface="-apple-system"/>
            </a:endParaRPr>
          </a:p>
          <a:p>
            <a:pPr>
              <a:defRPr>
                <a:latin typeface="Poppins Bold"/>
                <a:ea typeface="Poppins Bold"/>
                <a:cs typeface="Poppins Bold"/>
                <a:sym typeface="Poppins Bold"/>
              </a:defRPr>
            </a:pPr>
            <a:r>
              <a:rPr lang="en-US" b="1">
                <a:latin typeface="Dava Sans" pitchFamily="2" charset="77"/>
              </a:rPr>
              <a:t>Unit</a:t>
            </a:r>
            <a:r>
              <a:rPr lang="ru-RU" b="0" i="0">
                <a:solidFill>
                  <a:srgbClr val="111111"/>
                </a:solidFill>
                <a:effectLst/>
                <a:latin typeface="-apple-system"/>
              </a:rPr>
              <a:t> тестирование полезно для документации. </a:t>
            </a:r>
            <a:endParaRPr lang="en-US" b="0" i="0">
              <a:solidFill>
                <a:srgbClr val="111111"/>
              </a:solidFill>
              <a:effectLst/>
              <a:latin typeface="-apple-system"/>
            </a:endParaRPr>
          </a:p>
          <a:p>
            <a:pPr>
              <a:defRPr>
                <a:latin typeface="Poppins Bold"/>
                <a:ea typeface="Poppins Bold"/>
                <a:cs typeface="Poppins Bold"/>
                <a:sym typeface="Poppins Bold"/>
              </a:defRPr>
            </a:pPr>
            <a:r>
              <a:rPr lang="en-US" b="1">
                <a:latin typeface="Dava Sans" pitchFamily="2" charset="77"/>
              </a:rPr>
              <a:t>Unit</a:t>
            </a:r>
            <a:r>
              <a:rPr lang="ru-RU" b="0" i="0">
                <a:solidFill>
                  <a:srgbClr val="111111"/>
                </a:solidFill>
                <a:effectLst/>
                <a:latin typeface="-apple-system"/>
              </a:rPr>
              <a:t> тестирование обнаруживает и исправляет ошибки на ранних стадиях разработки, что означает, что в будущих уровнях тестирования может возникнуть меньше дефектов. </a:t>
            </a:r>
            <a:endParaRPr lang="en-US" b="0" i="0">
              <a:solidFill>
                <a:srgbClr val="111111"/>
              </a:solidFill>
              <a:effectLst/>
              <a:latin typeface="-apple-system"/>
            </a:endParaRPr>
          </a:p>
          <a:p>
            <a:pPr>
              <a:defRPr>
                <a:latin typeface="Poppins Bold"/>
                <a:ea typeface="Poppins Bold"/>
                <a:cs typeface="Poppins Bold"/>
                <a:sym typeface="Poppins Bold"/>
              </a:defRPr>
            </a:pPr>
            <a:r>
              <a:rPr lang="ru-RU" b="0" i="0">
                <a:solidFill>
                  <a:srgbClr val="111111"/>
                </a:solidFill>
                <a:effectLst/>
                <a:latin typeface="-apple-system"/>
              </a:rPr>
              <a:t>Оно способствует повторному использованию кода путем миграции кода и тестов.</a:t>
            </a:r>
            <a:endParaRPr lang="en-US" b="0" i="0">
              <a:solidFill>
                <a:srgbClr val="111111"/>
              </a:solidFill>
              <a:effectLst/>
              <a:latin typeface="-apple-system"/>
            </a:endParaRPr>
          </a:p>
          <a:p>
            <a:pPr>
              <a:defRPr>
                <a:latin typeface="Poppins Bold"/>
                <a:ea typeface="Poppins Bold"/>
                <a:cs typeface="Poppins Bold"/>
                <a:sym typeface="Poppins Bold"/>
              </a:defRPr>
            </a:pPr>
            <a:endParaRPr lang="en-US" b="1">
              <a:latin typeface="Dava Sans" pitchFamily="2" charset="77"/>
            </a:endParaRPr>
          </a:p>
        </p:txBody>
      </p:sp>
    </p:spTree>
    <p:extLst>
      <p:ext uri="{BB962C8B-B14F-4D97-AF65-F5344CB8AC3E}">
        <p14:creationId xmlns:p14="http://schemas.microsoft.com/office/powerpoint/2010/main" val="2725671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err="1">
                <a:solidFill>
                  <a:srgbClr val="000000"/>
                </a:solidFill>
                <a:latin typeface="Poppins Bold"/>
              </a:rPr>
              <a:t>Extragerea</a:t>
            </a:r>
            <a:r>
              <a:rPr lang="en-US">
                <a:solidFill>
                  <a:srgbClr val="000000"/>
                </a:solidFill>
                <a:latin typeface="Poppins Bold"/>
              </a:rPr>
              <a:t> </a:t>
            </a:r>
            <a:r>
              <a:rPr lang="en-US" err="1">
                <a:solidFill>
                  <a:srgbClr val="000000"/>
                </a:solidFill>
                <a:latin typeface="Poppins Bold"/>
              </a:rPr>
              <a:t>comportamentului</a:t>
            </a:r>
            <a:r>
              <a:rPr lang="en-US">
                <a:solidFill>
                  <a:srgbClr val="000000"/>
                </a:solidFill>
                <a:latin typeface="Poppins Bold"/>
              </a:rPr>
              <a:t> </a:t>
            </a:r>
            <a:r>
              <a:rPr lang="en-US" err="1">
                <a:solidFill>
                  <a:srgbClr val="000000"/>
                </a:solidFill>
                <a:latin typeface="Poppins Bold"/>
              </a:rPr>
              <a:t>metodei</a:t>
            </a:r>
            <a:r>
              <a:rPr lang="en-US">
                <a:solidFill>
                  <a:srgbClr val="000000"/>
                </a:solidFill>
                <a:latin typeface="Poppins Bold"/>
              </a:rPr>
              <a:t>, </a:t>
            </a:r>
            <a:r>
              <a:rPr lang="en-US" err="1">
                <a:solidFill>
                  <a:srgbClr val="000000"/>
                </a:solidFill>
                <a:latin typeface="Poppins Bold"/>
              </a:rPr>
              <a:t>verificarea</a:t>
            </a:r>
            <a:r>
              <a:rPr lang="en-US">
                <a:solidFill>
                  <a:srgbClr val="000000"/>
                </a:solidFill>
                <a:latin typeface="Poppins Bold"/>
              </a:rPr>
              <a:t> </a:t>
            </a:r>
            <a:r>
              <a:rPr lang="en-US" err="1">
                <a:solidFill>
                  <a:srgbClr val="000000"/>
                </a:solidFill>
                <a:latin typeface="Poppins Bold"/>
              </a:rPr>
              <a:t>apelarii</a:t>
            </a:r>
            <a:r>
              <a:rPr lang="en-US">
                <a:solidFill>
                  <a:srgbClr val="000000"/>
                </a:solidFill>
                <a:latin typeface="Poppins Bold"/>
              </a:rPr>
              <a:t> </a:t>
            </a:r>
            <a:r>
              <a:rPr lang="en-US" err="1">
                <a:solidFill>
                  <a:srgbClr val="000000"/>
                </a:solidFill>
                <a:latin typeface="Poppins Bold"/>
              </a:rPr>
              <a:t>metodelor</a:t>
            </a:r>
            <a:r>
              <a:rPr lang="en-US">
                <a:solidFill>
                  <a:srgbClr val="000000"/>
                </a:solidFill>
                <a:latin typeface="Poppins Bold"/>
              </a:rPr>
              <a:t> interne cu </a:t>
            </a:r>
            <a:r>
              <a:rPr lang="en-US" err="1">
                <a:solidFill>
                  <a:srgbClr val="000000"/>
                </a:solidFill>
                <a:latin typeface="Poppins Bold"/>
              </a:rPr>
              <a:t>sau</a:t>
            </a:r>
            <a:r>
              <a:rPr lang="en-US">
                <a:solidFill>
                  <a:srgbClr val="000000"/>
                </a:solidFill>
                <a:latin typeface="Poppins Bold"/>
              </a:rPr>
              <a:t> </a:t>
            </a:r>
            <a:r>
              <a:rPr lang="en-US" err="1">
                <a:solidFill>
                  <a:srgbClr val="000000"/>
                </a:solidFill>
                <a:latin typeface="Poppins Bold"/>
              </a:rPr>
              <a:t>fara</a:t>
            </a:r>
            <a:r>
              <a:rPr lang="en-US">
                <a:solidFill>
                  <a:srgbClr val="000000"/>
                </a:solidFill>
                <a:latin typeface="Poppins Bold"/>
              </a:rPr>
              <a:t> </a:t>
            </a:r>
            <a:r>
              <a:rPr lang="en-US" err="1">
                <a:solidFill>
                  <a:srgbClr val="000000"/>
                </a:solidFill>
                <a:latin typeface="Poppins Bold"/>
              </a:rPr>
              <a:t>parametri</a:t>
            </a:r>
            <a:endParaRPr lang="en-US">
              <a:solidFill>
                <a:srgbClr val="000000"/>
              </a:solidFill>
              <a:latin typeface="Poppins Bold"/>
            </a:endParaRP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r>
              <a:rPr lang="en-US">
                <a:solidFill>
                  <a:srgbClr val="000000"/>
                </a:solidFill>
                <a:latin typeface="Poppins Bold"/>
              </a:rPr>
              <a:t>In </a:t>
            </a:r>
            <a:r>
              <a:rPr lang="en-US" err="1">
                <a:solidFill>
                  <a:srgbClr val="000000"/>
                </a:solidFill>
                <a:latin typeface="Poppins Bold"/>
              </a:rPr>
              <a:t>cazul</a:t>
            </a:r>
            <a:r>
              <a:rPr lang="en-US">
                <a:solidFill>
                  <a:srgbClr val="000000"/>
                </a:solidFill>
                <a:latin typeface="Poppins Bold"/>
              </a:rPr>
              <a:t> cand </a:t>
            </a:r>
            <a:r>
              <a:rPr lang="en-US" err="1">
                <a:solidFill>
                  <a:srgbClr val="000000"/>
                </a:solidFill>
                <a:latin typeface="Poppins Bold"/>
              </a:rPr>
              <a:t>apare</a:t>
            </a:r>
            <a:r>
              <a:rPr lang="en-US">
                <a:solidFill>
                  <a:srgbClr val="000000"/>
                </a:solidFill>
                <a:latin typeface="Poppins Bold"/>
              </a:rPr>
              <a:t> </a:t>
            </a:r>
            <a:r>
              <a:rPr lang="en-US" err="1">
                <a:solidFill>
                  <a:srgbClr val="000000"/>
                </a:solidFill>
                <a:latin typeface="Poppins Bold"/>
              </a:rPr>
              <a:t>necesitatea</a:t>
            </a:r>
            <a:r>
              <a:rPr lang="en-US">
                <a:solidFill>
                  <a:srgbClr val="000000"/>
                </a:solidFill>
                <a:latin typeface="Poppins Bold"/>
              </a:rPr>
              <a:t> de a </a:t>
            </a:r>
            <a:r>
              <a:rPr lang="en-US" err="1">
                <a:solidFill>
                  <a:srgbClr val="000000"/>
                </a:solidFill>
                <a:latin typeface="Poppins Bold"/>
              </a:rPr>
              <a:t>valida</a:t>
            </a:r>
            <a:r>
              <a:rPr lang="en-US">
                <a:solidFill>
                  <a:srgbClr val="000000"/>
                </a:solidFill>
                <a:latin typeface="Poppins Bold"/>
              </a:rPr>
              <a:t> </a:t>
            </a:r>
            <a:r>
              <a:rPr lang="en-US" err="1">
                <a:solidFill>
                  <a:srgbClr val="000000"/>
                </a:solidFill>
                <a:latin typeface="Poppins Bold"/>
              </a:rPr>
              <a:t>apelarile</a:t>
            </a:r>
            <a:r>
              <a:rPr lang="en-US">
                <a:solidFill>
                  <a:srgbClr val="000000"/>
                </a:solidFill>
                <a:latin typeface="Poppins Bold"/>
              </a:rPr>
              <a:t> interne </a:t>
            </a:r>
            <a:r>
              <a:rPr lang="en-US" err="1">
                <a:solidFill>
                  <a:srgbClr val="000000"/>
                </a:solidFill>
                <a:latin typeface="Poppins Bold"/>
              </a:rPr>
              <a:t>catre</a:t>
            </a:r>
            <a:r>
              <a:rPr lang="en-US">
                <a:solidFill>
                  <a:srgbClr val="000000"/>
                </a:solidFill>
                <a:latin typeface="Poppins Bold"/>
              </a:rPr>
              <a:t> </a:t>
            </a:r>
            <a:r>
              <a:rPr lang="en-US" err="1">
                <a:solidFill>
                  <a:srgbClr val="000000"/>
                </a:solidFill>
                <a:latin typeface="Poppins Bold"/>
              </a:rPr>
              <a:t>metode</a:t>
            </a:r>
            <a:r>
              <a:rPr lang="en-US">
                <a:solidFill>
                  <a:srgbClr val="000000"/>
                </a:solidFill>
                <a:latin typeface="Poppins Bold"/>
              </a:rPr>
              <a:t> </a:t>
            </a:r>
            <a:r>
              <a:rPr lang="en-US" err="1">
                <a:solidFill>
                  <a:srgbClr val="000000"/>
                </a:solidFill>
                <a:latin typeface="Poppins Bold"/>
              </a:rPr>
              <a:t>terte</a:t>
            </a:r>
            <a:r>
              <a:rPr lang="en-US">
                <a:solidFill>
                  <a:srgbClr val="000000"/>
                </a:solidFill>
                <a:latin typeface="Poppins Bold"/>
              </a:rPr>
              <a:t> </a:t>
            </a:r>
            <a:r>
              <a:rPr lang="en-US" err="1">
                <a:solidFill>
                  <a:srgbClr val="000000"/>
                </a:solidFill>
                <a:latin typeface="Poppins Bold"/>
              </a:rPr>
              <a:t>folosim</a:t>
            </a:r>
            <a:r>
              <a:rPr lang="en-US">
                <a:solidFill>
                  <a:srgbClr val="000000"/>
                </a:solidFill>
                <a:latin typeface="Poppins Bold"/>
              </a:rPr>
              <a:t> </a:t>
            </a:r>
            <a:r>
              <a:rPr lang="en-US" err="1">
                <a:solidFill>
                  <a:srgbClr val="000000"/>
                </a:solidFill>
                <a:latin typeface="Poppins Bold"/>
              </a:rPr>
              <a:t>metoda</a:t>
            </a:r>
            <a:r>
              <a:rPr lang="en-US">
                <a:solidFill>
                  <a:srgbClr val="000000"/>
                </a:solidFill>
                <a:latin typeface="Poppins Bold"/>
              </a:rPr>
              <a:t> "verify()" </a:t>
            </a:r>
            <a:r>
              <a:rPr lang="en-US" err="1">
                <a:solidFill>
                  <a:srgbClr val="000000"/>
                </a:solidFill>
                <a:latin typeface="Poppins Bold"/>
              </a:rPr>
              <a:t>oferita</a:t>
            </a:r>
            <a:r>
              <a:rPr lang="en-US">
                <a:solidFill>
                  <a:srgbClr val="000000"/>
                </a:solidFill>
                <a:latin typeface="Poppins Bold"/>
              </a:rPr>
              <a:t> de "Mockito"</a:t>
            </a: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r>
              <a:rPr lang="en-US" err="1">
                <a:solidFill>
                  <a:srgbClr val="000000"/>
                </a:solidFill>
                <a:latin typeface="Poppins Bold"/>
              </a:rPr>
              <a:t>Dupa</a:t>
            </a:r>
            <a:r>
              <a:rPr lang="en-US">
                <a:solidFill>
                  <a:srgbClr val="000000"/>
                </a:solidFill>
                <a:latin typeface="Poppins Bold"/>
              </a:rPr>
              <a:t> </a:t>
            </a:r>
            <a:r>
              <a:rPr lang="en-US" err="1">
                <a:solidFill>
                  <a:srgbClr val="000000"/>
                </a:solidFill>
                <a:latin typeface="Poppins Bold"/>
              </a:rPr>
              <a:t>invocarea</a:t>
            </a:r>
            <a:r>
              <a:rPr lang="en-US">
                <a:solidFill>
                  <a:srgbClr val="000000"/>
                </a:solidFill>
                <a:latin typeface="Poppins Bold"/>
              </a:rPr>
              <a:t> </a:t>
            </a:r>
            <a:r>
              <a:rPr lang="en-US" err="1">
                <a:solidFill>
                  <a:srgbClr val="000000"/>
                </a:solidFill>
                <a:latin typeface="Poppins Bold"/>
              </a:rPr>
              <a:t>metodei</a:t>
            </a:r>
            <a:r>
              <a:rPr lang="en-US">
                <a:solidFill>
                  <a:srgbClr val="000000"/>
                </a:solidFill>
                <a:latin typeface="Poppins Bold"/>
              </a:rPr>
              <a:t> pe </a:t>
            </a:r>
            <a:r>
              <a:rPr lang="en-US" err="1">
                <a:solidFill>
                  <a:srgbClr val="000000"/>
                </a:solidFill>
                <a:latin typeface="Poppins Bold"/>
              </a:rPr>
              <a:t>obiectul</a:t>
            </a:r>
            <a:r>
              <a:rPr lang="en-US">
                <a:solidFill>
                  <a:srgbClr val="000000"/>
                </a:solidFill>
                <a:latin typeface="Poppins Bold"/>
              </a:rPr>
              <a:t> de tip "spy" </a:t>
            </a:r>
            <a:r>
              <a:rPr lang="en-US" err="1">
                <a:solidFill>
                  <a:srgbClr val="000000"/>
                </a:solidFill>
                <a:latin typeface="Poppins Bold"/>
              </a:rPr>
              <a:t>performam</a:t>
            </a:r>
            <a:r>
              <a:rPr lang="en-US">
                <a:solidFill>
                  <a:srgbClr val="000000"/>
                </a:solidFill>
                <a:latin typeface="Poppins Bold"/>
              </a:rPr>
              <a:t> </a:t>
            </a:r>
            <a:r>
              <a:rPr lang="en-US" err="1">
                <a:solidFill>
                  <a:srgbClr val="000000"/>
                </a:solidFill>
                <a:latin typeface="Poppins Bold"/>
              </a:rPr>
              <a:t>verificarea</a:t>
            </a:r>
            <a:r>
              <a:rPr lang="en-US">
                <a:solidFill>
                  <a:srgbClr val="000000"/>
                </a:solidFill>
                <a:latin typeface="Poppins Bold"/>
              </a:rPr>
              <a:t> </a:t>
            </a:r>
            <a:r>
              <a:rPr lang="en-US" err="1">
                <a:solidFill>
                  <a:srgbClr val="000000"/>
                </a:solidFill>
                <a:latin typeface="Poppins Bold"/>
              </a:rPr>
              <a:t>apelarii</a:t>
            </a:r>
            <a:r>
              <a:rPr lang="en-US">
                <a:solidFill>
                  <a:srgbClr val="000000"/>
                </a:solidFill>
                <a:latin typeface="Poppins Bold"/>
              </a:rPr>
              <a:t> </a:t>
            </a:r>
            <a:r>
              <a:rPr lang="en-US" err="1">
                <a:solidFill>
                  <a:srgbClr val="000000"/>
                </a:solidFill>
                <a:latin typeface="Poppins Bold"/>
              </a:rPr>
              <a:t>metodelor</a:t>
            </a:r>
            <a:r>
              <a:rPr lang="en-US">
                <a:solidFill>
                  <a:srgbClr val="000000"/>
                </a:solidFill>
                <a:latin typeface="Poppins Bold"/>
              </a:rPr>
              <a:t> interne cu </a:t>
            </a:r>
            <a:r>
              <a:rPr lang="en-US" err="1">
                <a:solidFill>
                  <a:srgbClr val="000000"/>
                </a:solidFill>
                <a:latin typeface="Poppins Bold"/>
              </a:rPr>
              <a:t>ajutorul</a:t>
            </a:r>
            <a:r>
              <a:rPr lang="en-US">
                <a:solidFill>
                  <a:srgbClr val="000000"/>
                </a:solidFill>
                <a:latin typeface="Poppins Bold"/>
              </a:rPr>
              <a:t> "verify()", se </a:t>
            </a:r>
            <a:r>
              <a:rPr lang="en-US" err="1">
                <a:solidFill>
                  <a:srgbClr val="000000"/>
                </a:solidFill>
                <a:latin typeface="Poppins Bold"/>
              </a:rPr>
              <a:t>verifica</a:t>
            </a:r>
            <a:r>
              <a:rPr lang="en-US">
                <a:solidFill>
                  <a:srgbClr val="000000"/>
                </a:solidFill>
                <a:latin typeface="Poppins Bold"/>
              </a:rPr>
              <a:t> </a:t>
            </a:r>
            <a:r>
              <a:rPr lang="en-US" err="1">
                <a:solidFill>
                  <a:srgbClr val="000000"/>
                </a:solidFill>
                <a:latin typeface="Poppins Bold"/>
              </a:rPr>
              <a:t>inclusiv</a:t>
            </a:r>
            <a:r>
              <a:rPr lang="en-US">
                <a:solidFill>
                  <a:srgbClr val="000000"/>
                </a:solidFill>
                <a:latin typeface="Poppins Bold"/>
              </a:rPr>
              <a:t> </a:t>
            </a:r>
            <a:r>
              <a:rPr lang="en-US" err="1">
                <a:solidFill>
                  <a:srgbClr val="000000"/>
                </a:solidFill>
                <a:latin typeface="Poppins Bold"/>
              </a:rPr>
              <a:t>si</a:t>
            </a:r>
            <a:r>
              <a:rPr lang="en-US">
                <a:solidFill>
                  <a:srgbClr val="000000"/>
                </a:solidFill>
                <a:latin typeface="Poppins Bold"/>
              </a:rPr>
              <a:t> </a:t>
            </a:r>
            <a:r>
              <a:rPr lang="en-US" err="1">
                <a:solidFill>
                  <a:srgbClr val="000000"/>
                </a:solidFill>
                <a:latin typeface="Poppins Bold"/>
              </a:rPr>
              <a:t>parametrii</a:t>
            </a:r>
            <a:r>
              <a:rPr lang="en-US">
                <a:solidFill>
                  <a:srgbClr val="000000"/>
                </a:solidFill>
                <a:latin typeface="Poppins Bold"/>
              </a:rPr>
              <a:t> </a:t>
            </a:r>
            <a:r>
              <a:rPr lang="en-US" err="1">
                <a:solidFill>
                  <a:srgbClr val="000000"/>
                </a:solidFill>
                <a:latin typeface="Poppins Bold"/>
              </a:rPr>
              <a:t>transmisi</a:t>
            </a:r>
            <a:r>
              <a:rPr lang="en-US">
                <a:solidFill>
                  <a:srgbClr val="000000"/>
                </a:solidFill>
                <a:latin typeface="Poppins Bold"/>
              </a:rPr>
              <a:t> in </a:t>
            </a:r>
            <a:r>
              <a:rPr lang="en-US" err="1">
                <a:solidFill>
                  <a:srgbClr val="000000"/>
                </a:solidFill>
                <a:latin typeface="Poppins Bold"/>
              </a:rPr>
              <a:t>metoda</a:t>
            </a:r>
            <a:endParaRPr lang="en-US">
              <a:solidFill>
                <a:srgbClr val="000000"/>
              </a:solidFill>
              <a:latin typeface="Poppins Bold"/>
            </a:endParaRP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r>
              <a:rPr lang="en-US" err="1">
                <a:solidFill>
                  <a:srgbClr val="000000"/>
                </a:solidFill>
                <a:latin typeface="Poppins Bold"/>
              </a:rPr>
              <a:t>Aceeasi</a:t>
            </a:r>
            <a:r>
              <a:rPr lang="en-US">
                <a:solidFill>
                  <a:srgbClr val="000000"/>
                </a:solidFill>
                <a:latin typeface="Poppins Bold"/>
              </a:rPr>
              <a:t> </a:t>
            </a:r>
            <a:r>
              <a:rPr lang="en-US" err="1">
                <a:solidFill>
                  <a:srgbClr val="000000"/>
                </a:solidFill>
                <a:latin typeface="Poppins Bold"/>
              </a:rPr>
              <a:t>functionalitate</a:t>
            </a:r>
            <a:r>
              <a:rPr lang="en-US">
                <a:solidFill>
                  <a:srgbClr val="000000"/>
                </a:solidFill>
                <a:latin typeface="Poppins Bold"/>
              </a:rPr>
              <a:t> </a:t>
            </a:r>
            <a:r>
              <a:rPr lang="en-US" err="1">
                <a:solidFill>
                  <a:srgbClr val="000000"/>
                </a:solidFill>
                <a:latin typeface="Poppins Bold"/>
              </a:rPr>
              <a:t>poate</a:t>
            </a:r>
            <a:r>
              <a:rPr lang="en-US">
                <a:solidFill>
                  <a:srgbClr val="000000"/>
                </a:solidFill>
                <a:latin typeface="Poppins Bold"/>
              </a:rPr>
              <a:t> fi </a:t>
            </a:r>
            <a:r>
              <a:rPr lang="en-US" err="1">
                <a:solidFill>
                  <a:srgbClr val="000000"/>
                </a:solidFill>
                <a:latin typeface="Poppins Bold"/>
              </a:rPr>
              <a:t>obtinuta</a:t>
            </a:r>
            <a:r>
              <a:rPr lang="en-US">
                <a:solidFill>
                  <a:srgbClr val="000000"/>
                </a:solidFill>
                <a:latin typeface="Poppins Bold"/>
              </a:rPr>
              <a:t> </a:t>
            </a:r>
            <a:r>
              <a:rPr lang="en-US" err="1">
                <a:solidFill>
                  <a:srgbClr val="000000"/>
                </a:solidFill>
                <a:latin typeface="Poppins Bold"/>
              </a:rPr>
              <a:t>folosind</a:t>
            </a:r>
            <a:r>
              <a:rPr lang="en-US">
                <a:solidFill>
                  <a:srgbClr val="000000"/>
                </a:solidFill>
                <a:latin typeface="Poppins Bold"/>
              </a:rPr>
              <a:t> "then() + should()" </a:t>
            </a:r>
            <a:r>
              <a:rPr lang="en-US" err="1">
                <a:solidFill>
                  <a:srgbClr val="000000"/>
                </a:solidFill>
                <a:latin typeface="Poppins Bold"/>
              </a:rPr>
              <a:t>daca</a:t>
            </a:r>
            <a:r>
              <a:rPr lang="en-US">
                <a:solidFill>
                  <a:srgbClr val="000000"/>
                </a:solidFill>
                <a:latin typeface="Poppins Bold"/>
              </a:rPr>
              <a:t> </a:t>
            </a:r>
            <a:r>
              <a:rPr lang="en-US" err="1">
                <a:solidFill>
                  <a:srgbClr val="000000"/>
                </a:solidFill>
                <a:latin typeface="Poppins Bold"/>
              </a:rPr>
              <a:t>urmam</a:t>
            </a:r>
            <a:r>
              <a:rPr lang="en-US">
                <a:solidFill>
                  <a:srgbClr val="000000"/>
                </a:solidFill>
                <a:latin typeface="Poppins Bold"/>
              </a:rPr>
              <a:t> </a:t>
            </a:r>
            <a:r>
              <a:rPr lang="en-US" err="1">
                <a:solidFill>
                  <a:srgbClr val="000000"/>
                </a:solidFill>
                <a:latin typeface="Poppins Bold"/>
              </a:rPr>
              <a:t>sintaxa</a:t>
            </a:r>
            <a:r>
              <a:rPr lang="en-US">
                <a:solidFill>
                  <a:srgbClr val="000000"/>
                </a:solidFill>
                <a:latin typeface="Poppins Bold"/>
              </a:rPr>
              <a:t> BDD </a:t>
            </a:r>
            <a:r>
              <a:rPr lang="en-US" err="1">
                <a:solidFill>
                  <a:srgbClr val="000000"/>
                </a:solidFill>
                <a:latin typeface="Poppins Bold"/>
              </a:rPr>
              <a:t>oferita</a:t>
            </a:r>
            <a:r>
              <a:rPr lang="en-US">
                <a:solidFill>
                  <a:srgbClr val="000000"/>
                </a:solidFill>
                <a:latin typeface="Poppins Bold"/>
              </a:rPr>
              <a:t> de "Mockito"</a:t>
            </a:r>
          </a:p>
          <a:p>
            <a:pPr>
              <a:defRPr>
                <a:latin typeface="Poppins Bold"/>
                <a:ea typeface="Poppins Bold"/>
                <a:cs typeface="Poppins Bold"/>
                <a:sym typeface="Poppins Bold"/>
              </a:defRPr>
            </a:pPr>
            <a:br>
              <a:rPr lang="en-US">
                <a:latin typeface="Poppins Bold"/>
              </a:rPr>
            </a:br>
            <a:br>
              <a:rPr lang="en-US">
                <a:latin typeface="Poppins Bold"/>
              </a:rPr>
            </a:br>
            <a:r>
              <a:rPr lang="en-US">
                <a:latin typeface="Poppins Bold"/>
              </a:rPr>
              <a:t> </a:t>
            </a:r>
            <a:br>
              <a:rPr lang="en-US">
                <a:latin typeface="Poppins Bold"/>
              </a:rPr>
            </a:br>
            <a:endParaRPr lang="en-US">
              <a:latin typeface="Poppins Bold"/>
            </a:endParaRPr>
          </a:p>
          <a:p>
            <a:pPr>
              <a:defRPr>
                <a:latin typeface="Poppins Bold"/>
                <a:ea typeface="Poppins Bold"/>
                <a:cs typeface="Poppins Bold"/>
                <a:sym typeface="Poppins Bold"/>
              </a:defRPr>
            </a:pPr>
            <a:endParaRPr lang="en-US">
              <a:latin typeface="Dava Sans"/>
            </a:endParaRPr>
          </a:p>
        </p:txBody>
      </p:sp>
    </p:spTree>
    <p:extLst>
      <p:ext uri="{BB962C8B-B14F-4D97-AF65-F5344CB8AC3E}">
        <p14:creationId xmlns:p14="http://schemas.microsoft.com/office/powerpoint/2010/main" val="1740020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err="1">
                <a:solidFill>
                  <a:srgbClr val="000000"/>
                </a:solidFill>
                <a:latin typeface="Poppins Bold"/>
              </a:rPr>
              <a:t>Mecanismul</a:t>
            </a:r>
            <a:r>
              <a:rPr lang="en-US">
                <a:solidFill>
                  <a:srgbClr val="000000"/>
                </a:solidFill>
                <a:latin typeface="Poppins Bold"/>
              </a:rPr>
              <a:t> de "Argument Capturing" in "Mockito" </a:t>
            </a:r>
            <a:r>
              <a:rPr lang="en-US" err="1">
                <a:solidFill>
                  <a:srgbClr val="000000"/>
                </a:solidFill>
                <a:latin typeface="Poppins Bold"/>
              </a:rPr>
              <a:t>reprezinta</a:t>
            </a:r>
            <a:r>
              <a:rPr lang="en-US">
                <a:solidFill>
                  <a:srgbClr val="000000"/>
                </a:solidFill>
                <a:latin typeface="Poppins Bold"/>
              </a:rPr>
              <a:t> o </a:t>
            </a:r>
            <a:r>
              <a:rPr lang="en-US" err="1">
                <a:solidFill>
                  <a:srgbClr val="000000"/>
                </a:solidFill>
                <a:latin typeface="Poppins Bold"/>
              </a:rPr>
              <a:t>tehnica</a:t>
            </a:r>
            <a:r>
              <a:rPr lang="en-US">
                <a:solidFill>
                  <a:srgbClr val="000000"/>
                </a:solidFill>
                <a:latin typeface="Poppins Bold"/>
              </a:rPr>
              <a:t> de a </a:t>
            </a:r>
            <a:r>
              <a:rPr lang="en-US" err="1">
                <a:solidFill>
                  <a:srgbClr val="000000"/>
                </a:solidFill>
                <a:latin typeface="Poppins Bold"/>
              </a:rPr>
              <a:t>prinde</a:t>
            </a:r>
            <a:r>
              <a:rPr lang="en-US">
                <a:solidFill>
                  <a:srgbClr val="000000"/>
                </a:solidFill>
                <a:latin typeface="Poppins Bold"/>
              </a:rPr>
              <a:t> </a:t>
            </a:r>
            <a:r>
              <a:rPr lang="en-US" err="1">
                <a:solidFill>
                  <a:srgbClr val="000000"/>
                </a:solidFill>
                <a:latin typeface="Poppins Bold"/>
              </a:rPr>
              <a:t>argumentele</a:t>
            </a:r>
            <a:r>
              <a:rPr lang="en-US">
                <a:solidFill>
                  <a:srgbClr val="000000"/>
                </a:solidFill>
                <a:latin typeface="Poppins Bold"/>
              </a:rPr>
              <a:t> (</a:t>
            </a:r>
            <a:r>
              <a:rPr lang="en-US" err="1">
                <a:solidFill>
                  <a:srgbClr val="000000"/>
                </a:solidFill>
                <a:latin typeface="Poppins Bold"/>
              </a:rPr>
              <a:t>inclusiv</a:t>
            </a:r>
            <a:r>
              <a:rPr lang="en-US">
                <a:solidFill>
                  <a:srgbClr val="000000"/>
                </a:solidFill>
                <a:latin typeface="Poppins Bold"/>
              </a:rPr>
              <a:t> </a:t>
            </a:r>
            <a:r>
              <a:rPr lang="en-US" err="1">
                <a:solidFill>
                  <a:srgbClr val="000000"/>
                </a:solidFill>
                <a:latin typeface="Poppins Bold"/>
              </a:rPr>
              <a:t>obiecte</a:t>
            </a:r>
            <a:r>
              <a:rPr lang="en-US">
                <a:solidFill>
                  <a:srgbClr val="000000"/>
                </a:solidFill>
                <a:latin typeface="Poppins Bold"/>
              </a:rPr>
              <a:t>) </a:t>
            </a:r>
            <a:r>
              <a:rPr lang="en-US" err="1">
                <a:solidFill>
                  <a:srgbClr val="000000"/>
                </a:solidFill>
                <a:latin typeface="Poppins Bold"/>
              </a:rPr>
              <a:t>pasate</a:t>
            </a:r>
            <a:r>
              <a:rPr lang="en-US">
                <a:solidFill>
                  <a:srgbClr val="000000"/>
                </a:solidFill>
                <a:latin typeface="Poppins Bold"/>
              </a:rPr>
              <a:t> </a:t>
            </a:r>
            <a:r>
              <a:rPr lang="en-US" err="1">
                <a:solidFill>
                  <a:srgbClr val="000000"/>
                </a:solidFill>
                <a:latin typeface="Poppins Bold"/>
              </a:rPr>
              <a:t>unei</a:t>
            </a:r>
            <a:r>
              <a:rPr lang="en-US">
                <a:solidFill>
                  <a:srgbClr val="000000"/>
                </a:solidFill>
                <a:latin typeface="Poppins Bold"/>
              </a:rPr>
              <a:t> </a:t>
            </a:r>
            <a:r>
              <a:rPr lang="en-US" err="1">
                <a:solidFill>
                  <a:srgbClr val="000000"/>
                </a:solidFill>
                <a:latin typeface="Poppins Bold"/>
              </a:rPr>
              <a:t>metode</a:t>
            </a:r>
            <a:r>
              <a:rPr lang="en-US">
                <a:solidFill>
                  <a:srgbClr val="000000"/>
                </a:solidFill>
                <a:latin typeface="Poppins Bold"/>
              </a:rPr>
              <a:t> "mocked" in </a:t>
            </a:r>
            <a:r>
              <a:rPr lang="en-US" err="1">
                <a:solidFill>
                  <a:srgbClr val="000000"/>
                </a:solidFill>
                <a:latin typeface="Poppins Bold"/>
              </a:rPr>
              <a:t>timpul</a:t>
            </a:r>
            <a:r>
              <a:rPr lang="en-US">
                <a:solidFill>
                  <a:srgbClr val="000000"/>
                </a:solidFill>
                <a:latin typeface="Poppins Bold"/>
              </a:rPr>
              <a:t> </a:t>
            </a:r>
            <a:r>
              <a:rPr lang="en-US" err="1">
                <a:solidFill>
                  <a:srgbClr val="000000"/>
                </a:solidFill>
                <a:latin typeface="Poppins Bold"/>
              </a:rPr>
              <a:t>invocarei</a:t>
            </a:r>
            <a:r>
              <a:rPr lang="en-US">
                <a:solidFill>
                  <a:srgbClr val="000000"/>
                </a:solidFill>
                <a:latin typeface="Poppins Bold"/>
              </a:rPr>
              <a:t> </a:t>
            </a:r>
            <a:r>
              <a:rPr lang="en-US" err="1">
                <a:solidFill>
                  <a:srgbClr val="000000"/>
                </a:solidFill>
                <a:latin typeface="Poppins Bold"/>
              </a:rPr>
              <a:t>ei</a:t>
            </a:r>
            <a:r>
              <a:rPr lang="en-US">
                <a:solidFill>
                  <a:srgbClr val="000000"/>
                </a:solidFill>
                <a:latin typeface="Poppins Bold"/>
              </a:rPr>
              <a:t> </a:t>
            </a:r>
            <a:r>
              <a:rPr lang="en-US" err="1">
                <a:solidFill>
                  <a:srgbClr val="000000"/>
                </a:solidFill>
                <a:latin typeface="Poppins Bold"/>
              </a:rPr>
              <a:t>si</a:t>
            </a:r>
            <a:r>
              <a:rPr lang="en-US">
                <a:solidFill>
                  <a:srgbClr val="000000"/>
                </a:solidFill>
                <a:latin typeface="Poppins Bold"/>
              </a:rPr>
              <a:t> are </a:t>
            </a:r>
            <a:r>
              <a:rPr lang="en-US" err="1">
                <a:solidFill>
                  <a:srgbClr val="000000"/>
                </a:solidFill>
                <a:latin typeface="Poppins Bold"/>
              </a:rPr>
              <a:t>mau</a:t>
            </a:r>
            <a:r>
              <a:rPr lang="en-US">
                <a:solidFill>
                  <a:srgbClr val="000000"/>
                </a:solidFill>
                <a:latin typeface="Poppins Bold"/>
              </a:rPr>
              <a:t> </a:t>
            </a:r>
            <a:r>
              <a:rPr lang="en-US" err="1">
                <a:solidFill>
                  <a:srgbClr val="000000"/>
                </a:solidFill>
                <a:latin typeface="Poppins Bold"/>
              </a:rPr>
              <a:t>multe</a:t>
            </a:r>
            <a:r>
              <a:rPr lang="en-US">
                <a:solidFill>
                  <a:srgbClr val="000000"/>
                </a:solidFill>
                <a:latin typeface="Poppins Bold"/>
              </a:rPr>
              <a:t> parti </a:t>
            </a:r>
            <a:r>
              <a:rPr lang="en-US" err="1">
                <a:solidFill>
                  <a:srgbClr val="000000"/>
                </a:solidFill>
                <a:latin typeface="Poppins Bold"/>
              </a:rPr>
              <a:t>componenete</a:t>
            </a:r>
            <a:r>
              <a:rPr lang="en-US">
                <a:solidFill>
                  <a:srgbClr val="000000"/>
                </a:solidFill>
                <a:latin typeface="Poppins Bold"/>
              </a:rPr>
              <a:t> </a:t>
            </a:r>
            <a:r>
              <a:rPr lang="en-US" err="1">
                <a:solidFill>
                  <a:srgbClr val="000000"/>
                </a:solidFill>
                <a:latin typeface="Poppins Bold"/>
              </a:rPr>
              <a:t>ce</a:t>
            </a:r>
            <a:r>
              <a:rPr lang="en-US">
                <a:solidFill>
                  <a:srgbClr val="000000"/>
                </a:solidFill>
                <a:latin typeface="Poppins Bold"/>
              </a:rPr>
              <a:t> </a:t>
            </a:r>
            <a:r>
              <a:rPr lang="en-US" err="1">
                <a:solidFill>
                  <a:srgbClr val="000000"/>
                </a:solidFill>
                <a:latin typeface="Poppins Bold"/>
              </a:rPr>
              <a:t>lucreaza</a:t>
            </a:r>
            <a:r>
              <a:rPr lang="en-US">
                <a:solidFill>
                  <a:srgbClr val="000000"/>
                </a:solidFill>
                <a:latin typeface="Poppins Bold"/>
              </a:rPr>
              <a:t> </a:t>
            </a:r>
            <a:r>
              <a:rPr lang="en-US" err="1">
                <a:solidFill>
                  <a:srgbClr val="000000"/>
                </a:solidFill>
                <a:latin typeface="Poppins Bold"/>
              </a:rPr>
              <a:t>impreuna</a:t>
            </a:r>
            <a:r>
              <a:rPr lang="en-US">
                <a:solidFill>
                  <a:srgbClr val="000000"/>
                </a:solidFill>
                <a:latin typeface="Poppins Bold"/>
              </a:rPr>
              <a:t>.</a:t>
            </a:r>
            <a:br>
              <a:rPr lang="en-US"/>
            </a:br>
            <a:br>
              <a:rPr lang="en-US"/>
            </a:br>
            <a:r>
              <a:rPr lang="en-US" err="1"/>
              <a:t>Procesul</a:t>
            </a:r>
            <a:r>
              <a:rPr lang="en-US"/>
              <a:t> pe </a:t>
            </a:r>
            <a:r>
              <a:rPr lang="en-US" err="1"/>
              <a:t>scurt</a:t>
            </a:r>
            <a:r>
              <a:rPr lang="en-US"/>
              <a:t> </a:t>
            </a:r>
            <a:r>
              <a:rPr lang="en-US" err="1"/>
              <a:t>poate</a:t>
            </a:r>
            <a:r>
              <a:rPr lang="en-US"/>
              <a:t> fi </a:t>
            </a:r>
            <a:r>
              <a:rPr lang="en-US" err="1"/>
              <a:t>descris</a:t>
            </a:r>
            <a:r>
              <a:rPr lang="en-US"/>
              <a:t> in </a:t>
            </a:r>
            <a:r>
              <a:rPr lang="en-US" err="1"/>
              <a:t>felul</a:t>
            </a:r>
            <a:r>
              <a:rPr lang="en-US"/>
              <a:t> </a:t>
            </a:r>
            <a:r>
              <a:rPr lang="en-US" err="1"/>
              <a:t>urmator</a:t>
            </a:r>
            <a:r>
              <a:rPr lang="en-US"/>
              <a:t>:</a:t>
            </a:r>
          </a:p>
          <a:p>
            <a:pPr>
              <a:defRPr>
                <a:latin typeface="Poppins Bold"/>
                <a:ea typeface="Poppins Bold"/>
                <a:cs typeface="Poppins Bold"/>
                <a:sym typeface="Poppins Bold"/>
              </a:defRPr>
            </a:pPr>
            <a:br>
              <a:rPr lang="en-US"/>
            </a:br>
            <a:r>
              <a:rPr lang="en-US"/>
              <a:t>- </a:t>
            </a:r>
            <a:r>
              <a:rPr lang="en-US" err="1"/>
              <a:t>Crearea</a:t>
            </a:r>
            <a:r>
              <a:rPr lang="en-US"/>
              <a:t> </a:t>
            </a:r>
            <a:r>
              <a:rPr lang="en-US" err="1"/>
              <a:t>unui</a:t>
            </a:r>
            <a:r>
              <a:rPr lang="en-US"/>
              <a:t> Mock</a:t>
            </a:r>
          </a:p>
          <a:p>
            <a:pPr>
              <a:defRPr>
                <a:latin typeface="Poppins Bold"/>
                <a:ea typeface="Poppins Bold"/>
                <a:cs typeface="Poppins Bold"/>
                <a:sym typeface="Poppins Bold"/>
              </a:defRPr>
            </a:pPr>
            <a:r>
              <a:rPr lang="en-US">
                <a:solidFill>
                  <a:srgbClr val="000000"/>
                </a:solidFill>
                <a:latin typeface="Poppins Bold"/>
              </a:rPr>
              <a:t>- </a:t>
            </a:r>
            <a:r>
              <a:rPr lang="en-US" err="1">
                <a:solidFill>
                  <a:srgbClr val="000000"/>
                </a:solidFill>
                <a:latin typeface="Poppins Bold"/>
              </a:rPr>
              <a:t>Definirea</a:t>
            </a:r>
            <a:r>
              <a:rPr lang="en-US">
                <a:solidFill>
                  <a:srgbClr val="000000"/>
                </a:solidFill>
                <a:latin typeface="Poppins Bold"/>
              </a:rPr>
              <a:t> </a:t>
            </a:r>
            <a:r>
              <a:rPr lang="en-US" err="1">
                <a:solidFill>
                  <a:srgbClr val="000000"/>
                </a:solidFill>
                <a:latin typeface="Poppins Bold"/>
              </a:rPr>
              <a:t>si</a:t>
            </a:r>
            <a:r>
              <a:rPr lang="en-US">
                <a:solidFill>
                  <a:srgbClr val="000000"/>
                </a:solidFill>
                <a:latin typeface="Poppins Bold"/>
              </a:rPr>
              <a:t> </a:t>
            </a:r>
            <a:r>
              <a:rPr lang="en-US" err="1">
                <a:solidFill>
                  <a:srgbClr val="000000"/>
                </a:solidFill>
                <a:latin typeface="Poppins Bold"/>
              </a:rPr>
              <a:t>instructarea</a:t>
            </a:r>
            <a:r>
              <a:rPr lang="en-US">
                <a:solidFill>
                  <a:srgbClr val="000000"/>
                </a:solidFill>
                <a:latin typeface="Poppins Bold"/>
              </a:rPr>
              <a:t> </a:t>
            </a:r>
            <a:r>
              <a:rPr lang="en-US" err="1">
                <a:solidFill>
                  <a:srgbClr val="000000"/>
                </a:solidFill>
                <a:latin typeface="Poppins Bold"/>
              </a:rPr>
              <a:t>metodei</a:t>
            </a:r>
            <a:r>
              <a:rPr lang="en-US">
                <a:solidFill>
                  <a:srgbClr val="000000"/>
                </a:solidFill>
                <a:latin typeface="Poppins Bold"/>
              </a:rPr>
              <a:t> (stubbing)</a:t>
            </a:r>
          </a:p>
          <a:p>
            <a:pPr>
              <a:defRPr>
                <a:latin typeface="Poppins Bold"/>
                <a:ea typeface="Poppins Bold"/>
                <a:cs typeface="Poppins Bold"/>
                <a:sym typeface="Poppins Bold"/>
              </a:defRPr>
            </a:pPr>
            <a:r>
              <a:rPr lang="en-US">
                <a:solidFill>
                  <a:srgbClr val="000000"/>
                </a:solidFill>
                <a:latin typeface="Poppins Bold"/>
              </a:rPr>
              <a:t>- </a:t>
            </a:r>
            <a:r>
              <a:rPr lang="en-US" err="1">
                <a:solidFill>
                  <a:srgbClr val="000000"/>
                </a:solidFill>
                <a:latin typeface="Poppins Bold"/>
              </a:rPr>
              <a:t>Invocare</a:t>
            </a:r>
            <a:r>
              <a:rPr lang="en-US">
                <a:solidFill>
                  <a:srgbClr val="000000"/>
                </a:solidFill>
                <a:latin typeface="Poppins Bold"/>
              </a:rPr>
              <a:t> </a:t>
            </a:r>
            <a:r>
              <a:rPr lang="en-US" err="1">
                <a:solidFill>
                  <a:srgbClr val="000000"/>
                </a:solidFill>
                <a:latin typeface="Poppins Bold"/>
              </a:rPr>
              <a:t>metodei</a:t>
            </a:r>
            <a:endParaRPr lang="en-US">
              <a:solidFill>
                <a:srgbClr val="000000"/>
              </a:solidFill>
              <a:latin typeface="Poppins Bold"/>
            </a:endParaRPr>
          </a:p>
          <a:p>
            <a:pPr>
              <a:defRPr>
                <a:latin typeface="Poppins Bold"/>
                <a:ea typeface="Poppins Bold"/>
                <a:cs typeface="Poppins Bold"/>
                <a:sym typeface="Poppins Bold"/>
              </a:defRPr>
            </a:pPr>
            <a:r>
              <a:rPr lang="en-US">
                <a:solidFill>
                  <a:srgbClr val="000000"/>
                </a:solidFill>
                <a:latin typeface="Poppins Bold"/>
              </a:rPr>
              <a:t>- </a:t>
            </a:r>
            <a:r>
              <a:rPr lang="en-US" err="1">
                <a:solidFill>
                  <a:srgbClr val="000000"/>
                </a:solidFill>
                <a:latin typeface="Poppins Bold"/>
              </a:rPr>
              <a:t>Crearea</a:t>
            </a:r>
            <a:r>
              <a:rPr lang="en-US">
                <a:solidFill>
                  <a:srgbClr val="000000"/>
                </a:solidFill>
                <a:latin typeface="Poppins Bold"/>
              </a:rPr>
              <a:t> </a:t>
            </a:r>
            <a:r>
              <a:rPr lang="en-US" err="1">
                <a:solidFill>
                  <a:srgbClr val="000000"/>
                </a:solidFill>
                <a:latin typeface="Poppins Bold"/>
              </a:rPr>
              <a:t>unui</a:t>
            </a:r>
            <a:r>
              <a:rPr lang="en-US">
                <a:solidFill>
                  <a:srgbClr val="000000"/>
                </a:solidFill>
                <a:latin typeface="Poppins Bold"/>
              </a:rPr>
              <a:t> </a:t>
            </a:r>
            <a:r>
              <a:rPr lang="en-US" err="1">
                <a:solidFill>
                  <a:srgbClr val="000000"/>
                </a:solidFill>
                <a:latin typeface="Poppins Bold"/>
              </a:rPr>
              <a:t>obiect</a:t>
            </a:r>
            <a:r>
              <a:rPr lang="en-US">
                <a:solidFill>
                  <a:srgbClr val="000000"/>
                </a:solidFill>
                <a:latin typeface="Poppins Bold"/>
              </a:rPr>
              <a:t> de tip "</a:t>
            </a:r>
            <a:r>
              <a:rPr lang="en-US" err="1">
                <a:solidFill>
                  <a:srgbClr val="000000"/>
                </a:solidFill>
                <a:latin typeface="Poppins Bold"/>
              </a:rPr>
              <a:t>ArgumentCaptor</a:t>
            </a:r>
            <a:r>
              <a:rPr lang="en-US">
                <a:solidFill>
                  <a:srgbClr val="000000"/>
                </a:solidFill>
                <a:latin typeface="Poppins Bold"/>
              </a:rPr>
              <a:t>"</a:t>
            </a:r>
          </a:p>
          <a:p>
            <a:pPr>
              <a:defRPr>
                <a:latin typeface="Poppins Bold"/>
                <a:ea typeface="Poppins Bold"/>
                <a:cs typeface="Poppins Bold"/>
                <a:sym typeface="Poppins Bold"/>
              </a:defRPr>
            </a:pPr>
            <a:r>
              <a:rPr lang="en-US">
                <a:solidFill>
                  <a:srgbClr val="000000"/>
                </a:solidFill>
                <a:latin typeface="Poppins Bold"/>
              </a:rPr>
              <a:t>- </a:t>
            </a:r>
            <a:r>
              <a:rPr lang="en-US" err="1">
                <a:solidFill>
                  <a:srgbClr val="000000"/>
                </a:solidFill>
                <a:latin typeface="Poppins Bold"/>
              </a:rPr>
              <a:t>Captarea</a:t>
            </a:r>
            <a:r>
              <a:rPr lang="en-US">
                <a:solidFill>
                  <a:srgbClr val="000000"/>
                </a:solidFill>
                <a:latin typeface="Poppins Bold"/>
              </a:rPr>
              <a:t> </a:t>
            </a:r>
            <a:r>
              <a:rPr lang="en-US" err="1">
                <a:solidFill>
                  <a:srgbClr val="000000"/>
                </a:solidFill>
                <a:latin typeface="Poppins Bold"/>
              </a:rPr>
              <a:t>argumentelor</a:t>
            </a:r>
            <a:r>
              <a:rPr lang="en-US">
                <a:solidFill>
                  <a:srgbClr val="000000"/>
                </a:solidFill>
                <a:latin typeface="Poppins Bold"/>
              </a:rPr>
              <a:t> cu </a:t>
            </a:r>
            <a:r>
              <a:rPr lang="en-US" err="1">
                <a:solidFill>
                  <a:srgbClr val="000000"/>
                </a:solidFill>
                <a:latin typeface="Poppins Bold"/>
              </a:rPr>
              <a:t>ajutorul</a:t>
            </a:r>
            <a:r>
              <a:rPr lang="en-US">
                <a:solidFill>
                  <a:srgbClr val="000000"/>
                </a:solidFill>
                <a:latin typeface="Poppins Bold"/>
              </a:rPr>
              <a:t> </a:t>
            </a:r>
            <a:r>
              <a:rPr lang="en-US" err="1">
                <a:solidFill>
                  <a:srgbClr val="000000"/>
                </a:solidFill>
                <a:latin typeface="Poppins Bold"/>
              </a:rPr>
              <a:t>obiectului</a:t>
            </a:r>
            <a:r>
              <a:rPr lang="en-US">
                <a:solidFill>
                  <a:srgbClr val="000000"/>
                </a:solidFill>
                <a:latin typeface="Poppins Bold"/>
              </a:rPr>
              <a:t> "</a:t>
            </a:r>
            <a:r>
              <a:rPr lang="en-US" err="1">
                <a:solidFill>
                  <a:srgbClr val="000000"/>
                </a:solidFill>
                <a:latin typeface="Poppins Bold"/>
              </a:rPr>
              <a:t>ArgumentCaptor</a:t>
            </a:r>
            <a:r>
              <a:rPr lang="en-US">
                <a:solidFill>
                  <a:srgbClr val="000000"/>
                </a:solidFill>
                <a:latin typeface="Poppins Bold"/>
              </a:rPr>
              <a:t>"</a:t>
            </a:r>
          </a:p>
          <a:p>
            <a:pPr>
              <a:defRPr>
                <a:latin typeface="Poppins Bold"/>
                <a:ea typeface="Poppins Bold"/>
                <a:cs typeface="Poppins Bold"/>
                <a:sym typeface="Poppins Bold"/>
              </a:defRPr>
            </a:pPr>
            <a:r>
              <a:rPr lang="en-US">
                <a:solidFill>
                  <a:srgbClr val="000000"/>
                </a:solidFill>
                <a:latin typeface="Poppins Bold"/>
              </a:rPr>
              <a:t>- </a:t>
            </a:r>
            <a:r>
              <a:rPr lang="en-US" err="1">
                <a:solidFill>
                  <a:srgbClr val="000000"/>
                </a:solidFill>
                <a:latin typeface="Poppins Bold"/>
              </a:rPr>
              <a:t>Folosirea</a:t>
            </a:r>
            <a:r>
              <a:rPr lang="en-US">
                <a:solidFill>
                  <a:srgbClr val="000000"/>
                </a:solidFill>
                <a:latin typeface="Poppins Bold"/>
              </a:rPr>
              <a:t> </a:t>
            </a:r>
            <a:r>
              <a:rPr lang="en-US" err="1">
                <a:solidFill>
                  <a:srgbClr val="000000"/>
                </a:solidFill>
                <a:latin typeface="Poppins Bold"/>
              </a:rPr>
              <a:t>argumentelor</a:t>
            </a:r>
            <a:r>
              <a:rPr lang="en-US">
                <a:solidFill>
                  <a:srgbClr val="000000"/>
                </a:solidFill>
                <a:latin typeface="Poppins Bold"/>
              </a:rPr>
              <a:t> </a:t>
            </a:r>
            <a:r>
              <a:rPr lang="en-US" err="1">
                <a:solidFill>
                  <a:srgbClr val="000000"/>
                </a:solidFill>
                <a:latin typeface="Poppins Bold"/>
              </a:rPr>
              <a:t>captate</a:t>
            </a:r>
            <a:r>
              <a:rPr lang="en-US">
                <a:solidFill>
                  <a:srgbClr val="000000"/>
                </a:solidFill>
                <a:latin typeface="Poppins Bold"/>
              </a:rPr>
              <a:t> in "asserts"</a:t>
            </a: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r>
              <a:rPr lang="en-US" err="1">
                <a:solidFill>
                  <a:srgbClr val="000000"/>
                </a:solidFill>
                <a:latin typeface="Poppins Bold"/>
              </a:rPr>
              <a:t>Partea</a:t>
            </a:r>
            <a:r>
              <a:rPr lang="en-US">
                <a:solidFill>
                  <a:srgbClr val="000000"/>
                </a:solidFill>
                <a:latin typeface="Poppins Bold"/>
              </a:rPr>
              <a:t> </a:t>
            </a:r>
            <a:r>
              <a:rPr lang="en-US" err="1">
                <a:solidFill>
                  <a:srgbClr val="000000"/>
                </a:solidFill>
                <a:latin typeface="Poppins Bold"/>
              </a:rPr>
              <a:t>ce</a:t>
            </a:r>
            <a:r>
              <a:rPr lang="en-US">
                <a:solidFill>
                  <a:srgbClr val="000000"/>
                </a:solidFill>
                <a:latin typeface="Poppins Bold"/>
              </a:rPr>
              <a:t> are </a:t>
            </a:r>
            <a:r>
              <a:rPr lang="en-US" err="1">
                <a:solidFill>
                  <a:srgbClr val="000000"/>
                </a:solidFill>
                <a:latin typeface="Poppins Bold"/>
              </a:rPr>
              <a:t>tangenta</a:t>
            </a:r>
            <a:r>
              <a:rPr lang="en-US">
                <a:solidFill>
                  <a:srgbClr val="000000"/>
                </a:solidFill>
                <a:latin typeface="Poppins Bold"/>
              </a:rPr>
              <a:t> cu </a:t>
            </a:r>
            <a:r>
              <a:rPr lang="en-US" err="1">
                <a:solidFill>
                  <a:srgbClr val="000000"/>
                </a:solidFill>
                <a:latin typeface="Poppins Bold"/>
              </a:rPr>
              <a:t>mecanismul</a:t>
            </a:r>
            <a:r>
              <a:rPr lang="en-US">
                <a:solidFill>
                  <a:srgbClr val="000000"/>
                </a:solidFill>
                <a:latin typeface="Poppins Bold"/>
              </a:rPr>
              <a:t> de "Argument Capturing" </a:t>
            </a:r>
            <a:r>
              <a:rPr lang="en-US" err="1">
                <a:solidFill>
                  <a:srgbClr val="000000"/>
                </a:solidFill>
                <a:latin typeface="Poppins Bold"/>
              </a:rPr>
              <a:t>este</a:t>
            </a:r>
            <a:r>
              <a:rPr lang="en-US">
                <a:solidFill>
                  <a:srgbClr val="000000"/>
                </a:solidFill>
                <a:latin typeface="Poppins Bold"/>
              </a:rPr>
              <a:t>:</a:t>
            </a: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r>
              <a:rPr lang="en-US" err="1">
                <a:solidFill>
                  <a:srgbClr val="000000"/>
                </a:solidFill>
                <a:latin typeface="Poppins Bold"/>
              </a:rPr>
              <a:t>Crearea</a:t>
            </a:r>
            <a:r>
              <a:rPr lang="en-US">
                <a:solidFill>
                  <a:srgbClr val="000000"/>
                </a:solidFill>
                <a:latin typeface="Poppins Bold"/>
              </a:rPr>
              <a:t> </a:t>
            </a:r>
            <a:r>
              <a:rPr lang="en-US" err="1">
                <a:solidFill>
                  <a:srgbClr val="000000"/>
                </a:solidFill>
                <a:latin typeface="Poppins Bold"/>
              </a:rPr>
              <a:t>obiectului</a:t>
            </a:r>
            <a:r>
              <a:rPr lang="en-US">
                <a:solidFill>
                  <a:srgbClr val="000000"/>
                </a:solidFill>
                <a:latin typeface="Poppins Bold"/>
              </a:rPr>
              <a:t> "captor" are loc </a:t>
            </a:r>
            <a:r>
              <a:rPr lang="en-US" err="1">
                <a:solidFill>
                  <a:srgbClr val="000000"/>
                </a:solidFill>
                <a:latin typeface="Poppins Bold"/>
              </a:rPr>
              <a:t>prin</a:t>
            </a:r>
            <a:r>
              <a:rPr lang="en-US">
                <a:solidFill>
                  <a:srgbClr val="000000"/>
                </a:solidFill>
                <a:latin typeface="Poppins Bold"/>
              </a:rPr>
              <a:t> </a:t>
            </a:r>
            <a:r>
              <a:rPr lang="en-US" err="1">
                <a:solidFill>
                  <a:srgbClr val="000000"/>
                </a:solidFill>
                <a:latin typeface="Poppins Bold"/>
              </a:rPr>
              <a:t>metoda</a:t>
            </a:r>
            <a:r>
              <a:rPr lang="en-US">
                <a:solidFill>
                  <a:srgbClr val="000000"/>
                </a:solidFill>
                <a:latin typeface="Poppins Bold"/>
              </a:rPr>
              <a:t> </a:t>
            </a:r>
            <a:r>
              <a:rPr lang="en-US" err="1">
                <a:solidFill>
                  <a:srgbClr val="000000"/>
                </a:solidFill>
                <a:latin typeface="Poppins Bold"/>
              </a:rPr>
              <a:t>statica</a:t>
            </a:r>
            <a:r>
              <a:rPr lang="en-US">
                <a:solidFill>
                  <a:srgbClr val="000000"/>
                </a:solidFill>
                <a:latin typeface="Poppins Bold"/>
              </a:rPr>
              <a:t> "</a:t>
            </a:r>
            <a:r>
              <a:rPr lang="en-US" err="1">
                <a:solidFill>
                  <a:srgbClr val="000000"/>
                </a:solidFill>
                <a:latin typeface="Poppins Bold"/>
              </a:rPr>
              <a:t>forClass</a:t>
            </a:r>
            <a:r>
              <a:rPr lang="en-US">
                <a:solidFill>
                  <a:srgbClr val="000000"/>
                </a:solidFill>
                <a:latin typeface="Poppins Bold"/>
              </a:rPr>
              <a:t>()" al </a:t>
            </a:r>
            <a:r>
              <a:rPr lang="en-US" err="1">
                <a:solidFill>
                  <a:srgbClr val="000000"/>
                </a:solidFill>
                <a:latin typeface="Poppins Bold"/>
              </a:rPr>
              <a:t>clasei</a:t>
            </a:r>
            <a:r>
              <a:rPr lang="en-US">
                <a:solidFill>
                  <a:srgbClr val="000000"/>
                </a:solidFill>
                <a:latin typeface="Poppins Bold"/>
              </a:rPr>
              <a:t> "</a:t>
            </a:r>
            <a:r>
              <a:rPr lang="en-US" err="1">
                <a:solidFill>
                  <a:srgbClr val="000000"/>
                </a:solidFill>
                <a:latin typeface="Poppins Bold"/>
              </a:rPr>
              <a:t>ArgumentCaptor</a:t>
            </a:r>
            <a:r>
              <a:rPr lang="en-US">
                <a:solidFill>
                  <a:srgbClr val="000000"/>
                </a:solidFill>
                <a:latin typeface="Poppins Bold"/>
              </a:rPr>
              <a:t>" cu </a:t>
            </a:r>
            <a:r>
              <a:rPr lang="en-US" err="1">
                <a:solidFill>
                  <a:srgbClr val="000000"/>
                </a:solidFill>
                <a:latin typeface="Poppins Bold"/>
              </a:rPr>
              <a:t>transmiterea</a:t>
            </a:r>
            <a:r>
              <a:rPr lang="en-US">
                <a:solidFill>
                  <a:srgbClr val="000000"/>
                </a:solidFill>
                <a:latin typeface="Poppins Bold"/>
              </a:rPr>
              <a:t> </a:t>
            </a:r>
            <a:r>
              <a:rPr lang="en-US" err="1">
                <a:solidFill>
                  <a:srgbClr val="000000"/>
                </a:solidFill>
                <a:latin typeface="Poppins Bold"/>
              </a:rPr>
              <a:t>clasei</a:t>
            </a:r>
            <a:r>
              <a:rPr lang="en-US">
                <a:solidFill>
                  <a:srgbClr val="000000"/>
                </a:solidFill>
                <a:latin typeface="Poppins Bold"/>
              </a:rPr>
              <a:t> </a:t>
            </a:r>
            <a:r>
              <a:rPr lang="en-US" err="1">
                <a:solidFill>
                  <a:srgbClr val="000000"/>
                </a:solidFill>
                <a:latin typeface="Poppins Bold"/>
              </a:rPr>
              <a:t>tipului</a:t>
            </a:r>
            <a:r>
              <a:rPr lang="en-US">
                <a:solidFill>
                  <a:srgbClr val="000000"/>
                </a:solidFill>
                <a:latin typeface="Poppins Bold"/>
              </a:rPr>
              <a:t> de date al </a:t>
            </a:r>
            <a:r>
              <a:rPr lang="en-US" err="1">
                <a:solidFill>
                  <a:srgbClr val="000000"/>
                </a:solidFill>
                <a:latin typeface="Poppins Bold"/>
              </a:rPr>
              <a:t>argumentului</a:t>
            </a:r>
            <a:r>
              <a:rPr lang="en-US">
                <a:solidFill>
                  <a:srgbClr val="000000"/>
                </a:solidFill>
                <a:latin typeface="Poppins Bold"/>
              </a:rPr>
              <a:t> ca </a:t>
            </a:r>
            <a:r>
              <a:rPr lang="en-US" err="1">
                <a:solidFill>
                  <a:srgbClr val="000000"/>
                </a:solidFill>
                <a:latin typeface="Poppins Bold"/>
              </a:rPr>
              <a:t>parametru</a:t>
            </a:r>
            <a:endParaRPr lang="en-US">
              <a:solidFill>
                <a:srgbClr val="000000"/>
              </a:solidFill>
              <a:latin typeface="Poppins Bold"/>
            </a:endParaRP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r>
              <a:rPr lang="en-US">
                <a:solidFill>
                  <a:srgbClr val="000000"/>
                </a:solidFill>
                <a:latin typeface="Poppins Bold"/>
              </a:rPr>
              <a:t>In </a:t>
            </a:r>
            <a:r>
              <a:rPr lang="en-US" err="1">
                <a:solidFill>
                  <a:srgbClr val="000000"/>
                </a:solidFill>
                <a:latin typeface="Poppins Bold"/>
              </a:rPr>
              <a:t>procesul</a:t>
            </a:r>
            <a:r>
              <a:rPr lang="en-US">
                <a:solidFill>
                  <a:srgbClr val="000000"/>
                </a:solidFill>
                <a:latin typeface="Poppins Bold"/>
              </a:rPr>
              <a:t> de </a:t>
            </a:r>
            <a:r>
              <a:rPr lang="en-US" err="1">
                <a:solidFill>
                  <a:srgbClr val="000000"/>
                </a:solidFill>
                <a:latin typeface="Poppins Bold"/>
              </a:rPr>
              <a:t>verificare</a:t>
            </a:r>
            <a:r>
              <a:rPr lang="en-US">
                <a:solidFill>
                  <a:srgbClr val="000000"/>
                </a:solidFill>
                <a:latin typeface="Poppins Bold"/>
              </a:rPr>
              <a:t> a </a:t>
            </a:r>
            <a:r>
              <a:rPr lang="en-US" err="1">
                <a:solidFill>
                  <a:srgbClr val="000000"/>
                </a:solidFill>
                <a:latin typeface="Poppins Bold"/>
              </a:rPr>
              <a:t>metodei</a:t>
            </a:r>
            <a:r>
              <a:rPr lang="en-US">
                <a:solidFill>
                  <a:srgbClr val="000000"/>
                </a:solidFill>
                <a:latin typeface="Poppins Bold"/>
              </a:rPr>
              <a:t> </a:t>
            </a:r>
            <a:r>
              <a:rPr lang="en-US" err="1">
                <a:solidFill>
                  <a:srgbClr val="000000"/>
                </a:solidFill>
                <a:latin typeface="Poppins Bold"/>
              </a:rPr>
              <a:t>apelate</a:t>
            </a:r>
            <a:r>
              <a:rPr lang="en-US">
                <a:solidFill>
                  <a:srgbClr val="000000"/>
                </a:solidFill>
                <a:latin typeface="Poppins Bold"/>
              </a:rPr>
              <a:t> </a:t>
            </a:r>
            <a:r>
              <a:rPr lang="en-US" err="1">
                <a:solidFill>
                  <a:srgbClr val="000000"/>
                </a:solidFill>
                <a:latin typeface="Poppins Bold"/>
              </a:rPr>
              <a:t>prin</a:t>
            </a:r>
            <a:r>
              <a:rPr lang="en-US">
                <a:solidFill>
                  <a:srgbClr val="000000"/>
                </a:solidFill>
                <a:latin typeface="Poppins Bold"/>
              </a:rPr>
              <a:t> "verify()" </a:t>
            </a:r>
            <a:r>
              <a:rPr lang="en-US" err="1">
                <a:solidFill>
                  <a:srgbClr val="000000"/>
                </a:solidFill>
                <a:latin typeface="Poppins Bold"/>
              </a:rPr>
              <a:t>obiectul</a:t>
            </a:r>
            <a:r>
              <a:rPr lang="en-US">
                <a:solidFill>
                  <a:srgbClr val="000000"/>
                </a:solidFill>
                <a:latin typeface="Poppins Bold"/>
              </a:rPr>
              <a:t> "captor" </a:t>
            </a:r>
            <a:r>
              <a:rPr lang="en-US" err="1">
                <a:solidFill>
                  <a:srgbClr val="000000"/>
                </a:solidFill>
                <a:latin typeface="Poppins Bold"/>
              </a:rPr>
              <a:t>folosind</a:t>
            </a:r>
            <a:r>
              <a:rPr lang="en-US">
                <a:solidFill>
                  <a:srgbClr val="000000"/>
                </a:solidFill>
                <a:latin typeface="Poppins Bold"/>
              </a:rPr>
              <a:t> </a:t>
            </a:r>
            <a:r>
              <a:rPr lang="en-US" err="1">
                <a:solidFill>
                  <a:srgbClr val="000000"/>
                </a:solidFill>
                <a:latin typeface="Poppins Bold"/>
              </a:rPr>
              <a:t>metoda</a:t>
            </a:r>
            <a:r>
              <a:rPr lang="en-US">
                <a:solidFill>
                  <a:srgbClr val="000000"/>
                </a:solidFill>
                <a:latin typeface="Poppins Bold"/>
              </a:rPr>
              <a:t> "capture()" </a:t>
            </a:r>
            <a:r>
              <a:rPr lang="en-US" err="1">
                <a:solidFill>
                  <a:srgbClr val="000000"/>
                </a:solidFill>
                <a:latin typeface="Poppins Bold"/>
              </a:rPr>
              <a:t>salveaza</a:t>
            </a:r>
            <a:r>
              <a:rPr lang="en-US">
                <a:solidFill>
                  <a:srgbClr val="000000"/>
                </a:solidFill>
                <a:latin typeface="Poppins Bold"/>
              </a:rPr>
              <a:t> </a:t>
            </a:r>
            <a:r>
              <a:rPr lang="en-US" err="1">
                <a:solidFill>
                  <a:srgbClr val="000000"/>
                </a:solidFill>
                <a:latin typeface="Poppins Bold"/>
              </a:rPr>
              <a:t>argumentele</a:t>
            </a:r>
            <a:endParaRPr lang="en-US">
              <a:solidFill>
                <a:srgbClr val="000000"/>
              </a:solidFill>
              <a:latin typeface="Poppins Bold"/>
            </a:endParaRP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r>
              <a:rPr lang="en-US" err="1">
                <a:solidFill>
                  <a:srgbClr val="000000"/>
                </a:solidFill>
                <a:latin typeface="Poppins Bold"/>
              </a:rPr>
              <a:t>Argumentele</a:t>
            </a:r>
            <a:r>
              <a:rPr lang="en-US">
                <a:solidFill>
                  <a:srgbClr val="000000"/>
                </a:solidFill>
                <a:latin typeface="Poppins Bold"/>
              </a:rPr>
              <a:t> </a:t>
            </a:r>
            <a:r>
              <a:rPr lang="en-US" err="1">
                <a:solidFill>
                  <a:srgbClr val="000000"/>
                </a:solidFill>
                <a:latin typeface="Poppins Bold"/>
              </a:rPr>
              <a:t>salvate</a:t>
            </a:r>
            <a:r>
              <a:rPr lang="en-US">
                <a:solidFill>
                  <a:srgbClr val="000000"/>
                </a:solidFill>
                <a:latin typeface="Poppins Bold"/>
              </a:rPr>
              <a:t> ulterior pot fi </a:t>
            </a:r>
            <a:r>
              <a:rPr lang="en-US" err="1">
                <a:solidFill>
                  <a:srgbClr val="000000"/>
                </a:solidFill>
                <a:latin typeface="Poppins Bold"/>
              </a:rPr>
              <a:t>utilizate</a:t>
            </a:r>
            <a:r>
              <a:rPr lang="en-US">
                <a:solidFill>
                  <a:srgbClr val="000000"/>
                </a:solidFill>
                <a:latin typeface="Poppins Bold"/>
              </a:rPr>
              <a:t> </a:t>
            </a:r>
            <a:r>
              <a:rPr lang="en-US" err="1">
                <a:solidFill>
                  <a:srgbClr val="000000"/>
                </a:solidFill>
                <a:latin typeface="Poppins Bold"/>
              </a:rPr>
              <a:t>pentru</a:t>
            </a:r>
            <a:r>
              <a:rPr lang="en-US">
                <a:solidFill>
                  <a:srgbClr val="000000"/>
                </a:solidFill>
                <a:latin typeface="Poppins Bold"/>
              </a:rPr>
              <a:t> </a:t>
            </a:r>
            <a:r>
              <a:rPr lang="en-US" err="1">
                <a:solidFill>
                  <a:srgbClr val="000000"/>
                </a:solidFill>
                <a:latin typeface="Poppins Bold"/>
              </a:rPr>
              <a:t>extragerea</a:t>
            </a:r>
            <a:r>
              <a:rPr lang="en-US">
                <a:solidFill>
                  <a:srgbClr val="000000"/>
                </a:solidFill>
                <a:latin typeface="Poppins Bold"/>
              </a:rPr>
              <a:t> </a:t>
            </a:r>
            <a:r>
              <a:rPr lang="en-US" err="1">
                <a:solidFill>
                  <a:srgbClr val="000000"/>
                </a:solidFill>
                <a:latin typeface="Poppins Bold"/>
              </a:rPr>
              <a:t>caracteristicilor</a:t>
            </a:r>
            <a:r>
              <a:rPr lang="en-US">
                <a:solidFill>
                  <a:srgbClr val="000000"/>
                </a:solidFill>
                <a:latin typeface="Poppins Bold"/>
              </a:rPr>
              <a:t> lor </a:t>
            </a:r>
            <a:r>
              <a:rPr lang="en-US" err="1">
                <a:solidFill>
                  <a:srgbClr val="000000"/>
                </a:solidFill>
                <a:latin typeface="Poppins Bold"/>
              </a:rPr>
              <a:t>prin</a:t>
            </a:r>
            <a:r>
              <a:rPr lang="en-US">
                <a:solidFill>
                  <a:srgbClr val="000000"/>
                </a:solidFill>
                <a:latin typeface="Poppins Bold"/>
              </a:rPr>
              <a:t> </a:t>
            </a:r>
            <a:r>
              <a:rPr lang="en-US" err="1">
                <a:solidFill>
                  <a:srgbClr val="000000"/>
                </a:solidFill>
                <a:latin typeface="Poppins Bold"/>
              </a:rPr>
              <a:t>metoda</a:t>
            </a:r>
            <a:r>
              <a:rPr lang="en-US">
                <a:solidFill>
                  <a:srgbClr val="000000"/>
                </a:solidFill>
                <a:latin typeface="Poppins Bold"/>
              </a:rPr>
              <a:t> "</a:t>
            </a:r>
            <a:r>
              <a:rPr lang="en-US" err="1">
                <a:solidFill>
                  <a:srgbClr val="000000"/>
                </a:solidFill>
                <a:latin typeface="Poppins Bold"/>
              </a:rPr>
              <a:t>getValue</a:t>
            </a:r>
            <a:r>
              <a:rPr lang="en-US">
                <a:solidFill>
                  <a:srgbClr val="000000"/>
                </a:solidFill>
                <a:latin typeface="Poppins Bold"/>
              </a:rPr>
              <a:t>()" </a:t>
            </a:r>
            <a:r>
              <a:rPr lang="en-US" err="1">
                <a:solidFill>
                  <a:srgbClr val="000000"/>
                </a:solidFill>
                <a:latin typeface="Poppins Bold"/>
              </a:rPr>
              <a:t>sau</a:t>
            </a:r>
            <a:r>
              <a:rPr lang="en-US">
                <a:solidFill>
                  <a:srgbClr val="000000"/>
                </a:solidFill>
                <a:latin typeface="Poppins Bold"/>
              </a:rPr>
              <a:t> "</a:t>
            </a:r>
            <a:r>
              <a:rPr lang="en-US" err="1">
                <a:solidFill>
                  <a:srgbClr val="000000"/>
                </a:solidFill>
                <a:latin typeface="Poppins Bold"/>
              </a:rPr>
              <a:t>getAllValues</a:t>
            </a:r>
            <a:r>
              <a:rPr lang="en-US">
                <a:solidFill>
                  <a:srgbClr val="000000"/>
                </a:solidFill>
                <a:latin typeface="Poppins Bold"/>
              </a:rPr>
              <a:t>()" </a:t>
            </a:r>
            <a:r>
              <a:rPr lang="en-US" err="1">
                <a:solidFill>
                  <a:srgbClr val="000000"/>
                </a:solidFill>
                <a:latin typeface="Poppins Bold"/>
              </a:rPr>
              <a:t>si</a:t>
            </a:r>
            <a:r>
              <a:rPr lang="en-US">
                <a:solidFill>
                  <a:srgbClr val="000000"/>
                </a:solidFill>
                <a:latin typeface="Poppins Bold"/>
              </a:rPr>
              <a:t> </a:t>
            </a:r>
            <a:r>
              <a:rPr lang="en-US" err="1">
                <a:solidFill>
                  <a:srgbClr val="000000"/>
                </a:solidFill>
                <a:latin typeface="Poppins Bold"/>
              </a:rPr>
              <a:t>atribuirea</a:t>
            </a:r>
            <a:r>
              <a:rPr lang="en-US">
                <a:solidFill>
                  <a:srgbClr val="000000"/>
                </a:solidFill>
                <a:latin typeface="Poppins Bold"/>
              </a:rPr>
              <a:t> </a:t>
            </a:r>
            <a:r>
              <a:rPr lang="en-US" err="1">
                <a:solidFill>
                  <a:srgbClr val="000000"/>
                </a:solidFill>
                <a:latin typeface="Poppins Bold"/>
              </a:rPr>
              <a:t>acestor</a:t>
            </a:r>
            <a:r>
              <a:rPr lang="en-US">
                <a:solidFill>
                  <a:srgbClr val="000000"/>
                </a:solidFill>
                <a:latin typeface="Poppins Bold"/>
              </a:rPr>
              <a:t> "</a:t>
            </a:r>
            <a:r>
              <a:rPr lang="en-US" err="1">
                <a:solidFill>
                  <a:srgbClr val="000000"/>
                </a:solidFill>
                <a:latin typeface="Poppins Bold"/>
              </a:rPr>
              <a:t>valori</a:t>
            </a:r>
            <a:r>
              <a:rPr lang="en-US">
                <a:solidFill>
                  <a:srgbClr val="000000"/>
                </a:solidFill>
                <a:latin typeface="Poppins Bold"/>
              </a:rPr>
              <a:t>" la </a:t>
            </a:r>
            <a:r>
              <a:rPr lang="en-US" err="1">
                <a:solidFill>
                  <a:srgbClr val="000000"/>
                </a:solidFill>
                <a:latin typeface="Poppins Bold"/>
              </a:rPr>
              <a:t>obiectele</a:t>
            </a:r>
            <a:r>
              <a:rPr lang="en-US">
                <a:solidFill>
                  <a:srgbClr val="000000"/>
                </a:solidFill>
                <a:latin typeface="Poppins Bold"/>
              </a:rPr>
              <a:t> de un tip </a:t>
            </a:r>
            <a:r>
              <a:rPr lang="en-US" err="1">
                <a:solidFill>
                  <a:srgbClr val="000000"/>
                </a:solidFill>
                <a:latin typeface="Poppins Bold"/>
              </a:rPr>
              <a:t>concret</a:t>
            </a:r>
            <a:r>
              <a:rPr lang="en-US">
                <a:solidFill>
                  <a:srgbClr val="000000"/>
                </a:solidFill>
                <a:latin typeface="Poppins Bold"/>
              </a:rPr>
              <a:t> </a:t>
            </a:r>
            <a:r>
              <a:rPr lang="en-US" err="1">
                <a:solidFill>
                  <a:srgbClr val="000000"/>
                </a:solidFill>
                <a:latin typeface="Poppins Bold"/>
              </a:rPr>
              <a:t>sau</a:t>
            </a:r>
            <a:r>
              <a:rPr lang="en-US">
                <a:solidFill>
                  <a:srgbClr val="000000"/>
                </a:solidFill>
                <a:latin typeface="Poppins Bold"/>
              </a:rPr>
              <a:t> in </a:t>
            </a:r>
            <a:r>
              <a:rPr lang="en-US" err="1">
                <a:solidFill>
                  <a:srgbClr val="000000"/>
                </a:solidFill>
                <a:latin typeface="Poppins Bold"/>
              </a:rPr>
              <a:t>procesul</a:t>
            </a:r>
            <a:r>
              <a:rPr lang="en-US">
                <a:solidFill>
                  <a:srgbClr val="000000"/>
                </a:solidFill>
                <a:latin typeface="Poppins Bold"/>
              </a:rPr>
              <a:t> de "assert"</a:t>
            </a: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br>
              <a:rPr lang="en-US">
                <a:latin typeface="Poppins Bold"/>
              </a:rPr>
            </a:br>
            <a:br>
              <a:rPr lang="en-US">
                <a:latin typeface="Poppins Bold"/>
              </a:rPr>
            </a:br>
            <a:r>
              <a:rPr lang="en-US">
                <a:latin typeface="Poppins Bold"/>
              </a:rPr>
              <a:t> </a:t>
            </a:r>
            <a:br>
              <a:rPr lang="en-US">
                <a:latin typeface="Poppins Bold"/>
              </a:rPr>
            </a:br>
            <a:endParaRPr lang="en-US">
              <a:latin typeface="Poppins Bold"/>
            </a:endParaRPr>
          </a:p>
          <a:p>
            <a:pPr>
              <a:defRPr>
                <a:latin typeface="Poppins Bold"/>
                <a:ea typeface="Poppins Bold"/>
                <a:cs typeface="Poppins Bold"/>
                <a:sym typeface="Poppins Bold"/>
              </a:defRPr>
            </a:pPr>
            <a:endParaRPr lang="en-US">
              <a:latin typeface="Dava Sans"/>
            </a:endParaRPr>
          </a:p>
        </p:txBody>
      </p:sp>
    </p:spTree>
    <p:extLst>
      <p:ext uri="{BB962C8B-B14F-4D97-AF65-F5344CB8AC3E}">
        <p14:creationId xmlns:p14="http://schemas.microsoft.com/office/powerpoint/2010/main" val="3794542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br>
              <a:rPr lang="en-US">
                <a:latin typeface="Poppins Bold"/>
              </a:rPr>
            </a:br>
            <a:r>
              <a:rPr lang="en-US">
                <a:latin typeface="Poppins Bold"/>
              </a:rPr>
              <a:t> "Argument Matchers" </a:t>
            </a:r>
            <a:r>
              <a:rPr lang="en-US" err="1">
                <a:latin typeface="Poppins Bold"/>
              </a:rPr>
              <a:t>ce</a:t>
            </a:r>
            <a:r>
              <a:rPr lang="en-US">
                <a:latin typeface="Poppins Bold"/>
              </a:rPr>
              <a:t> sunt </a:t>
            </a:r>
            <a:r>
              <a:rPr lang="en-US" err="1">
                <a:latin typeface="Poppins Bold"/>
              </a:rPr>
              <a:t>ele</a:t>
            </a:r>
            <a:r>
              <a:rPr lang="en-US">
                <a:latin typeface="Poppins Bold"/>
              </a:rPr>
              <a:t>?</a:t>
            </a:r>
            <a:br>
              <a:rPr lang="en-US">
                <a:latin typeface="Poppins Bold"/>
              </a:rPr>
            </a:br>
            <a:r>
              <a:rPr lang="en-US">
                <a:latin typeface="Poppins Bold"/>
              </a:rPr>
              <a:t>         -&gt; </a:t>
            </a:r>
            <a:r>
              <a:rPr lang="en-US" err="1">
                <a:latin typeface="Poppins Bold"/>
              </a:rPr>
              <a:t>reprezinta</a:t>
            </a:r>
            <a:r>
              <a:rPr lang="en-US">
                <a:latin typeface="Poppins Bold"/>
              </a:rPr>
              <a:t> un </a:t>
            </a:r>
            <a:r>
              <a:rPr lang="en-US" err="1">
                <a:latin typeface="Poppins Bold"/>
              </a:rPr>
              <a:t>mecanism</a:t>
            </a:r>
            <a:r>
              <a:rPr lang="en-US">
                <a:latin typeface="Poppins Bold"/>
              </a:rPr>
              <a:t> in Mockito </a:t>
            </a:r>
            <a:r>
              <a:rPr lang="en-US" err="1">
                <a:latin typeface="Poppins Bold"/>
              </a:rPr>
              <a:t>folosit</a:t>
            </a:r>
            <a:r>
              <a:rPr lang="en-US">
                <a:latin typeface="Poppins Bold"/>
              </a:rPr>
              <a:t> </a:t>
            </a:r>
            <a:r>
              <a:rPr lang="en-US" err="1">
                <a:latin typeface="Poppins Bold"/>
              </a:rPr>
              <a:t>pentru</a:t>
            </a:r>
            <a:r>
              <a:rPr lang="en-US">
                <a:latin typeface="Poppins Bold"/>
              </a:rPr>
              <a:t> a </a:t>
            </a:r>
            <a:r>
              <a:rPr lang="en-US" err="1">
                <a:latin typeface="Poppins Bold"/>
              </a:rPr>
              <a:t>specifica</a:t>
            </a:r>
            <a:r>
              <a:rPr lang="en-US">
                <a:latin typeface="Poppins Bold"/>
              </a:rPr>
              <a:t> </a:t>
            </a:r>
            <a:r>
              <a:rPr lang="en-US" err="1">
                <a:latin typeface="Poppins Bold"/>
              </a:rPr>
              <a:t>conditiile</a:t>
            </a:r>
            <a:r>
              <a:rPr lang="en-US">
                <a:latin typeface="Poppins Bold"/>
              </a:rPr>
              <a:t> de </a:t>
            </a:r>
            <a:r>
              <a:rPr lang="en-US" err="1">
                <a:latin typeface="Poppins Bold"/>
              </a:rPr>
              <a:t>potrivire</a:t>
            </a:r>
            <a:r>
              <a:rPr lang="en-US">
                <a:latin typeface="Poppins Bold"/>
              </a:rPr>
              <a:t> </a:t>
            </a:r>
            <a:r>
              <a:rPr lang="en-US" err="1">
                <a:latin typeface="Poppins Bold"/>
              </a:rPr>
              <a:t>pentru</a:t>
            </a:r>
            <a:r>
              <a:rPr lang="en-US">
                <a:latin typeface="Poppins Bold"/>
              </a:rPr>
              <a:t> </a:t>
            </a:r>
            <a:r>
              <a:rPr lang="en-US" err="1">
                <a:latin typeface="Poppins Bold"/>
              </a:rPr>
              <a:t>argumentele</a:t>
            </a:r>
            <a:r>
              <a:rPr lang="en-US">
                <a:latin typeface="Poppins Bold"/>
              </a:rPr>
              <a:t> </a:t>
            </a:r>
            <a:r>
              <a:rPr lang="en-US" err="1">
                <a:latin typeface="Poppins Bold"/>
              </a:rPr>
              <a:t>transmise</a:t>
            </a:r>
            <a:r>
              <a:rPr lang="en-US">
                <a:latin typeface="Poppins Bold"/>
              </a:rPr>
              <a:t> in </a:t>
            </a:r>
            <a:r>
              <a:rPr lang="en-US" err="1">
                <a:latin typeface="Poppins Bold"/>
              </a:rPr>
              <a:t>invocarile</a:t>
            </a:r>
            <a:r>
              <a:rPr lang="en-US">
                <a:latin typeface="Poppins Bold"/>
              </a:rPr>
              <a:t> </a:t>
            </a:r>
            <a:r>
              <a:rPr lang="en-US" err="1">
                <a:latin typeface="Poppins Bold"/>
              </a:rPr>
              <a:t>metodelor</a:t>
            </a:r>
            <a:r>
              <a:rPr lang="en-US">
                <a:latin typeface="Poppins Bold"/>
              </a:rPr>
              <a:t> "mocked" in </a:t>
            </a:r>
            <a:r>
              <a:rPr lang="en-US" err="1">
                <a:latin typeface="Poppins Bold"/>
              </a:rPr>
              <a:t>timpul</a:t>
            </a:r>
            <a:r>
              <a:rPr lang="en-US">
                <a:latin typeface="Poppins Bold"/>
              </a:rPr>
              <a:t> </a:t>
            </a:r>
            <a:r>
              <a:rPr lang="en-US" err="1">
                <a:latin typeface="Poppins Bold"/>
              </a:rPr>
              <a:t>verificarii</a:t>
            </a:r>
            <a:r>
              <a:rPr lang="en-US">
                <a:latin typeface="Poppins Bold"/>
              </a:rPr>
              <a:t> </a:t>
            </a:r>
            <a:r>
              <a:rPr lang="en-US" err="1">
                <a:latin typeface="Poppins Bold"/>
              </a:rPr>
              <a:t>sau</a:t>
            </a:r>
            <a:r>
              <a:rPr lang="en-US">
                <a:latin typeface="Poppins Bold"/>
              </a:rPr>
              <a:t> </a:t>
            </a:r>
            <a:r>
              <a:rPr lang="en-US" err="1">
                <a:latin typeface="Poppins Bold"/>
              </a:rPr>
              <a:t>instructarii</a:t>
            </a:r>
            <a:r>
              <a:rPr lang="en-US">
                <a:latin typeface="Poppins Bold"/>
              </a:rPr>
              <a:t> lor.</a:t>
            </a:r>
          </a:p>
          <a:p>
            <a:pPr>
              <a:defRPr>
                <a:latin typeface="Poppins Bold"/>
                <a:ea typeface="Poppins Bold"/>
                <a:cs typeface="Poppins Bold"/>
                <a:sym typeface="Poppins Bold"/>
              </a:defRPr>
            </a:pPr>
            <a:r>
              <a:rPr lang="en-US">
                <a:latin typeface="Poppins Bold"/>
              </a:rPr>
              <a:t>         -&gt; permit </a:t>
            </a:r>
            <a:r>
              <a:rPr lang="en-US" err="1">
                <a:latin typeface="Poppins Bold"/>
              </a:rPr>
              <a:t>specificarea</a:t>
            </a:r>
            <a:r>
              <a:rPr lang="en-US">
                <a:latin typeface="Poppins Bold"/>
              </a:rPr>
              <a:t> </a:t>
            </a:r>
            <a:r>
              <a:rPr lang="en-US" err="1">
                <a:latin typeface="Poppins Bold"/>
              </a:rPr>
              <a:t>conditiilor</a:t>
            </a:r>
            <a:r>
              <a:rPr lang="en-US">
                <a:latin typeface="Poppins Bold"/>
              </a:rPr>
              <a:t> </a:t>
            </a:r>
            <a:r>
              <a:rPr lang="en-US" err="1">
                <a:latin typeface="Poppins Bold"/>
              </a:rPr>
              <a:t>flexibile</a:t>
            </a:r>
            <a:r>
              <a:rPr lang="en-US">
                <a:latin typeface="Poppins Bold"/>
              </a:rPr>
              <a:t> </a:t>
            </a:r>
            <a:r>
              <a:rPr lang="en-US" err="1">
                <a:latin typeface="Poppins Bold"/>
              </a:rPr>
              <a:t>pentru</a:t>
            </a:r>
            <a:r>
              <a:rPr lang="en-US">
                <a:latin typeface="Poppins Bold"/>
              </a:rPr>
              <a:t> a </a:t>
            </a:r>
            <a:r>
              <a:rPr lang="en-US" err="1">
                <a:latin typeface="Poppins Bold"/>
              </a:rPr>
              <a:t>potrivi</a:t>
            </a:r>
            <a:r>
              <a:rPr lang="en-US">
                <a:latin typeface="Poppins Bold"/>
              </a:rPr>
              <a:t> </a:t>
            </a:r>
            <a:r>
              <a:rPr lang="en-US" err="1">
                <a:latin typeface="Poppins Bold"/>
              </a:rPr>
              <a:t>argumentele</a:t>
            </a:r>
            <a:r>
              <a:rPr lang="en-US">
                <a:latin typeface="Poppins Bold"/>
              </a:rPr>
              <a:t> </a:t>
            </a:r>
            <a:r>
              <a:rPr lang="en-US" err="1">
                <a:latin typeface="Poppins Bold"/>
              </a:rPr>
              <a:t>metodelor</a:t>
            </a:r>
            <a:r>
              <a:rPr lang="en-US">
                <a:latin typeface="Poppins Bold"/>
              </a:rPr>
              <a:t>, </a:t>
            </a:r>
            <a:r>
              <a:rPr lang="en-US" err="1">
                <a:latin typeface="Poppins Bold"/>
              </a:rPr>
              <a:t>ceea</a:t>
            </a:r>
            <a:r>
              <a:rPr lang="en-US">
                <a:latin typeface="Poppins Bold"/>
              </a:rPr>
              <a:t> </a:t>
            </a:r>
            <a:r>
              <a:rPr lang="en-US" err="1">
                <a:latin typeface="Poppins Bold"/>
              </a:rPr>
              <a:t>ce</a:t>
            </a:r>
            <a:r>
              <a:rPr lang="en-US">
                <a:latin typeface="Poppins Bold"/>
              </a:rPr>
              <a:t> </a:t>
            </a:r>
            <a:r>
              <a:rPr lang="en-US" err="1">
                <a:latin typeface="Poppins Bold"/>
              </a:rPr>
              <a:t>este</a:t>
            </a:r>
            <a:r>
              <a:rPr lang="en-US">
                <a:latin typeface="Poppins Bold"/>
              </a:rPr>
              <a:t> </a:t>
            </a:r>
            <a:r>
              <a:rPr lang="en-US" err="1">
                <a:latin typeface="Poppins Bold"/>
              </a:rPr>
              <a:t>folositor</a:t>
            </a:r>
            <a:r>
              <a:rPr lang="en-US">
                <a:latin typeface="Poppins Bold"/>
              </a:rPr>
              <a:t> in </a:t>
            </a:r>
            <a:r>
              <a:rPr lang="en-US" err="1">
                <a:latin typeface="Poppins Bold"/>
              </a:rPr>
              <a:t>cazul</a:t>
            </a:r>
            <a:r>
              <a:rPr lang="en-US">
                <a:latin typeface="Poppins Bold"/>
              </a:rPr>
              <a:t> cand </a:t>
            </a:r>
            <a:r>
              <a:rPr lang="en-US" err="1">
                <a:latin typeface="Poppins Bold"/>
              </a:rPr>
              <a:t>valorile</a:t>
            </a:r>
            <a:r>
              <a:rPr lang="en-US">
                <a:latin typeface="Poppins Bold"/>
              </a:rPr>
              <a:t> </a:t>
            </a:r>
            <a:r>
              <a:rPr lang="en-US" err="1">
                <a:latin typeface="Poppins Bold"/>
              </a:rPr>
              <a:t>exacte</a:t>
            </a:r>
            <a:r>
              <a:rPr lang="en-US">
                <a:latin typeface="Poppins Bold"/>
              </a:rPr>
              <a:t> ale </a:t>
            </a:r>
            <a:r>
              <a:rPr lang="en-US" err="1">
                <a:latin typeface="Poppins Bold"/>
              </a:rPr>
              <a:t>argumentelor</a:t>
            </a:r>
            <a:r>
              <a:rPr lang="en-US">
                <a:latin typeface="Poppins Bold"/>
              </a:rPr>
              <a:t> nu sunt </a:t>
            </a:r>
            <a:r>
              <a:rPr lang="en-US" err="1">
                <a:latin typeface="Poppins Bold"/>
              </a:rPr>
              <a:t>cunoscute</a:t>
            </a:r>
            <a:br>
              <a:rPr lang="en-US">
                <a:latin typeface="Poppins Bold"/>
              </a:rPr>
            </a:br>
            <a:endParaRPr lang="en-US">
              <a:latin typeface="Poppins Bold"/>
            </a:endParaRPr>
          </a:p>
          <a:p>
            <a:pPr>
              <a:defRPr>
                <a:latin typeface="Poppins Bold"/>
                <a:ea typeface="Poppins Bold"/>
                <a:cs typeface="Poppins Bold"/>
                <a:sym typeface="Poppins Bold"/>
              </a:defRPr>
            </a:pPr>
            <a:r>
              <a:rPr lang="en-US" err="1">
                <a:latin typeface="Dava Sans"/>
              </a:rPr>
              <a:t>Folosind</a:t>
            </a:r>
            <a:r>
              <a:rPr lang="en-US">
                <a:latin typeface="Dava Sans"/>
              </a:rPr>
              <a:t> "Mockito Argument Matchers" </a:t>
            </a:r>
            <a:r>
              <a:rPr lang="en-US" err="1">
                <a:latin typeface="Dava Sans"/>
              </a:rPr>
              <a:t>primi</a:t>
            </a:r>
            <a:r>
              <a:rPr lang="en-US">
                <a:latin typeface="Dava Sans"/>
              </a:rPr>
              <a:t> teste </a:t>
            </a:r>
            <a:r>
              <a:rPr lang="en-US" err="1">
                <a:latin typeface="Dava Sans"/>
              </a:rPr>
              <a:t>mai</a:t>
            </a:r>
            <a:r>
              <a:rPr lang="en-US">
                <a:latin typeface="Dava Sans"/>
              </a:rPr>
              <a:t> </a:t>
            </a:r>
            <a:r>
              <a:rPr lang="en-US" err="1">
                <a:latin typeface="Dava Sans"/>
              </a:rPr>
              <a:t>flexibile</a:t>
            </a:r>
            <a:r>
              <a:rPr lang="en-US">
                <a:latin typeface="Dava Sans"/>
              </a:rPr>
              <a:t> </a:t>
            </a:r>
            <a:r>
              <a:rPr lang="en-US" err="1">
                <a:latin typeface="Dava Sans"/>
              </a:rPr>
              <a:t>si</a:t>
            </a:r>
            <a:r>
              <a:rPr lang="en-US">
                <a:latin typeface="Dava Sans"/>
              </a:rPr>
              <a:t> </a:t>
            </a:r>
            <a:r>
              <a:rPr lang="en-US" err="1">
                <a:latin typeface="Dava Sans"/>
              </a:rPr>
              <a:t>reziliente</a:t>
            </a:r>
            <a:r>
              <a:rPr lang="en-US">
                <a:latin typeface="Dava Sans"/>
              </a:rPr>
              <a:t> la </a:t>
            </a:r>
            <a:r>
              <a:rPr lang="en-US" err="1">
                <a:latin typeface="Dava Sans"/>
              </a:rPr>
              <a:t>schimbarile</a:t>
            </a:r>
            <a:r>
              <a:rPr lang="en-US">
                <a:latin typeface="Dava Sans"/>
              </a:rPr>
              <a:t> in </a:t>
            </a:r>
            <a:r>
              <a:rPr lang="en-US" err="1">
                <a:latin typeface="Dava Sans"/>
              </a:rPr>
              <a:t>comportament</a:t>
            </a:r>
            <a:r>
              <a:rPr lang="en-US">
                <a:latin typeface="Dava Sans"/>
              </a:rPr>
              <a:t> </a:t>
            </a:r>
            <a:r>
              <a:rPr lang="en-US" err="1">
                <a:latin typeface="Dava Sans"/>
              </a:rPr>
              <a:t>sau</a:t>
            </a:r>
            <a:r>
              <a:rPr lang="en-US">
                <a:latin typeface="Dava Sans"/>
              </a:rPr>
              <a:t> </a:t>
            </a:r>
            <a:r>
              <a:rPr lang="en-US" err="1">
                <a:latin typeface="Dava Sans"/>
              </a:rPr>
              <a:t>implementarea</a:t>
            </a:r>
            <a:r>
              <a:rPr lang="en-US">
                <a:latin typeface="Dava Sans"/>
              </a:rPr>
              <a:t> </a:t>
            </a:r>
            <a:r>
              <a:rPr lang="en-US" err="1">
                <a:latin typeface="Dava Sans"/>
              </a:rPr>
              <a:t>detaliilor</a:t>
            </a:r>
            <a:r>
              <a:rPr lang="en-US">
                <a:latin typeface="Dava Sans"/>
              </a:rPr>
              <a:t> in </a:t>
            </a:r>
            <a:r>
              <a:rPr lang="en-US" err="1">
                <a:latin typeface="Dava Sans"/>
              </a:rPr>
              <a:t>codul</a:t>
            </a:r>
            <a:r>
              <a:rPr lang="en-US">
                <a:latin typeface="Dava Sans"/>
              </a:rPr>
              <a:t> sub test.</a:t>
            </a:r>
          </a:p>
          <a:p>
            <a:pPr>
              <a:defRPr>
                <a:latin typeface="Poppins Bold"/>
                <a:ea typeface="Poppins Bold"/>
                <a:cs typeface="Poppins Bold"/>
                <a:sym typeface="Poppins Bold"/>
              </a:defRPr>
            </a:pPr>
            <a:endParaRPr lang="en-US">
              <a:latin typeface="Dava Sans"/>
            </a:endParaRPr>
          </a:p>
          <a:p>
            <a:pPr>
              <a:defRPr>
                <a:latin typeface="Poppins Bold"/>
                <a:ea typeface="Poppins Bold"/>
                <a:cs typeface="Poppins Bold"/>
                <a:sym typeface="Poppins Bold"/>
              </a:defRPr>
            </a:pPr>
            <a:r>
              <a:rPr lang="en-US">
                <a:latin typeface="Dava Sans"/>
              </a:rPr>
              <a:t>Cand </a:t>
            </a:r>
            <a:r>
              <a:rPr lang="en-US" err="1">
                <a:latin typeface="Dava Sans"/>
              </a:rPr>
              <a:t>folosim</a:t>
            </a:r>
            <a:r>
              <a:rPr lang="en-US">
                <a:latin typeface="Dava Sans"/>
              </a:rPr>
              <a:t> "Argument Matchers"?</a:t>
            </a:r>
          </a:p>
          <a:p>
            <a:pPr>
              <a:defRPr>
                <a:latin typeface="Poppins Bold"/>
                <a:ea typeface="Poppins Bold"/>
                <a:cs typeface="Poppins Bold"/>
                <a:sym typeface="Poppins Bold"/>
              </a:defRPr>
            </a:pPr>
            <a:endParaRPr lang="en-US">
              <a:latin typeface="Dava Sans"/>
            </a:endParaRPr>
          </a:p>
          <a:p>
            <a:pPr marL="342900" indent="-342900">
              <a:buFont typeface="Calibri"/>
              <a:buChar char="-"/>
              <a:defRPr>
                <a:latin typeface="Poppins Bold"/>
                <a:ea typeface="Poppins Bold"/>
                <a:cs typeface="Poppins Bold"/>
                <a:sym typeface="Poppins Bold"/>
              </a:defRPr>
            </a:pPr>
            <a:r>
              <a:rPr lang="en-US">
                <a:latin typeface="Dava Sans"/>
              </a:rPr>
              <a:t>La </a:t>
            </a:r>
            <a:r>
              <a:rPr lang="en-US" err="1">
                <a:latin typeface="Dava Sans"/>
              </a:rPr>
              <a:t>verificarea</a:t>
            </a:r>
            <a:r>
              <a:rPr lang="en-US">
                <a:latin typeface="Dava Sans"/>
              </a:rPr>
              <a:t> </a:t>
            </a:r>
            <a:r>
              <a:rPr lang="en-US" err="1">
                <a:latin typeface="Dava Sans"/>
              </a:rPr>
              <a:t>invocarii</a:t>
            </a:r>
            <a:r>
              <a:rPr lang="en-US">
                <a:latin typeface="Dava Sans"/>
              </a:rPr>
              <a:t> </a:t>
            </a:r>
            <a:r>
              <a:rPr lang="en-US" err="1">
                <a:latin typeface="Dava Sans"/>
              </a:rPr>
              <a:t>metodelor</a:t>
            </a:r>
            <a:r>
              <a:rPr lang="en-US">
                <a:latin typeface="Dava Sans"/>
              </a:rPr>
              <a:t>: Cand </a:t>
            </a:r>
            <a:r>
              <a:rPr lang="en-US" err="1">
                <a:latin typeface="Dava Sans"/>
              </a:rPr>
              <a:t>dorim</a:t>
            </a:r>
            <a:r>
              <a:rPr lang="en-US">
                <a:latin typeface="Dava Sans"/>
              </a:rPr>
              <a:t> </a:t>
            </a:r>
            <a:r>
              <a:rPr lang="en-US" err="1">
                <a:latin typeface="Dava Sans"/>
              </a:rPr>
              <a:t>sa</a:t>
            </a:r>
            <a:r>
              <a:rPr lang="en-US">
                <a:latin typeface="Dava Sans"/>
              </a:rPr>
              <a:t> </a:t>
            </a:r>
            <a:r>
              <a:rPr lang="en-US" err="1">
                <a:latin typeface="Dava Sans"/>
              </a:rPr>
              <a:t>verificam</a:t>
            </a:r>
            <a:r>
              <a:rPr lang="en-US">
                <a:latin typeface="Dava Sans"/>
              </a:rPr>
              <a:t> </a:t>
            </a:r>
            <a:r>
              <a:rPr lang="en-US" err="1">
                <a:latin typeface="Dava Sans"/>
              </a:rPr>
              <a:t>faptul</a:t>
            </a:r>
            <a:r>
              <a:rPr lang="en-US">
                <a:latin typeface="Dava Sans"/>
              </a:rPr>
              <a:t> ca o </a:t>
            </a:r>
            <a:r>
              <a:rPr lang="en-US" err="1">
                <a:latin typeface="Dava Sans"/>
              </a:rPr>
              <a:t>metoda</a:t>
            </a:r>
            <a:r>
              <a:rPr lang="en-US">
                <a:latin typeface="Dava Sans"/>
              </a:rPr>
              <a:t> a </a:t>
            </a:r>
            <a:r>
              <a:rPr lang="en-US" err="1">
                <a:latin typeface="Dava Sans"/>
              </a:rPr>
              <a:t>fost</a:t>
            </a:r>
            <a:r>
              <a:rPr lang="en-US">
                <a:latin typeface="Dava Sans"/>
              </a:rPr>
              <a:t> </a:t>
            </a:r>
            <a:r>
              <a:rPr lang="en-US" err="1">
                <a:latin typeface="Dava Sans"/>
              </a:rPr>
              <a:t>apelata</a:t>
            </a:r>
            <a:r>
              <a:rPr lang="en-US">
                <a:latin typeface="Dava Sans"/>
              </a:rPr>
              <a:t> cu </a:t>
            </a:r>
            <a:r>
              <a:rPr lang="en-US" err="1">
                <a:latin typeface="Dava Sans"/>
              </a:rPr>
              <a:t>argumente</a:t>
            </a:r>
            <a:r>
              <a:rPr lang="en-US">
                <a:latin typeface="Dava Sans"/>
              </a:rPr>
              <a:t> </a:t>
            </a:r>
            <a:r>
              <a:rPr lang="en-US" err="1">
                <a:latin typeface="Dava Sans"/>
              </a:rPr>
              <a:t>specifice</a:t>
            </a:r>
            <a:r>
              <a:rPr lang="en-US">
                <a:latin typeface="Dava Sans"/>
              </a:rPr>
              <a:t>, </a:t>
            </a:r>
            <a:r>
              <a:rPr lang="en-US" err="1">
                <a:latin typeface="Dava Sans"/>
              </a:rPr>
              <a:t>dar</a:t>
            </a:r>
            <a:r>
              <a:rPr lang="en-US">
                <a:latin typeface="Dava Sans"/>
              </a:rPr>
              <a:t> nu stim care sunt </a:t>
            </a:r>
            <a:r>
              <a:rPr lang="en-US" err="1">
                <a:latin typeface="Dava Sans"/>
              </a:rPr>
              <a:t>valorile</a:t>
            </a:r>
            <a:r>
              <a:rPr lang="en-US">
                <a:latin typeface="Dava Sans"/>
              </a:rPr>
              <a:t> </a:t>
            </a:r>
            <a:r>
              <a:rPr lang="en-US" err="1">
                <a:latin typeface="Dava Sans"/>
              </a:rPr>
              <a:t>exacte</a:t>
            </a:r>
            <a:endParaRPr lang="en-US">
              <a:latin typeface="Dava Sans"/>
            </a:endParaRPr>
          </a:p>
          <a:p>
            <a:pPr marL="342900" indent="-342900">
              <a:buFont typeface="Calibri"/>
              <a:buChar char="-"/>
              <a:defRPr>
                <a:latin typeface="Poppins Bold"/>
                <a:ea typeface="Poppins Bold"/>
                <a:cs typeface="Poppins Bold"/>
                <a:sym typeface="Poppins Bold"/>
              </a:defRPr>
            </a:pPr>
            <a:r>
              <a:rPr lang="en-US">
                <a:latin typeface="Dava Sans"/>
              </a:rPr>
              <a:t>La </a:t>
            </a:r>
            <a:r>
              <a:rPr lang="en-US" err="1">
                <a:latin typeface="Dava Sans"/>
              </a:rPr>
              <a:t>instructarea</a:t>
            </a:r>
            <a:r>
              <a:rPr lang="en-US">
                <a:latin typeface="Dava Sans"/>
              </a:rPr>
              <a:t> </a:t>
            </a:r>
            <a:r>
              <a:rPr lang="en-US" err="1">
                <a:latin typeface="Dava Sans"/>
              </a:rPr>
              <a:t>metodelor</a:t>
            </a:r>
            <a:r>
              <a:rPr lang="en-US">
                <a:latin typeface="Dava Sans"/>
              </a:rPr>
              <a:t> cu </a:t>
            </a:r>
            <a:r>
              <a:rPr lang="en-US" err="1">
                <a:latin typeface="Dava Sans"/>
              </a:rPr>
              <a:t>argumente</a:t>
            </a:r>
            <a:r>
              <a:rPr lang="en-US">
                <a:latin typeface="Dava Sans"/>
              </a:rPr>
              <a:t> </a:t>
            </a:r>
            <a:r>
              <a:rPr lang="en-US" err="1">
                <a:latin typeface="Dava Sans"/>
              </a:rPr>
              <a:t>complexe</a:t>
            </a:r>
            <a:endParaRPr lang="en-US">
              <a:latin typeface="Dava Sans"/>
            </a:endParaRPr>
          </a:p>
          <a:p>
            <a:pPr marL="342900" indent="-342900">
              <a:buFont typeface="Calibri"/>
              <a:buChar char="-"/>
              <a:defRPr>
                <a:latin typeface="Poppins Bold"/>
                <a:ea typeface="Poppins Bold"/>
                <a:cs typeface="Poppins Bold"/>
                <a:sym typeface="Poppins Bold"/>
              </a:defRPr>
            </a:pPr>
            <a:r>
              <a:rPr lang="en-US">
                <a:latin typeface="Dava Sans"/>
              </a:rPr>
              <a:t>La </a:t>
            </a:r>
            <a:r>
              <a:rPr lang="en-US" err="1">
                <a:latin typeface="Dava Sans"/>
              </a:rPr>
              <a:t>instructarea</a:t>
            </a:r>
            <a:r>
              <a:rPr lang="en-US">
                <a:latin typeface="Dava Sans"/>
              </a:rPr>
              <a:t> </a:t>
            </a:r>
            <a:r>
              <a:rPr lang="en-US" err="1">
                <a:latin typeface="Dava Sans"/>
              </a:rPr>
              <a:t>metodelor</a:t>
            </a:r>
            <a:r>
              <a:rPr lang="en-US">
                <a:latin typeface="Dava Sans"/>
              </a:rPr>
              <a:t> cu </a:t>
            </a:r>
            <a:r>
              <a:rPr lang="en-US" err="1">
                <a:latin typeface="Dava Sans"/>
              </a:rPr>
              <a:t>argumente</a:t>
            </a:r>
            <a:r>
              <a:rPr lang="en-US">
                <a:latin typeface="Dava Sans"/>
              </a:rPr>
              <a:t> in mod </a:t>
            </a:r>
            <a:r>
              <a:rPr lang="en-US" err="1">
                <a:latin typeface="Dava Sans"/>
              </a:rPr>
              <a:t>flexibil</a:t>
            </a:r>
            <a:r>
              <a:rPr lang="en-US">
                <a:latin typeface="Dava Sans"/>
              </a:rPr>
              <a:t>: </a:t>
            </a:r>
            <a:r>
              <a:rPr lang="en-US" err="1">
                <a:latin typeface="Dava Sans"/>
              </a:rPr>
              <a:t>argumente</a:t>
            </a:r>
            <a:r>
              <a:rPr lang="en-US">
                <a:latin typeface="Dava Sans"/>
              </a:rPr>
              <a:t> cu </a:t>
            </a:r>
            <a:r>
              <a:rPr lang="en-US" err="1">
                <a:latin typeface="Dava Sans"/>
              </a:rPr>
              <a:t>valori</a:t>
            </a:r>
            <a:r>
              <a:rPr lang="en-US">
                <a:latin typeface="Dava Sans"/>
              </a:rPr>
              <a:t> </a:t>
            </a:r>
            <a:r>
              <a:rPr lang="en-US" err="1">
                <a:latin typeface="Dava Sans"/>
              </a:rPr>
              <a:t>diferite</a:t>
            </a:r>
            <a:r>
              <a:rPr lang="en-US">
                <a:latin typeface="Dava Sans"/>
              </a:rPr>
              <a:t> </a:t>
            </a:r>
            <a:r>
              <a:rPr lang="en-US" err="1">
                <a:latin typeface="Dava Sans"/>
              </a:rPr>
              <a:t>ce</a:t>
            </a:r>
            <a:r>
              <a:rPr lang="en-US">
                <a:latin typeface="Dava Sans"/>
              </a:rPr>
              <a:t> </a:t>
            </a:r>
            <a:r>
              <a:rPr lang="en-US" err="1">
                <a:latin typeface="Dava Sans"/>
              </a:rPr>
              <a:t>pornesc</a:t>
            </a:r>
            <a:r>
              <a:rPr lang="en-US">
                <a:latin typeface="Dava Sans"/>
              </a:rPr>
              <a:t> </a:t>
            </a:r>
            <a:r>
              <a:rPr lang="en-US" err="1">
                <a:latin typeface="Dava Sans"/>
              </a:rPr>
              <a:t>acelsi</a:t>
            </a:r>
            <a:r>
              <a:rPr lang="en-US">
                <a:latin typeface="Dava Sans"/>
              </a:rPr>
              <a:t> </a:t>
            </a:r>
            <a:r>
              <a:rPr lang="en-US" err="1">
                <a:latin typeface="Dava Sans"/>
              </a:rPr>
              <a:t>comportament</a:t>
            </a:r>
            <a:endParaRPr lang="en-US">
              <a:latin typeface="Dava Sans"/>
            </a:endParaRPr>
          </a:p>
          <a:p>
            <a:pPr marL="342900" indent="-342900">
              <a:buFont typeface="Calibri"/>
              <a:buChar char="-"/>
              <a:defRPr>
                <a:latin typeface="Poppins Bold"/>
                <a:ea typeface="Poppins Bold"/>
                <a:cs typeface="Poppins Bold"/>
                <a:sym typeface="Poppins Bold"/>
              </a:defRPr>
            </a:pPr>
            <a:r>
              <a:rPr lang="en-US" err="1">
                <a:latin typeface="Dava Sans"/>
              </a:rPr>
              <a:t>Potrivirea</a:t>
            </a:r>
            <a:r>
              <a:rPr lang="en-US">
                <a:latin typeface="Dava Sans"/>
              </a:rPr>
              <a:t> </a:t>
            </a:r>
            <a:r>
              <a:rPr lang="en-US" err="1">
                <a:latin typeface="Dava Sans"/>
              </a:rPr>
              <a:t>oricaror</a:t>
            </a:r>
            <a:r>
              <a:rPr lang="en-US">
                <a:latin typeface="Dava Sans"/>
              </a:rPr>
              <a:t> </a:t>
            </a:r>
            <a:r>
              <a:rPr lang="en-US" err="1">
                <a:latin typeface="Dava Sans"/>
              </a:rPr>
              <a:t>valori</a:t>
            </a:r>
            <a:r>
              <a:rPr lang="en-US">
                <a:latin typeface="Dava Sans"/>
              </a:rPr>
              <a:t> de un tip </a:t>
            </a:r>
            <a:r>
              <a:rPr lang="en-US" err="1">
                <a:latin typeface="Dava Sans"/>
              </a:rPr>
              <a:t>anumit</a:t>
            </a:r>
            <a:endParaRPr lang="en-US">
              <a:latin typeface="Dava Sans"/>
            </a:endParaRPr>
          </a:p>
          <a:p>
            <a:pPr marL="342900" indent="-342900">
              <a:buFont typeface="Calibri"/>
              <a:buChar char="-"/>
              <a:defRPr>
                <a:latin typeface="Poppins Bold"/>
                <a:ea typeface="Poppins Bold"/>
                <a:cs typeface="Poppins Bold"/>
                <a:sym typeface="Poppins Bold"/>
              </a:defRPr>
            </a:pPr>
            <a:r>
              <a:rPr lang="en-US" err="1">
                <a:latin typeface="Dava Sans"/>
              </a:rPr>
              <a:t>Potrivirea</a:t>
            </a:r>
            <a:r>
              <a:rPr lang="en-US">
                <a:latin typeface="Dava Sans"/>
              </a:rPr>
              <a:t> </a:t>
            </a:r>
            <a:r>
              <a:rPr lang="en-US" err="1">
                <a:latin typeface="Dava Sans"/>
              </a:rPr>
              <a:t>argumentelor</a:t>
            </a:r>
            <a:r>
              <a:rPr lang="en-US">
                <a:latin typeface="Dava Sans"/>
              </a:rPr>
              <a:t> Null </a:t>
            </a:r>
            <a:r>
              <a:rPr lang="en-US" err="1">
                <a:latin typeface="Dava Sans"/>
              </a:rPr>
              <a:t>si</a:t>
            </a:r>
            <a:r>
              <a:rPr lang="en-US">
                <a:latin typeface="Dava Sans"/>
              </a:rPr>
              <a:t> Not Null</a:t>
            </a:r>
          </a:p>
          <a:p>
            <a:pPr marL="342900" indent="-342900">
              <a:buFont typeface="Calibri"/>
              <a:buChar char="-"/>
              <a:defRPr>
                <a:latin typeface="Poppins Bold"/>
                <a:ea typeface="Poppins Bold"/>
                <a:cs typeface="Poppins Bold"/>
                <a:sym typeface="Poppins Bold"/>
              </a:defRPr>
            </a:pPr>
            <a:endParaRPr lang="en-US">
              <a:latin typeface="Dava Sans"/>
            </a:endParaRPr>
          </a:p>
          <a:p>
            <a:pPr>
              <a:defRPr>
                <a:latin typeface="Poppins Bold"/>
                <a:ea typeface="Poppins Bold"/>
                <a:cs typeface="Poppins Bold"/>
                <a:sym typeface="Poppins Bold"/>
              </a:defRPr>
            </a:pPr>
            <a:r>
              <a:rPr lang="en-US" err="1">
                <a:latin typeface="Dava Sans"/>
              </a:rPr>
              <a:t>Tipurile</a:t>
            </a:r>
            <a:r>
              <a:rPr lang="en-US">
                <a:latin typeface="Dava Sans"/>
              </a:rPr>
              <a:t> de "Matchers"</a:t>
            </a:r>
            <a:br>
              <a:rPr lang="en-US">
                <a:latin typeface="Dava Sans"/>
              </a:rPr>
            </a:br>
            <a:endParaRPr lang="en-US">
              <a:latin typeface="Dava Sans"/>
            </a:endParaRPr>
          </a:p>
          <a:p>
            <a:pPr marL="342900" indent="-342900">
              <a:buFont typeface="Calibri"/>
              <a:buChar char="-"/>
              <a:defRPr>
                <a:latin typeface="Poppins Bold"/>
                <a:ea typeface="Poppins Bold"/>
                <a:cs typeface="Poppins Bold"/>
                <a:sym typeface="Poppins Bold"/>
              </a:defRPr>
            </a:pPr>
            <a:r>
              <a:rPr lang="en-US">
                <a:latin typeface="Dava Sans"/>
              </a:rPr>
              <a:t>Exact Matcher - "eq()" - </a:t>
            </a:r>
            <a:r>
              <a:rPr lang="en-US" err="1">
                <a:latin typeface="Dava Sans"/>
              </a:rPr>
              <a:t>mai</a:t>
            </a:r>
            <a:r>
              <a:rPr lang="en-US">
                <a:latin typeface="Dava Sans"/>
              </a:rPr>
              <a:t> </a:t>
            </a:r>
            <a:r>
              <a:rPr lang="en-US" err="1">
                <a:latin typeface="Dava Sans"/>
              </a:rPr>
              <a:t>mult</a:t>
            </a:r>
            <a:r>
              <a:rPr lang="en-US">
                <a:latin typeface="Dava Sans"/>
              </a:rPr>
              <a:t> </a:t>
            </a:r>
            <a:r>
              <a:rPr lang="en-US" err="1">
                <a:latin typeface="Dava Sans"/>
              </a:rPr>
              <a:t>folosit</a:t>
            </a:r>
            <a:r>
              <a:rPr lang="en-US">
                <a:latin typeface="Dava Sans"/>
              </a:rPr>
              <a:t> </a:t>
            </a:r>
            <a:r>
              <a:rPr lang="en-US" err="1">
                <a:latin typeface="Dava Sans"/>
              </a:rPr>
              <a:t>pentru</a:t>
            </a:r>
            <a:r>
              <a:rPr lang="en-US">
                <a:latin typeface="Dava Sans"/>
              </a:rPr>
              <a:t> "readability" </a:t>
            </a:r>
            <a:r>
              <a:rPr lang="en-US" err="1">
                <a:latin typeface="Dava Sans"/>
              </a:rPr>
              <a:t>si</a:t>
            </a:r>
            <a:r>
              <a:rPr lang="en-US">
                <a:latin typeface="Dava Sans"/>
              </a:rPr>
              <a:t> </a:t>
            </a:r>
            <a:r>
              <a:rPr lang="en-US" err="1">
                <a:latin typeface="Dava Sans"/>
              </a:rPr>
              <a:t>consistenta</a:t>
            </a:r>
            <a:r>
              <a:rPr lang="en-US">
                <a:latin typeface="Dava Sans"/>
              </a:rPr>
              <a:t>, </a:t>
            </a:r>
            <a:r>
              <a:rPr lang="en-US" err="1">
                <a:latin typeface="Dava Sans"/>
              </a:rPr>
              <a:t>reprezinta</a:t>
            </a:r>
            <a:r>
              <a:rPr lang="en-US">
                <a:latin typeface="Dava Sans"/>
              </a:rPr>
              <a:t> </a:t>
            </a:r>
            <a:r>
              <a:rPr lang="en-US" err="1">
                <a:latin typeface="Dava Sans"/>
              </a:rPr>
              <a:t>valoarea</a:t>
            </a:r>
            <a:r>
              <a:rPr lang="en-US">
                <a:latin typeface="Dava Sans"/>
              </a:rPr>
              <a:t> exacta </a:t>
            </a:r>
            <a:r>
              <a:rPr lang="en-US" err="1">
                <a:latin typeface="Dava Sans"/>
              </a:rPr>
              <a:t>transmisa</a:t>
            </a:r>
            <a:endParaRPr lang="en-US">
              <a:latin typeface="Dava Sans"/>
            </a:endParaRPr>
          </a:p>
          <a:p>
            <a:pPr marL="342900" indent="-342900">
              <a:buFont typeface="Calibri"/>
              <a:buChar char="-"/>
              <a:defRPr>
                <a:latin typeface="Poppins Bold"/>
                <a:ea typeface="Poppins Bold"/>
                <a:cs typeface="Poppins Bold"/>
                <a:sym typeface="Poppins Bold"/>
              </a:defRPr>
            </a:pPr>
            <a:r>
              <a:rPr lang="en-US">
                <a:latin typeface="Dava Sans"/>
              </a:rPr>
              <a:t>Any Matcher - "any()" - </a:t>
            </a:r>
            <a:r>
              <a:rPr lang="en-US" err="1">
                <a:latin typeface="Dava Sans"/>
              </a:rPr>
              <a:t>potriveste</a:t>
            </a:r>
            <a:r>
              <a:rPr lang="en-US">
                <a:latin typeface="Dava Sans"/>
              </a:rPr>
              <a:t> </a:t>
            </a:r>
            <a:r>
              <a:rPr lang="en-US" err="1">
                <a:latin typeface="Dava Sans"/>
              </a:rPr>
              <a:t>orice</a:t>
            </a:r>
            <a:r>
              <a:rPr lang="en-US">
                <a:latin typeface="Dava Sans"/>
              </a:rPr>
              <a:t> argument de un tip </a:t>
            </a:r>
            <a:r>
              <a:rPr lang="en-US" err="1">
                <a:latin typeface="Dava Sans"/>
              </a:rPr>
              <a:t>stabilit</a:t>
            </a:r>
            <a:endParaRPr lang="en-US">
              <a:latin typeface="Dava Sans"/>
            </a:endParaRPr>
          </a:p>
          <a:p>
            <a:pPr marL="342900" indent="-342900">
              <a:buFont typeface="Calibri"/>
              <a:buChar char="-"/>
              <a:defRPr>
                <a:latin typeface="Poppins Bold"/>
                <a:ea typeface="Poppins Bold"/>
                <a:cs typeface="Poppins Bold"/>
                <a:sym typeface="Poppins Bold"/>
              </a:defRPr>
            </a:pPr>
            <a:r>
              <a:rPr lang="en-US">
                <a:latin typeface="Dava Sans"/>
              </a:rPr>
              <a:t>Null Matcher - "</a:t>
            </a:r>
            <a:r>
              <a:rPr lang="en-US" err="1">
                <a:latin typeface="Dava Sans"/>
              </a:rPr>
              <a:t>isNull</a:t>
            </a:r>
            <a:r>
              <a:rPr lang="en-US">
                <a:latin typeface="Dava Sans"/>
              </a:rPr>
              <a:t>()" </a:t>
            </a:r>
            <a:r>
              <a:rPr lang="en-US" err="1">
                <a:latin typeface="Dava Sans"/>
              </a:rPr>
              <a:t>si</a:t>
            </a:r>
            <a:r>
              <a:rPr lang="en-US">
                <a:latin typeface="Dava Sans"/>
              </a:rPr>
              <a:t> "</a:t>
            </a:r>
            <a:r>
              <a:rPr lang="en-US" err="1">
                <a:latin typeface="Dava Sans"/>
              </a:rPr>
              <a:t>notNull</a:t>
            </a:r>
            <a:r>
              <a:rPr lang="en-US">
                <a:latin typeface="Dava Sans"/>
              </a:rPr>
              <a:t>" - </a:t>
            </a:r>
            <a:r>
              <a:rPr lang="en-US" err="1">
                <a:latin typeface="Dava Sans"/>
              </a:rPr>
              <a:t>potriveste</a:t>
            </a:r>
            <a:r>
              <a:rPr lang="en-US">
                <a:latin typeface="Dava Sans"/>
              </a:rPr>
              <a:t> </a:t>
            </a:r>
            <a:r>
              <a:rPr lang="en-US" err="1">
                <a:latin typeface="Dava Sans"/>
              </a:rPr>
              <a:t>valorile</a:t>
            </a:r>
            <a:r>
              <a:rPr lang="en-US">
                <a:latin typeface="Dava Sans"/>
              </a:rPr>
              <a:t> null </a:t>
            </a:r>
            <a:r>
              <a:rPr lang="en-US" err="1">
                <a:latin typeface="Dava Sans"/>
              </a:rPr>
              <a:t>si</a:t>
            </a:r>
            <a:r>
              <a:rPr lang="en-US">
                <a:latin typeface="Dava Sans"/>
              </a:rPr>
              <a:t> not null </a:t>
            </a:r>
            <a:r>
              <a:rPr lang="en-US" err="1">
                <a:latin typeface="Dava Sans"/>
              </a:rPr>
              <a:t>respectiv</a:t>
            </a:r>
            <a:endParaRPr lang="en-US">
              <a:latin typeface="Dava Sans"/>
            </a:endParaRPr>
          </a:p>
          <a:p>
            <a:pPr marL="342900" indent="-342900">
              <a:buFont typeface="Calibri"/>
              <a:buChar char="-"/>
              <a:defRPr>
                <a:latin typeface="Poppins Bold"/>
                <a:ea typeface="Poppins Bold"/>
                <a:cs typeface="Poppins Bold"/>
                <a:sym typeface="Poppins Bold"/>
              </a:defRPr>
            </a:pPr>
            <a:r>
              <a:rPr lang="en-US">
                <a:latin typeface="Dava Sans"/>
              </a:rPr>
              <a:t>Primitive Matcher – ca </a:t>
            </a:r>
            <a:r>
              <a:rPr lang="en-US" err="1">
                <a:latin typeface="Dava Sans"/>
              </a:rPr>
              <a:t>si</a:t>
            </a:r>
            <a:r>
              <a:rPr lang="en-US">
                <a:latin typeface="Dava Sans"/>
              </a:rPr>
              <a:t> "any" </a:t>
            </a:r>
            <a:r>
              <a:rPr lang="en-US" err="1">
                <a:latin typeface="Dava Sans"/>
              </a:rPr>
              <a:t>potriveste</a:t>
            </a:r>
            <a:r>
              <a:rPr lang="en-US">
                <a:latin typeface="Dava Sans"/>
              </a:rPr>
              <a:t> </a:t>
            </a:r>
            <a:r>
              <a:rPr lang="en-US" err="1">
                <a:latin typeface="Dava Sans"/>
              </a:rPr>
              <a:t>orice</a:t>
            </a:r>
            <a:r>
              <a:rPr lang="en-US">
                <a:latin typeface="Dava Sans"/>
              </a:rPr>
              <a:t> argument de un tip </a:t>
            </a:r>
            <a:r>
              <a:rPr lang="en-US" err="1">
                <a:latin typeface="Dava Sans"/>
              </a:rPr>
              <a:t>primitiv</a:t>
            </a:r>
            <a:r>
              <a:rPr lang="en-US">
                <a:latin typeface="Dava Sans"/>
              </a:rPr>
              <a:t> </a:t>
            </a:r>
            <a:r>
              <a:rPr lang="en-US" err="1">
                <a:latin typeface="Dava Sans"/>
              </a:rPr>
              <a:t>anumit</a:t>
            </a:r>
            <a:endParaRPr lang="en-US">
              <a:latin typeface="Dava Sans"/>
            </a:endParaRPr>
          </a:p>
          <a:p>
            <a:pPr marL="342900" indent="-342900">
              <a:buFont typeface="Calibri"/>
              <a:buChar char="-"/>
              <a:defRPr>
                <a:latin typeface="Poppins Bold"/>
                <a:ea typeface="Poppins Bold"/>
                <a:cs typeface="Poppins Bold"/>
                <a:sym typeface="Poppins Bold"/>
              </a:defRPr>
            </a:pPr>
            <a:r>
              <a:rPr lang="en-US">
                <a:latin typeface="Dava Sans"/>
              </a:rPr>
              <a:t>Collection Matcher – </a:t>
            </a:r>
            <a:r>
              <a:rPr lang="en-US" err="1">
                <a:latin typeface="Dava Sans"/>
              </a:rPr>
              <a:t>potriveste</a:t>
            </a:r>
            <a:r>
              <a:rPr lang="en-US">
                <a:latin typeface="Dava Sans"/>
              </a:rPr>
              <a:t> </a:t>
            </a:r>
            <a:r>
              <a:rPr lang="en-US" err="1">
                <a:latin typeface="Dava Sans"/>
              </a:rPr>
              <a:t>orice</a:t>
            </a:r>
            <a:r>
              <a:rPr lang="en-US">
                <a:latin typeface="Dava Sans"/>
              </a:rPr>
              <a:t> argument de tip </a:t>
            </a:r>
            <a:r>
              <a:rPr lang="en-US" err="1">
                <a:latin typeface="Dava Sans"/>
              </a:rPr>
              <a:t>colectie</a:t>
            </a:r>
            <a:r>
              <a:rPr lang="en-US">
                <a:latin typeface="Dava Sans"/>
              </a:rPr>
              <a:t> </a:t>
            </a:r>
            <a:r>
              <a:rPr lang="en-US" err="1">
                <a:latin typeface="Dava Sans"/>
              </a:rPr>
              <a:t>anumit</a:t>
            </a:r>
            <a:endParaRPr lang="en-US">
              <a:latin typeface="Dava Sans"/>
            </a:endParaRPr>
          </a:p>
          <a:p>
            <a:pPr marL="342900" indent="-342900">
              <a:buFont typeface="Calibri"/>
              <a:buChar char="-"/>
              <a:defRPr>
                <a:latin typeface="Poppins Bold"/>
                <a:ea typeface="Poppins Bold"/>
                <a:cs typeface="Poppins Bold"/>
                <a:sym typeface="Poppins Bold"/>
              </a:defRPr>
            </a:pPr>
            <a:r>
              <a:rPr lang="en-US">
                <a:latin typeface="Dava Sans"/>
              </a:rPr>
              <a:t>Custom Matchers – cu </a:t>
            </a:r>
            <a:r>
              <a:rPr lang="en-US" err="1">
                <a:latin typeface="Dava Sans"/>
              </a:rPr>
              <a:t>ajutorul</a:t>
            </a:r>
            <a:r>
              <a:rPr lang="en-US">
                <a:latin typeface="Dava Sans"/>
              </a:rPr>
              <a:t> </a:t>
            </a:r>
            <a:r>
              <a:rPr lang="en-US" err="1">
                <a:latin typeface="Dava Sans"/>
              </a:rPr>
              <a:t>interfetei</a:t>
            </a:r>
            <a:r>
              <a:rPr lang="en-US">
                <a:latin typeface="Dava Sans"/>
              </a:rPr>
              <a:t> "</a:t>
            </a:r>
            <a:r>
              <a:rPr lang="en-US" err="1">
                <a:latin typeface="Dava Sans"/>
              </a:rPr>
              <a:t>ArgumentMatcher</a:t>
            </a:r>
            <a:r>
              <a:rPr lang="en-US">
                <a:latin typeface="Dava Sans"/>
              </a:rPr>
              <a:t>" pot fi definite </a:t>
            </a:r>
            <a:r>
              <a:rPr lang="en-US" err="1">
                <a:latin typeface="Dava Sans"/>
              </a:rPr>
              <a:t>tipuri</a:t>
            </a:r>
            <a:r>
              <a:rPr lang="en-US">
                <a:latin typeface="Dava Sans"/>
              </a:rPr>
              <a:t> de matchers </a:t>
            </a:r>
            <a:r>
              <a:rPr lang="en-US" err="1">
                <a:latin typeface="Dava Sans"/>
              </a:rPr>
              <a:t>customizate</a:t>
            </a:r>
            <a:endParaRPr lang="en-US">
              <a:latin typeface="Dava Sans"/>
            </a:endParaRPr>
          </a:p>
        </p:txBody>
      </p:sp>
    </p:spTree>
    <p:extLst>
      <p:ext uri="{BB962C8B-B14F-4D97-AF65-F5344CB8AC3E}">
        <p14:creationId xmlns:p14="http://schemas.microsoft.com/office/powerpoint/2010/main" val="10879129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lang="en-US">
                <a:latin typeface="Poppins Bold"/>
              </a:rPr>
              <a:t>Argument matchers examples:</a:t>
            </a:r>
            <a:br>
              <a:rPr lang="en-US">
                <a:solidFill>
                  <a:srgbClr val="000000"/>
                </a:solidFill>
                <a:latin typeface="Poppins Bold"/>
              </a:rPr>
            </a:br>
            <a:br>
              <a:rPr lang="en-US">
                <a:latin typeface="Poppins Bold"/>
              </a:rPr>
            </a:br>
            <a:br>
              <a:rPr lang="en-US">
                <a:latin typeface="Poppins Bold"/>
              </a:rPr>
            </a:br>
            <a:r>
              <a:rPr lang="en-US">
                <a:latin typeface="Poppins Bold"/>
              </a:rPr>
              <a:t> In verify </a:t>
            </a:r>
            <a:br>
              <a:rPr lang="en-US">
                <a:latin typeface="Poppins Bold"/>
              </a:rPr>
            </a:br>
            <a:r>
              <a:rPr lang="en-US">
                <a:latin typeface="Poppins Bold"/>
              </a:rPr>
              <a:t>   -&gt; </a:t>
            </a:r>
            <a:r>
              <a:rPr lang="en-US" err="1">
                <a:latin typeface="Poppins Bold"/>
              </a:rPr>
              <a:t>folosim</a:t>
            </a:r>
            <a:r>
              <a:rPr lang="en-US">
                <a:latin typeface="Poppins Bold"/>
              </a:rPr>
              <a:t> "any()" cu </a:t>
            </a:r>
            <a:r>
              <a:rPr lang="en-US" err="1">
                <a:latin typeface="Poppins Bold"/>
              </a:rPr>
              <a:t>parametrul</a:t>
            </a:r>
            <a:r>
              <a:rPr lang="en-US">
                <a:latin typeface="Poppins Bold"/>
              </a:rPr>
              <a:t> "</a:t>
            </a:r>
            <a:r>
              <a:rPr lang="en-US" err="1">
                <a:latin typeface="Poppins Bold"/>
              </a:rPr>
              <a:t>Ticket.class</a:t>
            </a:r>
            <a:r>
              <a:rPr lang="en-US">
                <a:latin typeface="Poppins Bold"/>
              </a:rPr>
              <a:t>" </a:t>
            </a:r>
            <a:r>
              <a:rPr lang="en-US" err="1">
                <a:latin typeface="Poppins Bold"/>
              </a:rPr>
              <a:t>pentru</a:t>
            </a:r>
            <a:r>
              <a:rPr lang="en-US">
                <a:latin typeface="Poppins Bold"/>
              </a:rPr>
              <a:t> a </a:t>
            </a:r>
            <a:r>
              <a:rPr lang="en-US" err="1">
                <a:latin typeface="Poppins Bold"/>
              </a:rPr>
              <a:t>valida</a:t>
            </a:r>
            <a:r>
              <a:rPr lang="en-US">
                <a:latin typeface="Poppins Bold"/>
              </a:rPr>
              <a:t> ca </a:t>
            </a:r>
            <a:r>
              <a:rPr lang="en-US" err="1">
                <a:latin typeface="Poppins Bold"/>
              </a:rPr>
              <a:t>metoda</a:t>
            </a:r>
            <a:r>
              <a:rPr lang="en-US">
                <a:latin typeface="Poppins Bold"/>
              </a:rPr>
              <a:t> "</a:t>
            </a:r>
            <a:r>
              <a:rPr lang="en-US" err="1">
                <a:latin typeface="Poppins Bold"/>
              </a:rPr>
              <a:t>bookSeat</a:t>
            </a:r>
            <a:r>
              <a:rPr lang="en-US">
                <a:latin typeface="Poppins Bold"/>
              </a:rPr>
              <a:t>()" , </a:t>
            </a:r>
            <a:r>
              <a:rPr lang="en-US" err="1">
                <a:latin typeface="Poppins Bold"/>
              </a:rPr>
              <a:t>apelata</a:t>
            </a:r>
            <a:r>
              <a:rPr lang="en-US">
                <a:latin typeface="Poppins Bold"/>
              </a:rPr>
              <a:t> in </a:t>
            </a:r>
            <a:r>
              <a:rPr lang="en-US" err="1">
                <a:latin typeface="Poppins Bold"/>
              </a:rPr>
              <a:t>cadrul</a:t>
            </a:r>
            <a:r>
              <a:rPr lang="en-US">
                <a:latin typeface="Poppins Bold"/>
              </a:rPr>
              <a:t> </a:t>
            </a:r>
            <a:r>
              <a:rPr lang="en-US" err="1">
                <a:latin typeface="Poppins Bold"/>
              </a:rPr>
              <a:t>altei</a:t>
            </a:r>
            <a:r>
              <a:rPr lang="en-US">
                <a:latin typeface="Poppins Bold"/>
              </a:rPr>
              <a:t> </a:t>
            </a:r>
            <a:r>
              <a:rPr lang="en-US" err="1">
                <a:latin typeface="Poppins Bold"/>
              </a:rPr>
              <a:t>metode</a:t>
            </a:r>
            <a:r>
              <a:rPr lang="en-US">
                <a:latin typeface="Poppins Bold"/>
              </a:rPr>
              <a:t>, a </a:t>
            </a:r>
            <a:r>
              <a:rPr lang="en-US" err="1">
                <a:latin typeface="Poppins Bold"/>
              </a:rPr>
              <a:t>primit</a:t>
            </a:r>
            <a:r>
              <a:rPr lang="en-US">
                <a:latin typeface="Poppins Bold"/>
              </a:rPr>
              <a:t> ca </a:t>
            </a:r>
            <a:r>
              <a:rPr lang="en-US" err="1">
                <a:latin typeface="Poppins Bold"/>
              </a:rPr>
              <a:t>parametru</a:t>
            </a:r>
            <a:r>
              <a:rPr lang="en-US">
                <a:latin typeface="Poppins Bold"/>
              </a:rPr>
              <a:t> un </a:t>
            </a:r>
            <a:r>
              <a:rPr lang="en-US" err="1">
                <a:latin typeface="Poppins Bold"/>
              </a:rPr>
              <a:t>obiect</a:t>
            </a:r>
            <a:r>
              <a:rPr lang="en-US">
                <a:latin typeface="Poppins Bold"/>
              </a:rPr>
              <a:t> (</a:t>
            </a:r>
            <a:r>
              <a:rPr lang="en-US" err="1">
                <a:latin typeface="Poppins Bold"/>
              </a:rPr>
              <a:t>oarecare</a:t>
            </a:r>
            <a:r>
              <a:rPr lang="en-US">
                <a:latin typeface="Poppins Bold"/>
              </a:rPr>
              <a:t>) de tip "Ticket"</a:t>
            </a:r>
          </a:p>
          <a:p>
            <a:pPr>
              <a:defRPr>
                <a:latin typeface="Poppins Bold"/>
                <a:ea typeface="Poppins Bold"/>
                <a:cs typeface="Poppins Bold"/>
                <a:sym typeface="Poppins Bold"/>
              </a:defRPr>
            </a:pPr>
            <a:r>
              <a:rPr lang="en-US">
                <a:solidFill>
                  <a:srgbClr val="000000"/>
                </a:solidFill>
                <a:latin typeface="Poppins Bold"/>
              </a:rPr>
              <a:t>   -&gt; </a:t>
            </a:r>
            <a:r>
              <a:rPr lang="en-US" err="1">
                <a:solidFill>
                  <a:srgbClr val="000000"/>
                </a:solidFill>
                <a:latin typeface="Poppins Bold"/>
              </a:rPr>
              <a:t>folosim</a:t>
            </a:r>
            <a:r>
              <a:rPr lang="en-US">
                <a:solidFill>
                  <a:srgbClr val="000000"/>
                </a:solidFill>
                <a:latin typeface="Poppins Bold"/>
              </a:rPr>
              <a:t> "eq()" cu </a:t>
            </a:r>
            <a:r>
              <a:rPr lang="en-US" err="1">
                <a:solidFill>
                  <a:srgbClr val="000000"/>
                </a:solidFill>
                <a:latin typeface="Poppins Bold"/>
              </a:rPr>
              <a:t>parametrul</a:t>
            </a:r>
            <a:r>
              <a:rPr lang="en-US">
                <a:solidFill>
                  <a:srgbClr val="000000"/>
                </a:solidFill>
                <a:latin typeface="Poppins Bold"/>
              </a:rPr>
              <a:t> "</a:t>
            </a:r>
            <a:r>
              <a:rPr lang="en-US" err="1">
                <a:solidFill>
                  <a:srgbClr val="000000"/>
                </a:solidFill>
                <a:latin typeface="Poppins Bold"/>
              </a:rPr>
              <a:t>ExpectedArgument</a:t>
            </a:r>
            <a:r>
              <a:rPr lang="en-US">
                <a:solidFill>
                  <a:srgbClr val="000000"/>
                </a:solidFill>
                <a:latin typeface="Poppins Bold"/>
              </a:rPr>
              <a:t>" </a:t>
            </a:r>
            <a:r>
              <a:rPr lang="en-US" err="1">
                <a:solidFill>
                  <a:srgbClr val="000000"/>
                </a:solidFill>
                <a:latin typeface="Poppins Bold"/>
              </a:rPr>
              <a:t>pentru</a:t>
            </a:r>
            <a:r>
              <a:rPr lang="en-US">
                <a:solidFill>
                  <a:srgbClr val="000000"/>
                </a:solidFill>
                <a:latin typeface="Poppins Bold"/>
              </a:rPr>
              <a:t> a </a:t>
            </a:r>
            <a:r>
              <a:rPr lang="en-US" err="1">
                <a:solidFill>
                  <a:srgbClr val="000000"/>
                </a:solidFill>
                <a:latin typeface="Poppins Bold"/>
              </a:rPr>
              <a:t>veirfica</a:t>
            </a:r>
            <a:r>
              <a:rPr lang="en-US">
                <a:solidFill>
                  <a:srgbClr val="000000"/>
                </a:solidFill>
                <a:latin typeface="Poppins Bold"/>
              </a:rPr>
              <a:t> ca o </a:t>
            </a:r>
            <a:r>
              <a:rPr lang="en-US" err="1">
                <a:solidFill>
                  <a:srgbClr val="000000"/>
                </a:solidFill>
                <a:latin typeface="Poppins Bold"/>
              </a:rPr>
              <a:t>metoda</a:t>
            </a:r>
            <a:r>
              <a:rPr lang="en-US">
                <a:solidFill>
                  <a:srgbClr val="000000"/>
                </a:solidFill>
                <a:latin typeface="Poppins Bold"/>
              </a:rPr>
              <a:t> "</a:t>
            </a:r>
            <a:r>
              <a:rPr lang="en-US" err="1">
                <a:solidFill>
                  <a:srgbClr val="000000"/>
                </a:solidFill>
                <a:latin typeface="Poppins Bold"/>
              </a:rPr>
              <a:t>someMethod</a:t>
            </a:r>
            <a:r>
              <a:rPr lang="en-US">
                <a:solidFill>
                  <a:srgbClr val="000000"/>
                </a:solidFill>
                <a:latin typeface="Poppins Bold"/>
              </a:rPr>
              <a:t>" </a:t>
            </a:r>
            <a:r>
              <a:rPr lang="en-US" err="1">
                <a:solidFill>
                  <a:srgbClr val="000000"/>
                </a:solidFill>
                <a:latin typeface="Poppins Bold"/>
              </a:rPr>
              <a:t>primeste</a:t>
            </a:r>
            <a:r>
              <a:rPr lang="en-US">
                <a:solidFill>
                  <a:srgbClr val="000000"/>
                </a:solidFill>
                <a:latin typeface="Poppins Bold"/>
              </a:rPr>
              <a:t> ca </a:t>
            </a:r>
            <a:r>
              <a:rPr lang="en-US" err="1">
                <a:solidFill>
                  <a:srgbClr val="000000"/>
                </a:solidFill>
                <a:latin typeface="Poppins Bold"/>
              </a:rPr>
              <a:t>parametru</a:t>
            </a:r>
            <a:r>
              <a:rPr lang="en-US">
                <a:solidFill>
                  <a:srgbClr val="000000"/>
                </a:solidFill>
                <a:latin typeface="Poppins Bold"/>
              </a:rPr>
              <a:t> </a:t>
            </a:r>
            <a:r>
              <a:rPr lang="en-US" err="1">
                <a:solidFill>
                  <a:srgbClr val="000000"/>
                </a:solidFill>
                <a:latin typeface="Poppins Bold"/>
              </a:rPr>
              <a:t>anume</a:t>
            </a:r>
            <a:r>
              <a:rPr lang="en-US">
                <a:solidFill>
                  <a:srgbClr val="000000"/>
                </a:solidFill>
                <a:latin typeface="Poppins Bold"/>
              </a:rPr>
              <a:t> "</a:t>
            </a:r>
            <a:r>
              <a:rPr lang="en-US" err="1">
                <a:solidFill>
                  <a:srgbClr val="000000"/>
                </a:solidFill>
                <a:latin typeface="Poppins Bold"/>
              </a:rPr>
              <a:t>ExpectedArgument</a:t>
            </a:r>
            <a:r>
              <a:rPr lang="en-US">
                <a:solidFill>
                  <a:srgbClr val="000000"/>
                </a:solidFill>
                <a:latin typeface="Poppins Bold"/>
              </a:rPr>
              <a:t>", in mod normal </a:t>
            </a:r>
            <a:r>
              <a:rPr lang="en-US" err="1">
                <a:solidFill>
                  <a:srgbClr val="000000"/>
                </a:solidFill>
                <a:latin typeface="Poppins Bold"/>
              </a:rPr>
              <a:t>acest</a:t>
            </a:r>
            <a:r>
              <a:rPr lang="en-US">
                <a:solidFill>
                  <a:srgbClr val="000000"/>
                </a:solidFill>
                <a:latin typeface="Poppins Bold"/>
              </a:rPr>
              <a:t> "Argument" </a:t>
            </a:r>
            <a:r>
              <a:rPr lang="en-US" err="1">
                <a:solidFill>
                  <a:srgbClr val="000000"/>
                </a:solidFill>
                <a:latin typeface="Poppins Bold"/>
              </a:rPr>
              <a:t>ar</a:t>
            </a:r>
            <a:r>
              <a:rPr lang="en-US">
                <a:solidFill>
                  <a:srgbClr val="000000"/>
                </a:solidFill>
                <a:latin typeface="Poppins Bold"/>
              </a:rPr>
              <a:t> </a:t>
            </a:r>
            <a:r>
              <a:rPr lang="en-US" err="1">
                <a:solidFill>
                  <a:srgbClr val="000000"/>
                </a:solidFill>
                <a:latin typeface="Poppins Bold"/>
              </a:rPr>
              <a:t>putea</a:t>
            </a:r>
            <a:r>
              <a:rPr lang="en-US">
                <a:solidFill>
                  <a:srgbClr val="000000"/>
                </a:solidFill>
                <a:latin typeface="Poppins Bold"/>
              </a:rPr>
              <a:t> fi </a:t>
            </a:r>
            <a:r>
              <a:rPr lang="en-US" err="1">
                <a:solidFill>
                  <a:srgbClr val="000000"/>
                </a:solidFill>
                <a:latin typeface="Poppins Bold"/>
              </a:rPr>
              <a:t>transmis</a:t>
            </a:r>
            <a:r>
              <a:rPr lang="en-US">
                <a:solidFill>
                  <a:srgbClr val="000000"/>
                </a:solidFill>
                <a:latin typeface="Poppins Bold"/>
              </a:rPr>
              <a:t> direct, </a:t>
            </a:r>
            <a:r>
              <a:rPr lang="en-US" err="1">
                <a:solidFill>
                  <a:srgbClr val="000000"/>
                </a:solidFill>
                <a:latin typeface="Poppins Bold"/>
              </a:rPr>
              <a:t>dar</a:t>
            </a:r>
            <a:r>
              <a:rPr lang="en-US">
                <a:solidFill>
                  <a:srgbClr val="000000"/>
                </a:solidFill>
                <a:latin typeface="Poppins Bold"/>
              </a:rPr>
              <a:t> </a:t>
            </a:r>
            <a:r>
              <a:rPr lang="en-US" err="1">
                <a:solidFill>
                  <a:srgbClr val="000000"/>
                </a:solidFill>
                <a:latin typeface="Poppins Bold"/>
              </a:rPr>
              <a:t>pentru</a:t>
            </a:r>
            <a:r>
              <a:rPr lang="en-US">
                <a:solidFill>
                  <a:srgbClr val="000000"/>
                </a:solidFill>
                <a:latin typeface="Poppins Bold"/>
              </a:rPr>
              <a:t> a </a:t>
            </a:r>
            <a:r>
              <a:rPr lang="en-US" err="1">
                <a:solidFill>
                  <a:srgbClr val="000000"/>
                </a:solidFill>
                <a:latin typeface="Poppins Bold"/>
              </a:rPr>
              <a:t>spori</a:t>
            </a:r>
            <a:r>
              <a:rPr lang="en-US">
                <a:solidFill>
                  <a:srgbClr val="000000"/>
                </a:solidFill>
                <a:latin typeface="Poppins Bold"/>
              </a:rPr>
              <a:t> "readability" </a:t>
            </a:r>
            <a:r>
              <a:rPr lang="en-US" err="1">
                <a:solidFill>
                  <a:srgbClr val="000000"/>
                </a:solidFill>
                <a:latin typeface="Poppins Bold"/>
              </a:rPr>
              <a:t>si</a:t>
            </a:r>
            <a:r>
              <a:rPr lang="en-US">
                <a:solidFill>
                  <a:srgbClr val="000000"/>
                </a:solidFill>
                <a:latin typeface="Poppins Bold"/>
              </a:rPr>
              <a:t> </a:t>
            </a:r>
            <a:r>
              <a:rPr lang="en-US" err="1">
                <a:solidFill>
                  <a:srgbClr val="000000"/>
                </a:solidFill>
                <a:latin typeface="Poppins Bold"/>
              </a:rPr>
              <a:t>consistenta</a:t>
            </a:r>
            <a:r>
              <a:rPr lang="en-US">
                <a:solidFill>
                  <a:srgbClr val="000000"/>
                </a:solidFill>
                <a:latin typeface="Poppins Bold"/>
              </a:rPr>
              <a:t> </a:t>
            </a:r>
            <a:r>
              <a:rPr lang="en-US" err="1">
                <a:solidFill>
                  <a:srgbClr val="000000"/>
                </a:solidFill>
                <a:latin typeface="Poppins Bold"/>
              </a:rPr>
              <a:t>folosim</a:t>
            </a:r>
            <a:r>
              <a:rPr lang="en-US">
                <a:solidFill>
                  <a:srgbClr val="000000"/>
                </a:solidFill>
                <a:latin typeface="Poppins Bold"/>
              </a:rPr>
              <a:t> "eq()"</a:t>
            </a: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r>
              <a:rPr lang="en-US">
                <a:solidFill>
                  <a:srgbClr val="000000"/>
                </a:solidFill>
                <a:latin typeface="Poppins Bold"/>
              </a:rPr>
              <a:t>In </a:t>
            </a:r>
            <a:r>
              <a:rPr lang="en-US" err="1">
                <a:solidFill>
                  <a:srgbClr val="000000"/>
                </a:solidFill>
                <a:latin typeface="Poppins Bold"/>
              </a:rPr>
              <a:t>Instructare</a:t>
            </a:r>
            <a:r>
              <a:rPr lang="en-US">
                <a:solidFill>
                  <a:srgbClr val="000000"/>
                </a:solidFill>
                <a:latin typeface="Poppins Bold"/>
              </a:rPr>
              <a:t> (stub)</a:t>
            </a:r>
          </a:p>
          <a:p>
            <a:pPr>
              <a:defRPr>
                <a:latin typeface="Poppins Bold"/>
                <a:ea typeface="Poppins Bold"/>
                <a:cs typeface="Poppins Bold"/>
                <a:sym typeface="Poppins Bold"/>
              </a:defRPr>
            </a:pPr>
            <a:r>
              <a:rPr lang="en-US">
                <a:solidFill>
                  <a:srgbClr val="000000"/>
                </a:solidFill>
                <a:latin typeface="Poppins Bold"/>
              </a:rPr>
              <a:t>    -&gt; </a:t>
            </a:r>
            <a:r>
              <a:rPr lang="en-US" err="1">
                <a:solidFill>
                  <a:srgbClr val="000000"/>
                </a:solidFill>
                <a:latin typeface="Poppins Bold"/>
              </a:rPr>
              <a:t>folosim</a:t>
            </a:r>
            <a:r>
              <a:rPr lang="en-US">
                <a:solidFill>
                  <a:srgbClr val="000000"/>
                </a:solidFill>
                <a:latin typeface="Poppins Bold"/>
              </a:rPr>
              <a:t> "</a:t>
            </a:r>
            <a:r>
              <a:rPr lang="en-US" err="1">
                <a:solidFill>
                  <a:srgbClr val="000000"/>
                </a:solidFill>
                <a:latin typeface="Poppins Bold"/>
              </a:rPr>
              <a:t>anyString</a:t>
            </a:r>
            <a:r>
              <a:rPr lang="en-US">
                <a:solidFill>
                  <a:srgbClr val="000000"/>
                </a:solidFill>
                <a:latin typeface="Poppins Bold"/>
              </a:rPr>
              <a:t>()" </a:t>
            </a:r>
            <a:r>
              <a:rPr lang="en-US" err="1">
                <a:solidFill>
                  <a:srgbClr val="000000"/>
                </a:solidFill>
                <a:latin typeface="Poppins Bold"/>
              </a:rPr>
              <a:t>pentru</a:t>
            </a:r>
            <a:r>
              <a:rPr lang="en-US">
                <a:solidFill>
                  <a:srgbClr val="000000"/>
                </a:solidFill>
                <a:latin typeface="Poppins Bold"/>
              </a:rPr>
              <a:t> a </a:t>
            </a:r>
            <a:r>
              <a:rPr lang="en-US" err="1">
                <a:solidFill>
                  <a:srgbClr val="000000"/>
                </a:solidFill>
                <a:latin typeface="Poppins Bold"/>
              </a:rPr>
              <a:t>transmite</a:t>
            </a:r>
            <a:r>
              <a:rPr lang="en-US">
                <a:solidFill>
                  <a:srgbClr val="000000"/>
                </a:solidFill>
                <a:latin typeface="Poppins Bold"/>
              </a:rPr>
              <a:t> un "</a:t>
            </a:r>
            <a:r>
              <a:rPr lang="en-US" err="1">
                <a:solidFill>
                  <a:srgbClr val="000000"/>
                </a:solidFill>
                <a:latin typeface="Poppins Bold"/>
              </a:rPr>
              <a:t>oarecare</a:t>
            </a:r>
            <a:r>
              <a:rPr lang="en-US">
                <a:solidFill>
                  <a:srgbClr val="000000"/>
                </a:solidFill>
                <a:latin typeface="Poppins Bold"/>
              </a:rPr>
              <a:t>" String ca </a:t>
            </a:r>
            <a:r>
              <a:rPr lang="en-US" err="1">
                <a:solidFill>
                  <a:srgbClr val="000000"/>
                </a:solidFill>
                <a:latin typeface="Poppins Bold"/>
              </a:rPr>
              <a:t>parametru</a:t>
            </a:r>
            <a:r>
              <a:rPr lang="en-US">
                <a:solidFill>
                  <a:srgbClr val="000000"/>
                </a:solidFill>
                <a:latin typeface="Poppins Bold"/>
              </a:rPr>
              <a:t> in </a:t>
            </a:r>
            <a:r>
              <a:rPr lang="en-US" err="1">
                <a:solidFill>
                  <a:srgbClr val="000000"/>
                </a:solidFill>
                <a:latin typeface="Poppins Bold"/>
              </a:rPr>
              <a:t>metoda</a:t>
            </a:r>
            <a:r>
              <a:rPr lang="en-US">
                <a:solidFill>
                  <a:srgbClr val="000000"/>
                </a:solidFill>
                <a:latin typeface="Poppins Bold"/>
              </a:rPr>
              <a:t> "</a:t>
            </a:r>
            <a:r>
              <a:rPr lang="en-US" err="1">
                <a:solidFill>
                  <a:srgbClr val="000000"/>
                </a:solidFill>
                <a:latin typeface="Poppins Bold"/>
              </a:rPr>
              <a:t>someData</a:t>
            </a:r>
            <a:r>
              <a:rPr lang="en-US">
                <a:solidFill>
                  <a:srgbClr val="000000"/>
                </a:solidFill>
                <a:latin typeface="Poppins Bold"/>
              </a:rPr>
              <a:t>()"</a:t>
            </a:r>
          </a:p>
          <a:p>
            <a:pPr>
              <a:defRPr>
                <a:latin typeface="Poppins Bold"/>
                <a:ea typeface="Poppins Bold"/>
                <a:cs typeface="Poppins Bold"/>
                <a:sym typeface="Poppins Bold"/>
              </a:defRPr>
            </a:pPr>
            <a:r>
              <a:rPr lang="en-US">
                <a:solidFill>
                  <a:srgbClr val="000000"/>
                </a:solidFill>
                <a:latin typeface="Poppins Bold"/>
              </a:rPr>
              <a:t>    -&gt; </a:t>
            </a:r>
            <a:r>
              <a:rPr lang="en-US" err="1">
                <a:solidFill>
                  <a:srgbClr val="000000"/>
                </a:solidFill>
                <a:latin typeface="Poppins Bold"/>
              </a:rPr>
              <a:t>folosim</a:t>
            </a:r>
            <a:r>
              <a:rPr lang="en-US">
                <a:solidFill>
                  <a:srgbClr val="000000"/>
                </a:solidFill>
                <a:latin typeface="Poppins Bold"/>
              </a:rPr>
              <a:t> "</a:t>
            </a:r>
            <a:r>
              <a:rPr lang="en-US" err="1">
                <a:solidFill>
                  <a:srgbClr val="000000"/>
                </a:solidFill>
                <a:latin typeface="Poppins Bold"/>
              </a:rPr>
              <a:t>anyList</a:t>
            </a:r>
            <a:r>
              <a:rPr lang="en-US">
                <a:solidFill>
                  <a:srgbClr val="000000"/>
                </a:solidFill>
                <a:latin typeface="Poppins Bold"/>
              </a:rPr>
              <a:t>()" </a:t>
            </a:r>
            <a:r>
              <a:rPr lang="en-US" err="1">
                <a:solidFill>
                  <a:srgbClr val="000000"/>
                </a:solidFill>
              </a:rPr>
              <a:t>pentru</a:t>
            </a:r>
            <a:r>
              <a:rPr lang="en-US">
                <a:solidFill>
                  <a:srgbClr val="000000"/>
                </a:solidFill>
              </a:rPr>
              <a:t> a </a:t>
            </a:r>
            <a:r>
              <a:rPr lang="en-US" err="1">
                <a:solidFill>
                  <a:srgbClr val="000000"/>
                </a:solidFill>
              </a:rPr>
              <a:t>transmite</a:t>
            </a:r>
            <a:r>
              <a:rPr lang="en-US">
                <a:solidFill>
                  <a:srgbClr val="000000"/>
                </a:solidFill>
              </a:rPr>
              <a:t> un "</a:t>
            </a:r>
            <a:r>
              <a:rPr lang="en-US" err="1">
                <a:solidFill>
                  <a:srgbClr val="000000"/>
                </a:solidFill>
              </a:rPr>
              <a:t>oarecare</a:t>
            </a:r>
            <a:r>
              <a:rPr lang="en-US">
                <a:solidFill>
                  <a:srgbClr val="000000"/>
                </a:solidFill>
              </a:rPr>
              <a:t>" List ca </a:t>
            </a:r>
            <a:r>
              <a:rPr lang="en-US" err="1">
                <a:solidFill>
                  <a:srgbClr val="000000"/>
                </a:solidFill>
              </a:rPr>
              <a:t>parametru</a:t>
            </a:r>
            <a:r>
              <a:rPr lang="en-US">
                <a:solidFill>
                  <a:srgbClr val="000000"/>
                </a:solidFill>
              </a:rPr>
              <a:t> in </a:t>
            </a:r>
            <a:r>
              <a:rPr lang="en-US" err="1">
                <a:solidFill>
                  <a:srgbClr val="000000"/>
                </a:solidFill>
              </a:rPr>
              <a:t>metoda</a:t>
            </a:r>
            <a:r>
              <a:rPr lang="en-US">
                <a:solidFill>
                  <a:srgbClr val="000000"/>
                </a:solidFill>
              </a:rPr>
              <a:t> "</a:t>
            </a:r>
            <a:r>
              <a:rPr lang="en-US" err="1">
                <a:solidFill>
                  <a:srgbClr val="000000"/>
                </a:solidFill>
              </a:rPr>
              <a:t>processData</a:t>
            </a:r>
            <a:r>
              <a:rPr lang="en-US">
                <a:solidFill>
                  <a:srgbClr val="000000"/>
                </a:solidFill>
              </a:rPr>
              <a:t>()"</a:t>
            </a:r>
          </a:p>
          <a:p>
            <a:pPr>
              <a:defRPr>
                <a:latin typeface="Poppins Bold"/>
                <a:ea typeface="Poppins Bold"/>
                <a:cs typeface="Poppins Bold"/>
                <a:sym typeface="Poppins Bold"/>
              </a:defRPr>
            </a:pPr>
            <a:endParaRPr lang="en-US">
              <a:solidFill>
                <a:srgbClr val="000000"/>
              </a:solidFill>
              <a:latin typeface="Poppins Bold"/>
            </a:endParaRPr>
          </a:p>
          <a:p>
            <a:pPr>
              <a:defRPr>
                <a:latin typeface="Poppins Bold"/>
                <a:ea typeface="Poppins Bold"/>
                <a:cs typeface="Poppins Bold"/>
                <a:sym typeface="Poppins Bold"/>
              </a:defRPr>
            </a:pPr>
            <a:br>
              <a:rPr lang="en-US">
                <a:latin typeface="Poppins Bold"/>
              </a:rPr>
            </a:br>
            <a:endParaRPr lang="en-US">
              <a:latin typeface="Poppins Bold"/>
            </a:endParaRPr>
          </a:p>
          <a:p>
            <a:pPr>
              <a:defRPr>
                <a:latin typeface="Poppins Bold"/>
                <a:ea typeface="Poppins Bold"/>
                <a:cs typeface="Poppins Bold"/>
                <a:sym typeface="Poppins Bold"/>
              </a:defRPr>
            </a:pPr>
            <a:endParaRPr lang="en-US">
              <a:latin typeface="Dava Sans"/>
            </a:endParaRPr>
          </a:p>
        </p:txBody>
      </p:sp>
    </p:spTree>
    <p:extLst>
      <p:ext uri="{BB962C8B-B14F-4D97-AF65-F5344CB8AC3E}">
        <p14:creationId xmlns:p14="http://schemas.microsoft.com/office/powerpoint/2010/main" val="386146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 name="Shape 1851"/>
          <p:cNvSpPr>
            <a:spLocks noGrp="1" noRot="1" noChangeAspect="1"/>
          </p:cNvSpPr>
          <p:nvPr>
            <p:ph type="sldImg"/>
          </p:nvPr>
        </p:nvSpPr>
        <p:spPr>
          <a:xfrm>
            <a:off x="381000" y="685800"/>
            <a:ext cx="6096000" cy="3429000"/>
          </a:xfrm>
          <a:prstGeom prst="rect">
            <a:avLst/>
          </a:prstGeom>
        </p:spPr>
        <p:txBody>
          <a:bodyPr/>
          <a:lstStyle/>
          <a:p>
            <a:endParaRPr/>
          </a:p>
        </p:txBody>
      </p:sp>
      <p:sp>
        <p:nvSpPr>
          <p:cNvPr id="1852" name="Shape 1852"/>
          <p:cNvSpPr>
            <a:spLocks noGrp="1"/>
          </p:cNvSpPr>
          <p:nvPr>
            <p:ph type="body" sz="quarter" idx="1"/>
          </p:nvPr>
        </p:nvSpPr>
        <p:spPr>
          <a:prstGeom prst="rect">
            <a:avLst/>
          </a:prstGeom>
        </p:spPr>
        <p:txBody>
          <a:bodyPr/>
          <a:lstStyle/>
          <a:p>
            <a:pPr>
              <a:defRPr>
                <a:latin typeface="Poppins Bold"/>
                <a:ea typeface="Poppins Bold"/>
                <a:cs typeface="Poppins Bold"/>
                <a:sym typeface="Poppins Bold"/>
              </a:defRPr>
            </a:pPr>
            <a:r>
              <a:rPr b="1">
                <a:latin typeface="Dava Sans" pitchFamily="2" charset="77"/>
              </a:rPr>
              <a:t>Presentation Matters</a:t>
            </a:r>
          </a:p>
          <a:p>
            <a:r>
              <a:t>This slide provides justification for caring about how your presentations look and feel. </a:t>
            </a:r>
          </a:p>
          <a:p>
            <a:r>
              <a:t>It can also be used as a template slide. Change the header (and footer) to reflect the client, presentation name, and chapter title. To change the header and footer, click “edit master” and change the header and footer on all the master slides to have the same client and presentation name across all pages.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defTabSz="470262">
              <a:defRPr sz="9600">
                <a:solidFill>
                  <a:srgbClr val="FFFFFF"/>
                </a:solidFill>
                <a:latin typeface="+mj-lt"/>
                <a:ea typeface="+mj-ea"/>
                <a:cs typeface="+mj-cs"/>
                <a:sym typeface="Poppins Medium"/>
              </a:defRPr>
            </a:pPr>
            <a:r>
              <a:rPr lang="ru-RU" sz="800" b="0" i="0">
                <a:solidFill>
                  <a:srgbClr val="202124"/>
                </a:solidFill>
                <a:effectLst/>
                <a:latin typeface="arial" panose="020B0604020202020204" pitchFamily="34" charset="0"/>
              </a:rPr>
              <a:t>Хотя было бы неплохо иметь 100% покрытие кода, это не является целью. Покрытие кода не принимает во внимание то, что на самом деле проверяют тесты, и их качество. Наше внимание должно быть сосредоточено на функциональности.</a:t>
            </a:r>
          </a:p>
          <a:p>
            <a:pPr defTabSz="470262">
              <a:defRPr sz="9600">
                <a:solidFill>
                  <a:srgbClr val="FFFFFF"/>
                </a:solidFill>
                <a:latin typeface="+mj-lt"/>
                <a:ea typeface="+mj-ea"/>
                <a:cs typeface="+mj-cs"/>
                <a:sym typeface="Poppins Medium"/>
              </a:defRPr>
            </a:pPr>
            <a:endParaRPr lang="ru-RU" sz="800" b="0" i="0">
              <a:solidFill>
                <a:srgbClr val="202124"/>
              </a:solidFill>
              <a:effectLst/>
              <a:latin typeface="arial" panose="020B0604020202020204" pitchFamily="34" charset="0"/>
            </a:endParaRPr>
          </a:p>
          <a:p>
            <a:pPr defTabSz="470262">
              <a:defRPr sz="9600">
                <a:solidFill>
                  <a:srgbClr val="FFFFFF"/>
                </a:solidFill>
                <a:latin typeface="+mj-lt"/>
                <a:ea typeface="+mj-ea"/>
                <a:cs typeface="+mj-cs"/>
                <a:sym typeface="Poppins Medium"/>
              </a:defRPr>
            </a:pPr>
            <a:r>
              <a:rPr lang="ru-RU" sz="800" b="1" i="0">
                <a:solidFill>
                  <a:srgbClr val="202124"/>
                </a:solidFill>
                <a:effectLst/>
                <a:latin typeface="arial" panose="020B0604020202020204" pitchFamily="34" charset="0"/>
              </a:rPr>
              <a:t>Разработчики всегда пишут юниттесты. </a:t>
            </a:r>
            <a:endParaRPr lang="en-US" sz="800" b="1" i="0">
              <a:solidFill>
                <a:srgbClr val="202124"/>
              </a:solidFill>
              <a:effectLst/>
              <a:latin typeface="arial" panose="020B0604020202020204" pitchFamily="34" charset="0"/>
            </a:endParaRPr>
          </a:p>
          <a:p>
            <a:pPr defTabSz="470262">
              <a:defRPr sz="9600">
                <a:solidFill>
                  <a:srgbClr val="FFFFFF"/>
                </a:solidFill>
                <a:latin typeface="+mj-lt"/>
                <a:ea typeface="+mj-ea"/>
                <a:cs typeface="+mj-cs"/>
                <a:sym typeface="Poppins Medium"/>
              </a:defRPr>
            </a:pPr>
            <a:r>
              <a:rPr lang="en-US" sz="800"/>
              <a:t>Unit </a:t>
            </a:r>
            <a:r>
              <a:rPr lang="ru-RU" sz="800"/>
              <a:t> тестирование обычно выполняется разработчиками как часть процесса разработки программного обеспечения. </a:t>
            </a:r>
            <a:endParaRPr lang="en-US" sz="800"/>
          </a:p>
          <a:p>
            <a:pPr defTabSz="470262">
              <a:defRPr sz="9600">
                <a:solidFill>
                  <a:srgbClr val="FFFFFF"/>
                </a:solidFill>
                <a:latin typeface="+mj-lt"/>
                <a:ea typeface="+mj-ea"/>
                <a:cs typeface="+mj-cs"/>
                <a:sym typeface="Poppins Medium"/>
              </a:defRPr>
            </a:pPr>
            <a:r>
              <a:rPr lang="ru-RU" sz="800"/>
              <a:t>Однако тестировщики QA также могут участвовать в юнит тестировании, особенно если они хорошо разбираются </a:t>
            </a:r>
          </a:p>
          <a:p>
            <a:pPr defTabSz="470262">
              <a:defRPr sz="9600">
                <a:solidFill>
                  <a:srgbClr val="FFFFFF"/>
                </a:solidFill>
                <a:latin typeface="+mj-lt"/>
                <a:ea typeface="+mj-ea"/>
                <a:cs typeface="+mj-cs"/>
                <a:sym typeface="Poppins Medium"/>
              </a:defRPr>
            </a:pPr>
            <a:r>
              <a:rPr lang="ru-RU" sz="800"/>
              <a:t>в разрабатываемом программном обеспечении и соответствующих технологиях и платформах. </a:t>
            </a:r>
          </a:p>
          <a:p>
            <a:pPr defTabSz="470262">
              <a:defRPr sz="9600">
                <a:solidFill>
                  <a:srgbClr val="FFFFFF"/>
                </a:solidFill>
                <a:latin typeface="+mj-lt"/>
                <a:ea typeface="+mj-ea"/>
                <a:cs typeface="+mj-cs"/>
                <a:sym typeface="Poppins Medium"/>
              </a:defRPr>
            </a:pPr>
            <a:endParaRPr lang="ru-RU" sz="800"/>
          </a:p>
          <a:p>
            <a:pPr defTabSz="470262">
              <a:defRPr sz="9600">
                <a:solidFill>
                  <a:srgbClr val="FFFFFF"/>
                </a:solidFill>
                <a:latin typeface="+mj-lt"/>
                <a:ea typeface="+mj-ea"/>
                <a:cs typeface="+mj-cs"/>
                <a:sym typeface="Poppins Medium"/>
              </a:defRPr>
            </a:pPr>
            <a:r>
              <a:rPr lang="ru-RU" sz="800"/>
              <a:t>Тестировщики разрабатвающие юнит тетсы обычно работают в паре с програмистами.  Или имеют возможность быстроой связи с ними. </a:t>
            </a:r>
            <a:br>
              <a:rPr lang="ru-RU" sz="800"/>
            </a:br>
            <a:endParaRPr lang="en-US" sz="2400">
              <a:solidFill>
                <a:srgbClr val="FFFFFF"/>
              </a:solidFill>
            </a:endParaRPr>
          </a:p>
        </p:txBody>
      </p:sp>
    </p:spTree>
    <p:extLst>
      <p:ext uri="{BB962C8B-B14F-4D97-AF65-F5344CB8AC3E}">
        <p14:creationId xmlns:p14="http://schemas.microsoft.com/office/powerpoint/2010/main" val="1596604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Shape 1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146" name="Shape 114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ru-RU" dirty="0"/>
              <a:t> На этом слайде представлена ​​информация об основных критериях Unit тестирования. </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ru-RU" dirty="0"/>
              <a:t>Руководствуясь которыми мы сможем добиться оптимальных результатов в обеспечени качества приложения при разработке юнит тестов.</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ru-RU" b="0" i="0" dirty="0">
              <a:solidFill>
                <a:srgbClr val="222635"/>
              </a:solidFill>
              <a:effectLst/>
              <a:latin typeface="Cambria" panose="02040503050406030204" pitchFamily="18" charset="0"/>
            </a:endParaRP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ru-RU" b="0" i="0" dirty="0">
                <a:solidFill>
                  <a:srgbClr val="111111"/>
                </a:solidFill>
                <a:effectLst/>
                <a:latin typeface="-apple-system"/>
              </a:rPr>
              <a:t>1) Каждый тест должен сосредоточиться на одном аспекте или сценарии вашего кодового блока и иметь понятное и описательное имя.</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ru-RU" b="0" i="0" dirty="0">
                <a:solidFill>
                  <a:srgbClr val="111111"/>
                </a:solidFill>
                <a:effectLst/>
                <a:latin typeface="-apple-system"/>
              </a:rPr>
              <a:t>2) Важно охватить все возможные пути, ветви и случаи вашего кодового блока для всестороннего тестирования. </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ru-RU" b="0" i="0" dirty="0">
                <a:solidFill>
                  <a:srgbClr val="111111"/>
                </a:solidFill>
                <a:effectLst/>
                <a:latin typeface="-apple-system"/>
              </a:rPr>
              <a:t>Вы можете использовать инструменты покрытия кода, чтобы измерить, какая часть вашего кода проверяется вашими модульными тестами.</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ru-RU" b="0" i="0" dirty="0">
              <a:solidFill>
                <a:srgbClr val="111111"/>
              </a:solidFill>
              <a:effectLst/>
              <a:latin typeface="-apple-system"/>
            </a:endParaRP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ru-RU" b="0" i="0" dirty="0">
                <a:solidFill>
                  <a:srgbClr val="111111"/>
                </a:solidFill>
                <a:effectLst/>
                <a:latin typeface="-apple-system"/>
              </a:rPr>
              <a:t>3) Каждый тест должен иметь возможность запускаться независимо, не полагаясь на порядок, состояние или результаты других тестов. </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ru-RU" b="0" i="0" dirty="0">
                <a:solidFill>
                  <a:srgbClr val="111111"/>
                </a:solidFill>
                <a:effectLst/>
                <a:latin typeface="-apple-system"/>
              </a:rPr>
              <a:t>Это можно достичь с помощью макетов объектов, заглушек или фейков для имитации или замены внешних зависимостей</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ru-RU" b="0" i="0" dirty="0">
                <a:solidFill>
                  <a:srgbClr val="111111"/>
                </a:solidFill>
                <a:effectLst/>
                <a:latin typeface="-apple-system"/>
              </a:rPr>
              <a:t>4) Каждый модульный тест должен давать одинаковый результат каждый раз при его выполнении, поэтому вам следует избегать использования случайных значений, дат или входных данных в ваших модульных тестах. Вместо этого можно использовать фиксированные или предопределенные значения, или </a:t>
            </a:r>
            <a:r>
              <a:rPr lang="en-US" b="0" i="0" dirty="0">
                <a:solidFill>
                  <a:srgbClr val="111111"/>
                </a:solidFill>
                <a:effectLst/>
                <a:latin typeface="-apple-system"/>
              </a:rPr>
              <a:t>seed</a:t>
            </a:r>
            <a:r>
              <a:rPr lang="ru-RU" b="0" i="0" dirty="0">
                <a:solidFill>
                  <a:srgbClr val="111111"/>
                </a:solidFill>
                <a:effectLst/>
                <a:latin typeface="-apple-system"/>
              </a:rPr>
              <a:t> для генерации случайных значений</a:t>
            </a:r>
            <a:endParaRPr lang="ru-RU" b="0" i="0" dirty="0">
              <a:solidFill>
                <a:srgbClr val="222635"/>
              </a:solidFill>
              <a:effectLst/>
              <a:latin typeface="Cambria" panose="02040503050406030204" pitchFamily="18" charset="0"/>
            </a:endParaRP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ru-RU" b="0" i="0" dirty="0">
              <a:solidFill>
                <a:srgbClr val="222635"/>
              </a:solidFill>
              <a:effectLst/>
              <a:latin typeface="Cambria" panose="02040503050406030204" pitchFamily="18" charset="0"/>
            </a:endParaRP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0" i="0" dirty="0">
                <a:solidFill>
                  <a:srgbClr val="222635"/>
                </a:solidFill>
                <a:effectLst/>
                <a:latin typeface="Cambria" panose="02040503050406030204" pitchFamily="18" charset="0"/>
              </a:rPr>
              <a:t> </a:t>
            </a:r>
            <a:r>
              <a:rPr lang="en-US" b="0" i="0" dirty="0" err="1">
                <a:solidFill>
                  <a:srgbClr val="222635"/>
                </a:solidFill>
                <a:effectLst/>
                <a:latin typeface="Cambria" panose="02040503050406030204" pitchFamily="18" charset="0"/>
              </a:rPr>
              <a:t>printip</a:t>
            </a:r>
            <a:r>
              <a:rPr lang="en-US" b="0" i="0" dirty="0">
                <a:solidFill>
                  <a:srgbClr val="222635"/>
                </a:solidFill>
                <a:effectLst/>
                <a:latin typeface="Cambria" panose="02040503050406030204" pitchFamily="18" charset="0"/>
              </a:rPr>
              <a:t> </a:t>
            </a:r>
          </a:p>
          <a:p>
            <a:pPr marL="0" marR="0" lvl="0" indent="0"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0" i="0" dirty="0">
                <a:solidFill>
                  <a:srgbClr val="222635"/>
                </a:solidFill>
                <a:effectLst/>
                <a:latin typeface="Cambria" panose="02040503050406030204" pitchFamily="18" charset="0"/>
              </a:rPr>
              <a:t>FIRST means that tests should be</a:t>
            </a:r>
          </a:p>
          <a:p>
            <a:pPr>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Fast, Independent, Repeatable, Self-validating, Timely</a:t>
            </a:r>
            <a:endParaRPr lang="en-US" dirty="0"/>
          </a:p>
          <a:p>
            <a:pPr>
              <a:defRPr>
                <a:latin typeface="Poppins Bold"/>
                <a:ea typeface="Poppins Bold"/>
                <a:cs typeface="Poppins Bold"/>
                <a:sym typeface="Poppins Bold"/>
              </a:defRPr>
            </a:pPr>
            <a:r>
              <a:rPr lang="en-US" b="0" i="0" dirty="0">
                <a:solidFill>
                  <a:srgbClr val="222635"/>
                </a:solidFill>
                <a:effectLst/>
                <a:latin typeface="Cambria" panose="02040503050406030204" pitchFamily="18" charset="0"/>
              </a:rPr>
              <a:t>FIRST</a:t>
            </a:r>
            <a:r>
              <a:rPr lang="ru-RU" dirty="0"/>
              <a:t> означает, что тесты должны быть: </a:t>
            </a:r>
          </a:p>
          <a:p>
            <a:pPr>
              <a:defRPr>
                <a:latin typeface="Poppins Bold"/>
                <a:ea typeface="Poppins Bold"/>
                <a:cs typeface="Poppins Bold"/>
                <a:sym typeface="Poppins Bold"/>
              </a:defRPr>
            </a:pPr>
            <a:r>
              <a:rPr lang="ru-RU" b="1" dirty="0"/>
              <a:t>Быстрота</a:t>
            </a:r>
            <a:r>
              <a:rPr lang="ru-RU" dirty="0"/>
              <a:t>: тесты должны быть достаточно быстрыми, чтобы у вас не возникало разочарований в их использовании. </a:t>
            </a:r>
          </a:p>
          <a:p>
            <a:pPr>
              <a:defRPr>
                <a:latin typeface="Poppins Bold"/>
                <a:ea typeface="Poppins Bold"/>
                <a:cs typeface="Poppins Bold"/>
                <a:sym typeface="Poppins Bold"/>
              </a:defRPr>
            </a:pPr>
            <a:r>
              <a:rPr lang="ru-RU" dirty="0"/>
              <a:t>Если вы вносите изменения в класс или метод, к которому прикреплено несколько тестов,</a:t>
            </a:r>
          </a:p>
          <a:p>
            <a:pPr>
              <a:defRPr>
                <a:latin typeface="Poppins Bold"/>
                <a:ea typeface="Poppins Bold"/>
                <a:cs typeface="Poppins Bold"/>
                <a:sym typeface="Poppins Bold"/>
              </a:defRPr>
            </a:pPr>
            <a:r>
              <a:rPr lang="ru-RU" dirty="0"/>
              <a:t> у вас гораздо больше шансов запустить эти тесты после внесения изменений, если их выполнение займет около секунды. </a:t>
            </a:r>
            <a:endParaRPr lang="en-US" dirty="0"/>
          </a:p>
          <a:p>
            <a:pPr>
              <a:defRPr>
                <a:latin typeface="Poppins Bold"/>
                <a:ea typeface="Poppins Bold"/>
                <a:cs typeface="Poppins Bold"/>
                <a:sym typeface="Poppins Bold"/>
              </a:defRPr>
            </a:pPr>
            <a:r>
              <a:rPr lang="ru-RU" b="1" dirty="0"/>
              <a:t>Независимость</a:t>
            </a:r>
            <a:r>
              <a:rPr lang="ru-RU" dirty="0"/>
              <a:t>: тесты не должны зависеть от состояния предыдущего теста, будь то состояние объекта или имитируемых методов. Это позволяет запускать каждый тест индивидуально, когда это необходимо. </a:t>
            </a:r>
            <a:endParaRPr lang="en-US" dirty="0"/>
          </a:p>
          <a:p>
            <a:pPr>
              <a:defRPr>
                <a:latin typeface="Poppins Bold"/>
                <a:ea typeface="Poppins Bold"/>
                <a:cs typeface="Poppins Bold"/>
                <a:sym typeface="Poppins Bold"/>
              </a:defRPr>
            </a:pPr>
            <a:r>
              <a:rPr lang="ru-RU" b="1" dirty="0"/>
              <a:t>Повторяемость</a:t>
            </a:r>
            <a:r>
              <a:rPr lang="ru-RU" dirty="0"/>
              <a:t>: тесты должны повторяться в любой среде без изменения результатов. Если они не зависят от сети или базы данных, то это устраняет возможные причины провала тестов, поскольку единственное, от чего они зависят, — это код в тестируемом классе или методе. Если тест не пройден, значит метод работает неправильно или тест настроен неправильно — и ничего больше.</a:t>
            </a:r>
            <a:endParaRPr lang="en-US" dirty="0"/>
          </a:p>
          <a:p>
            <a:pPr>
              <a:defRPr>
                <a:latin typeface="Poppins Bold"/>
                <a:ea typeface="Poppins Bold"/>
                <a:cs typeface="Poppins Bold"/>
                <a:sym typeface="Poppins Bold"/>
              </a:defRPr>
            </a:pPr>
            <a:r>
              <a:rPr lang="ru-RU" dirty="0"/>
              <a:t> </a:t>
            </a:r>
            <a:r>
              <a:rPr lang="ru-RU" b="1" dirty="0"/>
              <a:t>Самопроверка</a:t>
            </a:r>
            <a:r>
              <a:rPr lang="ru-RU" dirty="0"/>
              <a:t>: каждый тест будет иметь один логический вывод «пройден или не пройден». Вам не придется проверять правильность вывода метода каждый раз при запуске теста. Тест должен сказать вам, был ли результат теста действительным или нет. Обычно это делается с помощью утверждений, таких как assertTrue или assertEquals, которые приводят к прохождению или сбою теста в зависимости от их результатов. </a:t>
            </a:r>
            <a:endParaRPr lang="en-US" dirty="0"/>
          </a:p>
          <a:p>
            <a:pPr>
              <a:defRPr>
                <a:latin typeface="Poppins Bold"/>
                <a:ea typeface="Poppins Bold"/>
                <a:cs typeface="Poppins Bold"/>
                <a:sym typeface="Poppins Bold"/>
              </a:defRPr>
            </a:pPr>
            <a:r>
              <a:rPr lang="ru-RU" b="1" dirty="0"/>
              <a:t>Своевременность</a:t>
            </a:r>
            <a:r>
              <a:rPr lang="ru-RU" dirty="0"/>
              <a:t>: модульные тесты следует писать непосредственно перед рабочим кодом, обеспечивающим прохождение теста. Это то, чему вы бы следовали, если бы занимались TDD (разработка через тестирование), но в противном случае это может быть неприменимо.</a:t>
            </a:r>
            <a:endParaRPr lang="en-US" dirty="0"/>
          </a:p>
          <a:p>
            <a:pPr>
              <a:defRPr>
                <a:latin typeface="Poppins Bold"/>
                <a:ea typeface="Poppins Bold"/>
                <a:cs typeface="Poppins Bold"/>
                <a:sym typeface="Poppins Bold"/>
              </a:defRPr>
            </a:pPr>
            <a:endParaRPr lang="en-US" b="0" i="0" dirty="0">
              <a:solidFill>
                <a:srgbClr val="222635"/>
              </a:solidFill>
              <a:effectLst/>
              <a:latin typeface="Cambria" panose="02040503050406030204" pitchFamily="18" charset="0"/>
            </a:endParaRPr>
          </a:p>
          <a:p>
            <a:pPr>
              <a:defRPr>
                <a:latin typeface="Poppins Bold"/>
                <a:ea typeface="Poppins Bold"/>
                <a:cs typeface="Poppins Bold"/>
                <a:sym typeface="Poppins Bold"/>
              </a:defRPr>
            </a:pPr>
            <a:r>
              <a:rPr lang="en-US" b="0" i="0" dirty="0">
                <a:solidFill>
                  <a:srgbClr val="222635"/>
                </a:solidFill>
                <a:effectLst/>
                <a:latin typeface="Cambria" panose="02040503050406030204" pitchFamily="18" charset="0"/>
              </a:rPr>
              <a:t>FIRST means that tests should be</a:t>
            </a:r>
          </a:p>
          <a:p>
            <a:pPr>
              <a:defRPr>
                <a:latin typeface="Poppins Bold"/>
                <a:ea typeface="Poppins Bold"/>
                <a:cs typeface="Poppins Bold"/>
                <a:sym typeface="Poppins Bold"/>
              </a:defRPr>
            </a:pPr>
            <a:r>
              <a:rPr lang="en-US" b="0" i="0" dirty="0">
                <a:solidFill>
                  <a:srgbClr val="222635"/>
                </a:solidFill>
                <a:effectLst/>
                <a:latin typeface="Cambria" panose="02040503050406030204" pitchFamily="18" charset="0"/>
              </a:rPr>
              <a:t>:</a:t>
            </a:r>
          </a:p>
          <a:p>
            <a:pPr>
              <a:defRPr>
                <a:latin typeface="Poppins Bold"/>
                <a:ea typeface="Poppins Bold"/>
                <a:cs typeface="Poppins Bold"/>
                <a:sym typeface="Poppins Bold"/>
              </a:defRPr>
            </a:pPr>
            <a:endParaRPr lang="en-US" b="0" i="0" dirty="0">
              <a:solidFill>
                <a:srgbClr val="222635"/>
              </a:solidFill>
              <a:effectLst/>
              <a:latin typeface="Cambria" panose="02040503050406030204" pitchFamily="18" charset="0"/>
            </a:endParaRPr>
          </a:p>
          <a:p>
            <a:pPr>
              <a:defRPr>
                <a:latin typeface="Poppins Bold"/>
                <a:ea typeface="Poppins Bold"/>
                <a:cs typeface="Poppins Bold"/>
                <a:sym typeface="Poppins Bold"/>
              </a:defRPr>
            </a:pPr>
            <a:r>
              <a:rPr dirty="0"/>
              <a:t>This slide provides </a:t>
            </a:r>
            <a:r>
              <a:rPr lang="en-US" dirty="0"/>
              <a:t>information regarding  basics concepts of Unit</a:t>
            </a:r>
          </a:p>
          <a:p>
            <a:pPr>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Fast</a:t>
            </a:r>
            <a:r>
              <a:rPr lang="en-US" b="0" i="0" dirty="0">
                <a:solidFill>
                  <a:srgbClr val="222635"/>
                </a:solidFill>
                <a:effectLst/>
                <a:latin typeface="Cambria" panose="02040503050406030204" pitchFamily="18" charset="0"/>
              </a:rPr>
              <a:t>: Tests should be fast enough that you won't be discouraged from using them. If you are making changes to a class or method that has a few tests attached to them, you are much more likely to run those tests after making changes if they take about a second to run</a:t>
            </a:r>
            <a:r>
              <a:rPr lang="en-US" dirty="0"/>
              <a:t> testing.</a:t>
            </a:r>
          </a:p>
          <a:p>
            <a:pPr>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Independent</a:t>
            </a:r>
            <a:r>
              <a:rPr lang="en-US" b="0" i="0" dirty="0">
                <a:solidFill>
                  <a:srgbClr val="222635"/>
                </a:solidFill>
                <a:effectLst/>
                <a:latin typeface="Cambria" panose="02040503050406030204" pitchFamily="18" charset="0"/>
              </a:rPr>
              <a:t>: Tests should not depend on the state of the previous test, whether that is the state of an object or mocked methods. This allows you to run each test individually when needed</a:t>
            </a:r>
          </a:p>
          <a:p>
            <a:pPr>
              <a:defRPr>
                <a:latin typeface="Poppins Bold"/>
                <a:ea typeface="Poppins Bold"/>
                <a:cs typeface="Poppins Bold"/>
                <a:sym typeface="Poppins Bold"/>
              </a:defRPr>
            </a:pPr>
            <a:endParaRPr lang="en-US" b="0" i="0" dirty="0">
              <a:solidFill>
                <a:srgbClr val="222635"/>
              </a:solidFill>
              <a:effectLst/>
              <a:latin typeface="Cambria" panose="02040503050406030204" pitchFamily="18" charset="0"/>
            </a:endParaRP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Repeatable</a:t>
            </a:r>
            <a:r>
              <a:rPr lang="en-US" b="0" i="0" dirty="0">
                <a:solidFill>
                  <a:srgbClr val="222635"/>
                </a:solidFill>
                <a:effectLst/>
                <a:latin typeface="Cambria" panose="02040503050406030204" pitchFamily="18" charset="0"/>
              </a:rPr>
              <a:t>: Tests should be repeatable in any environment without varying results. If they do not depend on a network or database, then it removes the possible reasons for tests failing, as the only thing they depend on is the code in the class or method that is being tested. If the test fails, then the method is not working correctly or the test is set up wrong — and nothing else.</a:t>
            </a: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b="0" i="0" dirty="0">
              <a:solidFill>
                <a:srgbClr val="222635"/>
              </a:solidFill>
              <a:effectLst/>
              <a:latin typeface="Cambria" panose="02040503050406030204" pitchFamily="18" charset="0"/>
            </a:endParaRP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Self-validating</a:t>
            </a:r>
            <a:r>
              <a:rPr lang="en-US" b="0" i="0" dirty="0">
                <a:solidFill>
                  <a:srgbClr val="222635"/>
                </a:solidFill>
                <a:effectLst/>
                <a:latin typeface="Cambria" panose="02040503050406030204" pitchFamily="18" charset="0"/>
              </a:rPr>
              <a:t>: Each test will have a single </a:t>
            </a:r>
            <a:r>
              <a:rPr lang="en-US" b="0" i="0" dirty="0" err="1">
                <a:solidFill>
                  <a:srgbClr val="222635"/>
                </a:solidFill>
                <a:effectLst/>
                <a:latin typeface="Cambria" panose="02040503050406030204" pitchFamily="18" charset="0"/>
              </a:rPr>
              <a:t>boolean</a:t>
            </a:r>
            <a:r>
              <a:rPr lang="en-US" b="0" i="0" dirty="0">
                <a:solidFill>
                  <a:srgbClr val="222635"/>
                </a:solidFill>
                <a:effectLst/>
                <a:latin typeface="Cambria" panose="02040503050406030204" pitchFamily="18" charset="0"/>
              </a:rPr>
              <a:t> output of pass or fail. It should not be up to you to check whether the output of the method is correct each time the test is run. The test should tell you if the result of the test was valid or not. This is normally done using asserts such as </a:t>
            </a:r>
            <a:r>
              <a:rPr lang="en-US" b="0" i="1" dirty="0" err="1">
                <a:solidFill>
                  <a:srgbClr val="222635"/>
                </a:solidFill>
                <a:effectLst/>
                <a:latin typeface="Cambria" panose="02040503050406030204" pitchFamily="18" charset="0"/>
              </a:rPr>
              <a:t>assertTrue</a:t>
            </a:r>
            <a:r>
              <a:rPr lang="en-US" b="0" i="0" dirty="0">
                <a:solidFill>
                  <a:srgbClr val="222635"/>
                </a:solidFill>
                <a:effectLst/>
                <a:latin typeface="Cambria" panose="02040503050406030204" pitchFamily="18" charset="0"/>
              </a:rPr>
              <a:t> or </a:t>
            </a:r>
            <a:r>
              <a:rPr lang="en-US" b="0" i="1" dirty="0" err="1">
                <a:solidFill>
                  <a:srgbClr val="222635"/>
                </a:solidFill>
                <a:effectLst/>
                <a:latin typeface="Cambria" panose="02040503050406030204" pitchFamily="18" charset="0"/>
              </a:rPr>
              <a:t>assertEquals</a:t>
            </a:r>
            <a:r>
              <a:rPr lang="en-US" b="0" i="0" dirty="0">
                <a:solidFill>
                  <a:srgbClr val="222635"/>
                </a:solidFill>
                <a:effectLst/>
                <a:latin typeface="Cambria" panose="02040503050406030204" pitchFamily="18" charset="0"/>
              </a:rPr>
              <a:t>, which will cause the test to pass or fail depending on their results.</a:t>
            </a: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b="0" i="0" dirty="0">
              <a:solidFill>
                <a:srgbClr val="222635"/>
              </a:solidFill>
              <a:effectLst/>
              <a:latin typeface="Cambria" panose="02040503050406030204" pitchFamily="18" charset="0"/>
            </a:endParaRP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r>
              <a:rPr lang="en-US" b="1" i="0" dirty="0">
                <a:solidFill>
                  <a:srgbClr val="222635"/>
                </a:solidFill>
                <a:effectLst/>
                <a:latin typeface="Cambria" panose="02040503050406030204" pitchFamily="18" charset="0"/>
              </a:rPr>
              <a:t>Timely</a:t>
            </a:r>
            <a:r>
              <a:rPr lang="en-US" b="0" i="0" dirty="0">
                <a:solidFill>
                  <a:srgbClr val="222635"/>
                </a:solidFill>
                <a:effectLst/>
                <a:latin typeface="Cambria" panose="02040503050406030204" pitchFamily="18" charset="0"/>
              </a:rPr>
              <a:t>: Unit tests should be written just before the production code that makes the test pass. This is something that you would follow if you were doing </a:t>
            </a:r>
            <a:r>
              <a:rPr lang="en-US" b="0" i="0" u="none" strike="noStrike" dirty="0">
                <a:effectLst/>
                <a:latin typeface="Cambria" panose="02040503050406030204" pitchFamily="18" charset="0"/>
                <a:hlinkClick r:id="rId3"/>
              </a:rPr>
              <a:t>TDD (Test Driven Development)</a:t>
            </a:r>
            <a:r>
              <a:rPr lang="en-US" b="0" i="0" dirty="0">
                <a:solidFill>
                  <a:srgbClr val="222635"/>
                </a:solidFill>
                <a:effectLst/>
                <a:latin typeface="Cambria" panose="02040503050406030204" pitchFamily="18" charset="0"/>
              </a:rPr>
              <a:t>, but otherwise it might not apply. </a:t>
            </a:r>
          </a:p>
          <a:p>
            <a:pPr marL="0" marR="0" lvl="0" indent="0" algn="l" defTabSz="457200" eaLnBrk="1" fontAlgn="auto" latinLnBrk="0" hangingPunct="1">
              <a:lnSpc>
                <a:spcPct val="117999"/>
              </a:lnSpc>
              <a:spcBef>
                <a:spcPts val="0"/>
              </a:spcBef>
              <a:spcAft>
                <a:spcPts val="0"/>
              </a:spcAft>
              <a:buClrTx/>
              <a:buSzTx/>
              <a:buFontTx/>
              <a:buNone/>
              <a:tabLst/>
              <a:defRPr>
                <a:latin typeface="Poppins Bold"/>
                <a:ea typeface="Poppins Bold"/>
                <a:cs typeface="Poppins Bold"/>
                <a:sym typeface="Poppins Bold"/>
              </a:defRPr>
            </a:pPr>
            <a:endParaRPr lang="en-US" b="0" i="0" dirty="0">
              <a:solidFill>
                <a:srgbClr val="222635"/>
              </a:solidFill>
              <a:effectLst/>
              <a:latin typeface="Cambria" panose="02040503050406030204" pitchFamily="18" charset="0"/>
            </a:endParaRPr>
          </a:p>
          <a:p>
            <a:pPr>
              <a:defRPr>
                <a:latin typeface="Poppins Bold"/>
                <a:ea typeface="Poppins Bold"/>
                <a:cs typeface="Poppins Bold"/>
                <a:sym typeface="Poppins Bold"/>
              </a:defRPr>
            </a:pPr>
            <a:endParaRPr lang="en-US" dirty="0"/>
          </a:p>
        </p:txBody>
      </p:sp>
    </p:spTree>
    <p:extLst>
      <p:ext uri="{BB962C8B-B14F-4D97-AF65-F5344CB8AC3E}">
        <p14:creationId xmlns:p14="http://schemas.microsoft.com/office/powerpoint/2010/main" val="398869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pPr algn="l"/>
            <a:r>
              <a:rPr lang="ru-RU"/>
              <a:t>Следующий немаловажный принцип это </a:t>
            </a:r>
            <a:r>
              <a:rPr lang="ru-RU" err="1"/>
              <a:t>использованя</a:t>
            </a:r>
            <a:r>
              <a:rPr lang="ru-RU"/>
              <a:t> </a:t>
            </a:r>
            <a:r>
              <a:rPr lang="ru-RU" err="1"/>
              <a:t>наминг</a:t>
            </a:r>
            <a:r>
              <a:rPr lang="ru-RU"/>
              <a:t> </a:t>
            </a:r>
            <a:r>
              <a:rPr lang="ru-RU" err="1"/>
              <a:t>ковенции</a:t>
            </a:r>
            <a:r>
              <a:rPr lang="ru-RU"/>
              <a:t> при разработке юнит тестов.</a:t>
            </a:r>
          </a:p>
          <a:p>
            <a:pPr algn="l"/>
            <a:endParaRPr lang="ru-RU"/>
          </a:p>
          <a:p>
            <a:pPr algn="l"/>
            <a:r>
              <a:rPr lang="ru-RU"/>
              <a:t>Ниже приведены 4 популярных соглашения об именовании </a:t>
            </a:r>
            <a:r>
              <a:rPr lang="en-US"/>
              <a:t>unit</a:t>
            </a:r>
            <a:r>
              <a:rPr lang="ru-RU"/>
              <a:t> тестов, которые, используются большинством разработчиков</a:t>
            </a:r>
          </a:p>
          <a:p>
            <a:pPr algn="l"/>
            <a:endParaRPr lang="en-US"/>
          </a:p>
          <a:p>
            <a:pPr algn="l"/>
            <a:r>
              <a:rPr lang="ru-RU" b="1" i="0">
                <a:solidFill>
                  <a:srgbClr val="202124"/>
                </a:solidFill>
                <a:effectLst/>
                <a:latin typeface="arial" panose="020B0604020202020204" pitchFamily="34" charset="0"/>
              </a:rPr>
              <a:t>Имя класса</a:t>
            </a:r>
            <a:endParaRPr lang="ru-RU"/>
          </a:p>
          <a:p>
            <a:pPr algn="l"/>
            <a:r>
              <a:rPr lang="ru-RU"/>
              <a:t>Широко используемым решением для классов является использование суффикса «Test» в конце имен тестовых классов</a:t>
            </a:r>
            <a:endParaRPr lang="en-US" b="0" i="0">
              <a:solidFill>
                <a:srgbClr val="222635"/>
              </a:solidFill>
              <a:effectLst/>
              <a:latin typeface="Cambria" panose="02040503050406030204" pitchFamily="18" charset="0"/>
            </a:endParaRPr>
          </a:p>
          <a:p>
            <a:pPr algn="l"/>
            <a:br>
              <a:rPr lang="ru-RU"/>
            </a:br>
            <a:r>
              <a:rPr lang="ru-RU" b="1" i="0">
                <a:solidFill>
                  <a:srgbClr val="202124"/>
                </a:solidFill>
                <a:effectLst/>
                <a:latin typeface="arial" panose="020B0604020202020204" pitchFamily="34" charset="0"/>
              </a:rPr>
              <a:t>Название теста </a:t>
            </a:r>
            <a:r>
              <a:rPr lang="ru-RU" b="0" i="0">
                <a:solidFill>
                  <a:srgbClr val="202124"/>
                </a:solidFill>
                <a:effectLst/>
                <a:latin typeface="arial" panose="020B0604020202020204" pitchFamily="34" charset="0"/>
              </a:rPr>
              <a:t>Как правило, название теста должно объяснять, что он делает. Если все сделано правильно, чтения фактической реализации можно избежать.</a:t>
            </a:r>
            <a:endParaRPr lang="en-US" b="0" i="0">
              <a:solidFill>
                <a:srgbClr val="202124"/>
              </a:solidFill>
              <a:effectLst/>
              <a:latin typeface="arial" panose="020B0604020202020204" pitchFamily="34" charset="0"/>
            </a:endParaRPr>
          </a:p>
          <a:p>
            <a:pPr algn="l"/>
            <a:r>
              <a:rPr lang="ru-RU" b="0" i="0">
                <a:solidFill>
                  <a:srgbClr val="333333"/>
                </a:solidFill>
                <a:effectLst/>
                <a:highlight>
                  <a:srgbClr val="FFFFFF"/>
                </a:highlight>
                <a:latin typeface="-apple-system"/>
              </a:rPr>
              <a:t>лучший способ именования методов такой: </a:t>
            </a:r>
            <a:r>
              <a:rPr lang="ru-RU" b="0" i="1">
                <a:solidFill>
                  <a:srgbClr val="333333"/>
                </a:solidFill>
                <a:effectLst/>
                <a:highlight>
                  <a:srgbClr val="FFFFFF"/>
                </a:highlight>
                <a:latin typeface="-apple-system"/>
              </a:rPr>
              <a:t>[Тестируемый метод]_[Сценарий]_[Ожидаемое поведение</a:t>
            </a:r>
            <a:endParaRPr lang="en-US" b="0" i="0">
              <a:solidFill>
                <a:srgbClr val="222635"/>
              </a:solidFill>
              <a:effectLst/>
              <a:latin typeface="Cambria" panose="02040503050406030204" pitchFamily="18" charset="0"/>
            </a:endParaRPr>
          </a:p>
          <a:p>
            <a:pPr algn="l"/>
            <a:endParaRPr lang="en-US" b="0" i="0">
              <a:solidFill>
                <a:srgbClr val="222635"/>
              </a:solidFill>
              <a:effectLst/>
              <a:latin typeface="Cambria" panose="02040503050406030204" pitchFamily="18" charset="0"/>
            </a:endParaRPr>
          </a:p>
          <a:p>
            <a:pPr algn="l"/>
            <a:r>
              <a:rPr lang="ru-RU"/>
              <a:t>Важно найти осмысленное название теста, поскольку эта информация отображается в верхней части отчетов</a:t>
            </a:r>
            <a:endParaRPr lang="en-US"/>
          </a:p>
          <a:p>
            <a:pPr algn="l"/>
            <a:r>
              <a:rPr lang="ru-RU"/>
              <a:t>именование </a:t>
            </a:r>
            <a:r>
              <a:rPr lang="en-US" sz="2400">
                <a:solidFill>
                  <a:srgbClr val="FFFFFF"/>
                </a:solidFill>
                <a:latin typeface="+mj-lt"/>
              </a:rPr>
              <a:t>Unit</a:t>
            </a:r>
            <a:r>
              <a:rPr lang="ru-RU"/>
              <a:t> тестов по методам или попытка включить поведение в имя.</a:t>
            </a:r>
            <a:endParaRPr lang="en-US"/>
          </a:p>
          <a:p>
            <a:pPr algn="l"/>
            <a:r>
              <a:rPr lang="ru-RU"/>
              <a:t> имя теста может содержать только ту информацию о состоянии, которая важна, поскольку она отличается от значения по умолчанию и приводит к другому результату:</a:t>
            </a:r>
            <a:endParaRPr lang="en-US" b="0" i="0">
              <a:solidFill>
                <a:srgbClr val="222635"/>
              </a:solidFill>
              <a:effectLst/>
              <a:latin typeface="Cambria" panose="02040503050406030204" pitchFamily="18" charset="0"/>
            </a:endParaRPr>
          </a:p>
          <a:p>
            <a:pPr algn="l"/>
            <a:endParaRPr lang="en-US" b="0" i="0">
              <a:solidFill>
                <a:srgbClr val="222635"/>
              </a:solidFill>
              <a:effectLst/>
              <a:latin typeface="Cambria" panose="02040503050406030204" pitchFamily="18" charset="0"/>
            </a:endParaRPr>
          </a:p>
          <a:p>
            <a:pPr marL="0" marR="0" lvl="0" indent="0" algn="l" defTabSz="457200" eaLnBrk="1" fontAlgn="auto" latinLnBrk="0" hangingPunct="1">
              <a:lnSpc>
                <a:spcPct val="117999"/>
              </a:lnSpc>
              <a:spcBef>
                <a:spcPts val="0"/>
              </a:spcBef>
              <a:spcAft>
                <a:spcPts val="0"/>
              </a:spcAft>
              <a:buClrTx/>
              <a:buSzTx/>
              <a:buFontTx/>
              <a:buNone/>
              <a:tabLst/>
              <a:defRPr/>
            </a:pPr>
            <a:r>
              <a:rPr lang="en-GB" sz="2400" b="1">
                <a:solidFill>
                  <a:srgbClr val="FFFFFF"/>
                </a:solidFill>
              </a:rPr>
              <a:t>Key world</a:t>
            </a:r>
          </a:p>
          <a:p>
            <a:pPr algn="l"/>
            <a:r>
              <a:rPr lang="ru-RU"/>
              <a:t> Одним из возможных соглашений является использование слова «</a:t>
            </a:r>
            <a:r>
              <a:rPr lang="en-US" sz="2400">
                <a:solidFill>
                  <a:srgbClr val="FFFFFF"/>
                </a:solidFill>
              </a:rPr>
              <a:t>should</a:t>
            </a:r>
            <a:r>
              <a:rPr lang="ru-RU"/>
              <a:t>» в названии метода тестирования. Например, «</a:t>
            </a:r>
            <a:r>
              <a:rPr lang="ru-RU" err="1"/>
              <a:t>ordersShouldBeCreated</a:t>
            </a:r>
            <a:r>
              <a:rPr lang="ru-RU"/>
              <a:t>» или «</a:t>
            </a:r>
            <a:r>
              <a:rPr lang="ru-RU" err="1"/>
              <a:t>menuShouldGetActive</a:t>
            </a:r>
            <a:r>
              <a:rPr lang="ru-RU"/>
              <a:t>». Это дает подсказку, что должно произойти, если тестовый метод будет выполнен.</a:t>
            </a:r>
            <a:endParaRPr lang="en-US" b="0" i="0">
              <a:solidFill>
                <a:srgbClr val="222635"/>
              </a:solidFill>
              <a:effectLst/>
              <a:latin typeface="Cambria" panose="02040503050406030204" pitchFamily="18" charset="0"/>
            </a:endParaRPr>
          </a:p>
          <a:p>
            <a:pPr marL="0" marR="0" lvl="0" indent="0" algn="l" defTabSz="457200" eaLnBrk="1" fontAlgn="auto" latinLnBrk="0" hangingPunct="1">
              <a:lnSpc>
                <a:spcPct val="117999"/>
              </a:lnSpc>
              <a:spcBef>
                <a:spcPts val="0"/>
              </a:spcBef>
              <a:spcAft>
                <a:spcPts val="0"/>
              </a:spcAft>
              <a:buClrTx/>
              <a:buSzTx/>
              <a:buFontTx/>
              <a:buNone/>
              <a:tabLst/>
              <a:defRPr/>
            </a:pPr>
            <a:r>
              <a:rPr lang="en-GB" sz="2400" b="1">
                <a:solidFill>
                  <a:srgbClr val="FFFFFF"/>
                </a:solidFill>
              </a:rPr>
              <a:t>Long name</a:t>
            </a:r>
          </a:p>
          <a:p>
            <a:pPr algn="l"/>
            <a:r>
              <a:rPr lang="ru-RU"/>
              <a:t>термин «</a:t>
            </a:r>
            <a:r>
              <a:rPr lang="en-US"/>
              <a:t>BDD</a:t>
            </a:r>
            <a:r>
              <a:rPr lang="ru-RU"/>
              <a:t>» подразумевает переход из одного состояния в другое, осуществляемый действием, шаблон «</a:t>
            </a:r>
            <a:r>
              <a:rPr lang="en-US">
                <a:solidFill>
                  <a:srgbClr val="FFFFFF"/>
                </a:solidFill>
              </a:rPr>
              <a:t>"</a:t>
            </a:r>
            <a:r>
              <a:rPr lang="en-US" b="1">
                <a:solidFill>
                  <a:schemeClr val="bg1"/>
                </a:solidFill>
              </a:rPr>
              <a:t>Given</a:t>
            </a:r>
            <a:r>
              <a:rPr lang="en-US">
                <a:solidFill>
                  <a:srgbClr val="FFFFFF"/>
                </a:solidFill>
              </a:rPr>
              <a:t>[</a:t>
            </a:r>
            <a:r>
              <a:rPr lang="en-US" err="1">
                <a:solidFill>
                  <a:srgbClr val="FFFFFF"/>
                </a:solidFill>
              </a:rPr>
              <a:t>ExplainYourInput</a:t>
            </a:r>
            <a:r>
              <a:rPr lang="en-US">
                <a:solidFill>
                  <a:srgbClr val="FFFFFF"/>
                </a:solidFill>
              </a:rPr>
              <a:t>] </a:t>
            </a:r>
            <a:r>
              <a:rPr lang="en-US" b="1">
                <a:solidFill>
                  <a:schemeClr val="bg1"/>
                </a:solidFill>
              </a:rPr>
              <a:t>When</a:t>
            </a:r>
            <a:r>
              <a:rPr lang="en-US">
                <a:solidFill>
                  <a:srgbClr val="FFFFFF"/>
                </a:solidFill>
              </a:rPr>
              <a:t>[</a:t>
            </a:r>
            <a:r>
              <a:rPr lang="en-US" err="1">
                <a:solidFill>
                  <a:srgbClr val="FFFFFF"/>
                </a:solidFill>
              </a:rPr>
              <a:t>WhatIsDone</a:t>
            </a:r>
            <a:r>
              <a:rPr lang="en-US">
                <a:solidFill>
                  <a:srgbClr val="FFFFFF"/>
                </a:solidFill>
              </a:rPr>
              <a:t>] </a:t>
            </a:r>
            <a:r>
              <a:rPr lang="en-US" b="1">
                <a:solidFill>
                  <a:schemeClr val="bg1"/>
                </a:solidFill>
              </a:rPr>
              <a:t>Then</a:t>
            </a:r>
            <a:r>
              <a:rPr lang="en-US">
                <a:solidFill>
                  <a:srgbClr val="FFFFFF"/>
                </a:solidFill>
              </a:rPr>
              <a:t>[</a:t>
            </a:r>
            <a:r>
              <a:rPr lang="en-US" err="1">
                <a:solidFill>
                  <a:srgbClr val="FFFFFF"/>
                </a:solidFill>
              </a:rPr>
              <a:t>ExpectedResult</a:t>
            </a:r>
            <a:r>
              <a:rPr lang="en-US">
                <a:solidFill>
                  <a:srgbClr val="FFFFFF"/>
                </a:solidFill>
              </a:rPr>
              <a:t>]“ </a:t>
            </a:r>
            <a:r>
              <a:rPr lang="ru-RU"/>
              <a:t>». хорошая идея объединить всю эту информацию в одно имя4</a:t>
            </a:r>
            <a:endParaRPr lang="en-US" b="0" i="0">
              <a:solidFill>
                <a:srgbClr val="222635"/>
              </a:solidFill>
              <a:effectLst/>
              <a:latin typeface="Cambria" panose="02040503050406030204" pitchFamily="18" charset="0"/>
            </a:endParaRPr>
          </a:p>
          <a:p>
            <a:pPr algn="l" fontAlgn="base"/>
            <a:r>
              <a:rPr lang="en-US" b="0" i="0">
                <a:solidFill>
                  <a:srgbClr val="000000"/>
                </a:solidFill>
                <a:effectLst/>
                <a:latin typeface="Consolas" panose="020B0609020204030204" pitchFamily="49" charset="0"/>
              </a:rPr>
              <a:t>public void</a:t>
            </a:r>
            <a:endParaRPr lang="en-US" b="0" i="0">
              <a:solidFill>
                <a:srgbClr val="616161"/>
              </a:solidFill>
              <a:effectLst/>
              <a:latin typeface="Consolas" panose="020B0609020204030204" pitchFamily="49" charset="0"/>
            </a:endParaRPr>
          </a:p>
          <a:p>
            <a:pPr algn="l" fontAlgn="base"/>
            <a:r>
              <a:rPr lang="en-US" b="0" i="0">
                <a:solidFill>
                  <a:srgbClr val="000000"/>
                </a:solidFill>
                <a:effectLst/>
                <a:latin typeface="Consolas" panose="020B0609020204030204" pitchFamily="49" charset="0"/>
              </a:rPr>
              <a:t>  </a:t>
            </a:r>
            <a:r>
              <a:rPr lang="en-US" b="0" i="0" err="1">
                <a:solidFill>
                  <a:srgbClr val="000000"/>
                </a:solidFill>
                <a:effectLst/>
                <a:latin typeface="Consolas" panose="020B0609020204030204" pitchFamily="49" charset="0"/>
              </a:rPr>
              <a:t>givenIsVisibleAndEnabledWhenClickThenListenerIsNotified</a:t>
            </a:r>
            <a:r>
              <a:rPr lang="en-US" b="0" i="0">
                <a:solidFill>
                  <a:srgbClr val="000000"/>
                </a:solidFill>
                <a:effectLst/>
                <a:latin typeface="Consolas" panose="020B0609020204030204" pitchFamily="49" charset="0"/>
              </a:rPr>
              <a:t>() {}</a:t>
            </a:r>
            <a:endParaRPr lang="en-US" b="0" i="0">
              <a:solidFill>
                <a:srgbClr val="616161"/>
              </a:solidFill>
              <a:effectLst/>
              <a:latin typeface="Consolas" panose="020B0609020204030204" pitchFamily="49" charset="0"/>
            </a:endParaRPr>
          </a:p>
          <a:p>
            <a:pPr algn="l" fontAlgn="base"/>
            <a:r>
              <a:rPr lang="en-US" b="0" i="0">
                <a:solidFill>
                  <a:srgbClr val="000000"/>
                </a:solidFill>
                <a:effectLst/>
                <a:latin typeface="Consolas" panose="020B0609020204030204" pitchFamily="49" charset="0"/>
              </a:rPr>
              <a:t>@Test</a:t>
            </a:r>
            <a:endParaRPr lang="en-US" b="0" i="0">
              <a:solidFill>
                <a:srgbClr val="616161"/>
              </a:solidFill>
              <a:effectLst/>
              <a:latin typeface="Consolas" panose="020B0609020204030204" pitchFamily="49" charset="0"/>
            </a:endParaRPr>
          </a:p>
          <a:p>
            <a:pPr algn="l" fontAlgn="base"/>
            <a:r>
              <a:rPr lang="en-US" b="0" i="0">
                <a:solidFill>
                  <a:srgbClr val="000000"/>
                </a:solidFill>
                <a:effectLst/>
                <a:latin typeface="Consolas" panose="020B0609020204030204" pitchFamily="49" charset="0"/>
              </a:rPr>
              <a:t>public void</a:t>
            </a:r>
            <a:endParaRPr lang="en-US" b="0" i="0">
              <a:solidFill>
                <a:srgbClr val="616161"/>
              </a:solidFill>
              <a:effectLst/>
              <a:latin typeface="Consolas" panose="020B0609020204030204" pitchFamily="49" charset="0"/>
            </a:endParaRPr>
          </a:p>
          <a:p>
            <a:pPr algn="l" fontAlgn="base"/>
            <a:r>
              <a:rPr lang="en-US" b="0" i="0">
                <a:solidFill>
                  <a:srgbClr val="000000"/>
                </a:solidFill>
                <a:effectLst/>
                <a:latin typeface="Consolas" panose="020B0609020204030204" pitchFamily="49" charset="0"/>
              </a:rPr>
              <a:t>  </a:t>
            </a:r>
            <a:r>
              <a:rPr lang="en-US" b="0" i="0" err="1">
                <a:solidFill>
                  <a:srgbClr val="000000"/>
                </a:solidFill>
                <a:effectLst/>
                <a:latin typeface="Consolas" panose="020B0609020204030204" pitchFamily="49" charset="0"/>
              </a:rPr>
              <a:t>givenIsVisibleAndNotEnabledWhenClickThenListenerIsNotNotified</a:t>
            </a:r>
            <a:r>
              <a:rPr lang="en-US" b="0" i="0">
                <a:solidFill>
                  <a:srgbClr val="000000"/>
                </a:solidFill>
                <a:effectLst/>
                <a:latin typeface="Consolas" panose="020B0609020204030204" pitchFamily="49" charset="0"/>
              </a:rPr>
              <a:t>() {}</a:t>
            </a:r>
          </a:p>
          <a:p>
            <a:pPr algn="l" fontAlgn="base"/>
            <a:endParaRPr lang="en-US" b="0" i="0">
              <a:solidFill>
                <a:srgbClr val="000000"/>
              </a:solidFill>
              <a:effectLst/>
              <a:latin typeface="Consolas" panose="020B0609020204030204" pitchFamily="49" charset="0"/>
            </a:endParaRPr>
          </a:p>
          <a:p>
            <a:pPr algn="l">
              <a:buFont typeface="Arial" panose="020B0604020202020204" pitchFamily="34" charset="0"/>
              <a:buChar char="•"/>
            </a:pPr>
            <a:r>
              <a:rPr lang="ru-RU" b="0" i="0">
                <a:solidFill>
                  <a:srgbClr val="333333"/>
                </a:solidFill>
                <a:effectLst/>
                <a:highlight>
                  <a:srgbClr val="FFFFFF"/>
                </a:highlight>
                <a:latin typeface="-apple-system"/>
              </a:rPr>
              <a:t>Ваши тесты должны:</a:t>
            </a:r>
            <a:br>
              <a:rPr lang="ru-RU"/>
            </a:br>
            <a:br>
              <a:rPr lang="ru-RU"/>
            </a:br>
            <a:r>
              <a:rPr lang="ru-RU" b="0" i="0">
                <a:solidFill>
                  <a:srgbClr val="333333"/>
                </a:solidFill>
                <a:effectLst/>
                <a:highlight>
                  <a:srgbClr val="FFFFFF"/>
                </a:highlight>
                <a:latin typeface="-apple-system"/>
              </a:rPr>
              <a:t>Быть достоверными</a:t>
            </a:r>
          </a:p>
          <a:p>
            <a:pPr algn="l">
              <a:buFont typeface="Arial" panose="020B0604020202020204" pitchFamily="34" charset="0"/>
              <a:buChar char="•"/>
            </a:pPr>
            <a:r>
              <a:rPr lang="ru-RU" b="0" i="0">
                <a:solidFill>
                  <a:srgbClr val="333333"/>
                </a:solidFill>
                <a:effectLst/>
                <a:highlight>
                  <a:srgbClr val="FFFFFF"/>
                </a:highlight>
                <a:latin typeface="-apple-system"/>
              </a:rPr>
              <a:t>Не зависеть от окружения, на котором они выполняются</a:t>
            </a:r>
          </a:p>
          <a:p>
            <a:pPr algn="l">
              <a:buFont typeface="Arial" panose="020B0604020202020204" pitchFamily="34" charset="0"/>
              <a:buChar char="•"/>
            </a:pPr>
            <a:r>
              <a:rPr lang="ru-RU" b="0" i="0">
                <a:solidFill>
                  <a:srgbClr val="333333"/>
                </a:solidFill>
                <a:effectLst/>
                <a:highlight>
                  <a:srgbClr val="FFFFFF"/>
                </a:highlight>
                <a:latin typeface="-apple-system"/>
              </a:rPr>
              <a:t>Легко поддерживаться</a:t>
            </a:r>
          </a:p>
          <a:p>
            <a:pPr algn="l">
              <a:buFont typeface="Arial" panose="020B0604020202020204" pitchFamily="34" charset="0"/>
              <a:buChar char="•"/>
            </a:pPr>
            <a:r>
              <a:rPr lang="ru-RU" b="0" i="0">
                <a:solidFill>
                  <a:srgbClr val="333333"/>
                </a:solidFill>
                <a:effectLst/>
                <a:highlight>
                  <a:srgbClr val="FFFFFF"/>
                </a:highlight>
                <a:latin typeface="-apple-system"/>
              </a:rPr>
              <a:t>Легко читаться и быть простыми для понимания (даже новый разработчик должен понять </a:t>
            </a:r>
            <a:r>
              <a:rPr lang="ru-RU" b="1" i="0">
                <a:solidFill>
                  <a:srgbClr val="333333"/>
                </a:solidFill>
                <a:effectLst/>
                <a:highlight>
                  <a:srgbClr val="FFFFFF"/>
                </a:highlight>
                <a:latin typeface="-apple-system"/>
              </a:rPr>
              <a:t>что именно</a:t>
            </a:r>
            <a:r>
              <a:rPr lang="ru-RU" b="0" i="0">
                <a:solidFill>
                  <a:srgbClr val="333333"/>
                </a:solidFill>
                <a:effectLst/>
                <a:highlight>
                  <a:srgbClr val="FFFFFF"/>
                </a:highlight>
                <a:latin typeface="-apple-system"/>
              </a:rPr>
              <a:t> тестируется)</a:t>
            </a:r>
          </a:p>
          <a:p>
            <a:pPr algn="l">
              <a:buFont typeface="Arial" panose="020B0604020202020204" pitchFamily="34" charset="0"/>
              <a:buChar char="•"/>
            </a:pPr>
            <a:r>
              <a:rPr lang="ru-RU" b="0" i="0">
                <a:solidFill>
                  <a:srgbClr val="333333"/>
                </a:solidFill>
                <a:effectLst/>
                <a:highlight>
                  <a:srgbClr val="FFFFFF"/>
                </a:highlight>
                <a:latin typeface="-apple-system"/>
              </a:rPr>
              <a:t>Соблюдать единую конвенцию именования</a:t>
            </a:r>
          </a:p>
          <a:p>
            <a:pPr algn="l">
              <a:buFont typeface="Arial" panose="020B0604020202020204" pitchFamily="34" charset="0"/>
              <a:buChar char="•"/>
            </a:pPr>
            <a:r>
              <a:rPr lang="ru-RU" b="0" i="0">
                <a:solidFill>
                  <a:srgbClr val="333333"/>
                </a:solidFill>
                <a:effectLst/>
                <a:highlight>
                  <a:srgbClr val="FFFFFF"/>
                </a:highlight>
                <a:latin typeface="-apple-system"/>
              </a:rPr>
              <a:t>Запускаться регулярно в автоматическом режиме</a:t>
            </a:r>
          </a:p>
          <a:p>
            <a:pPr algn="l" fontAlgn="base"/>
            <a:endParaRPr/>
          </a:p>
        </p:txBody>
      </p:sp>
    </p:spTree>
    <p:extLst>
      <p:ext uri="{BB962C8B-B14F-4D97-AF65-F5344CB8AC3E}">
        <p14:creationId xmlns:p14="http://schemas.microsoft.com/office/powerpoint/2010/main" val="3577094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0D526-6965-88B9-A62A-9A5BC4AA1D04}"/>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81A6F8-973F-BEE8-85A3-F4AEBA48A80B}"/>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CEA25B-86EB-F296-923A-3F1C34EA8F62}"/>
              </a:ext>
            </a:extLst>
          </p:cNvPr>
          <p:cNvSpPr>
            <a:spLocks noGrp="1"/>
          </p:cNvSpPr>
          <p:nvPr>
            <p:ph type="dt" sz="half" idx="10"/>
          </p:nvPr>
        </p:nvSpPr>
        <p:spPr/>
        <p:txBody>
          <a:bodyPr/>
          <a:lstStyle/>
          <a:p>
            <a:fld id="{B75086BF-C316-4D48-A1A0-211902C29B4D}" type="datetimeFigureOut">
              <a:rPr lang="en-US" smtClean="0"/>
              <a:t>5/23/2024</a:t>
            </a:fld>
            <a:endParaRPr lang="en-US"/>
          </a:p>
        </p:txBody>
      </p:sp>
      <p:sp>
        <p:nvSpPr>
          <p:cNvPr id="5" name="Footer Placeholder 4">
            <a:extLst>
              <a:ext uri="{FF2B5EF4-FFF2-40B4-BE49-F238E27FC236}">
                <a16:creationId xmlns:a16="http://schemas.microsoft.com/office/drawing/2014/main" id="{31A937AF-AA95-6B1F-89C3-034089314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1A4EED-4D25-60FE-12F5-2028059FE80C}"/>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1910895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DEAA-4709-B4B8-6A34-35BEF6B3F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9765B4-BE1D-82B6-50E7-C955FAE1AE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A3A9C2-7668-0F40-B9A8-CC8B0F5F41A3}"/>
              </a:ext>
            </a:extLst>
          </p:cNvPr>
          <p:cNvSpPr>
            <a:spLocks noGrp="1"/>
          </p:cNvSpPr>
          <p:nvPr>
            <p:ph type="dt" sz="half" idx="10"/>
          </p:nvPr>
        </p:nvSpPr>
        <p:spPr/>
        <p:txBody>
          <a:bodyPr/>
          <a:lstStyle/>
          <a:p>
            <a:fld id="{B75086BF-C316-4D48-A1A0-211902C29B4D}" type="datetimeFigureOut">
              <a:rPr lang="en-US" smtClean="0"/>
              <a:t>5/23/2024</a:t>
            </a:fld>
            <a:endParaRPr lang="en-US"/>
          </a:p>
        </p:txBody>
      </p:sp>
      <p:sp>
        <p:nvSpPr>
          <p:cNvPr id="5" name="Footer Placeholder 4">
            <a:extLst>
              <a:ext uri="{FF2B5EF4-FFF2-40B4-BE49-F238E27FC236}">
                <a16:creationId xmlns:a16="http://schemas.microsoft.com/office/drawing/2014/main" id="{98057B8C-45FC-D780-673D-9968A3054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F5B911-E43B-71F4-4834-74D69DF3C687}"/>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630704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8D7DD7-C30F-2573-D2AE-CD923822CBDD}"/>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5902E6-4D45-05FC-34AE-11143FC9AE76}"/>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F5E24-FA34-9125-2113-2046B019E73A}"/>
              </a:ext>
            </a:extLst>
          </p:cNvPr>
          <p:cNvSpPr>
            <a:spLocks noGrp="1"/>
          </p:cNvSpPr>
          <p:nvPr>
            <p:ph type="dt" sz="half" idx="10"/>
          </p:nvPr>
        </p:nvSpPr>
        <p:spPr/>
        <p:txBody>
          <a:bodyPr/>
          <a:lstStyle/>
          <a:p>
            <a:fld id="{B75086BF-C316-4D48-A1A0-211902C29B4D}" type="datetimeFigureOut">
              <a:rPr lang="en-US" smtClean="0"/>
              <a:t>5/23/2024</a:t>
            </a:fld>
            <a:endParaRPr lang="en-US"/>
          </a:p>
        </p:txBody>
      </p:sp>
      <p:sp>
        <p:nvSpPr>
          <p:cNvPr id="5" name="Footer Placeholder 4">
            <a:extLst>
              <a:ext uri="{FF2B5EF4-FFF2-40B4-BE49-F238E27FC236}">
                <a16:creationId xmlns:a16="http://schemas.microsoft.com/office/drawing/2014/main" id="{9D52A4CD-C177-9F37-7BFF-A30BA8E5E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DB5741-5D41-7CB2-C915-8F8D4B8D0E01}"/>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132016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resentation title dark">
    <p:bg>
      <p:bgPr>
        <a:solidFill>
          <a:srgbClr val="192B37"/>
        </a:solidFill>
        <a:effectLst/>
      </p:bgPr>
    </p:bg>
    <p:spTree>
      <p:nvGrpSpPr>
        <p:cNvPr id="1" name=""/>
        <p:cNvGrpSpPr/>
        <p:nvPr/>
      </p:nvGrpSpPr>
      <p:grpSpPr>
        <a:xfrm>
          <a:off x="0" y="0"/>
          <a:ext cx="0" cy="0"/>
          <a:chOff x="0" y="0"/>
          <a:chExt cx="0" cy="0"/>
        </a:xfrm>
      </p:grpSpPr>
      <p:sp>
        <p:nvSpPr>
          <p:cNvPr id="27" name="Title Text"/>
          <p:cNvSpPr txBox="1">
            <a:spLocks noGrp="1"/>
          </p:cNvSpPr>
          <p:nvPr>
            <p:ph type="title"/>
          </p:nvPr>
        </p:nvSpPr>
        <p:spPr>
          <a:xfrm>
            <a:off x="2584896" y="6377282"/>
            <a:ext cx="19678204" cy="5957990"/>
          </a:xfrm>
          <a:prstGeom prst="rect">
            <a:avLst/>
          </a:prstGeom>
        </p:spPr>
        <p:txBody>
          <a:bodyPr lIns="0" tIns="0" rIns="0" bIns="0"/>
          <a:lstStyle>
            <a:lvl1pPr>
              <a:lnSpc>
                <a:spcPct val="80000"/>
              </a:lnSpc>
              <a:spcBef>
                <a:spcPts val="0"/>
              </a:spcBef>
              <a:defRPr sz="9600" spc="0">
                <a:solidFill>
                  <a:srgbClr val="FFFFFF"/>
                </a:solidFill>
                <a:latin typeface="+mj-lt"/>
                <a:ea typeface="+mj-ea"/>
                <a:cs typeface="+mj-cs"/>
                <a:sym typeface="Poppins Medium"/>
              </a:defRPr>
            </a:lvl1pPr>
          </a:lstStyle>
          <a:p>
            <a:r>
              <a:t>Title Text</a:t>
            </a:r>
          </a:p>
        </p:txBody>
      </p:sp>
      <p:pic>
        <p:nvPicPr>
          <p:cNvPr id="28" name="endava_logo_neg_RGB.png" descr="endava_logo_neg_RGB.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3247" y="607284"/>
            <a:ext cx="2480228" cy="421640"/>
          </a:xfrm>
          <a:prstGeom prst="rect">
            <a:avLst/>
          </a:prstGeom>
          <a:ln w="12700">
            <a:miter lim="400000"/>
          </a:ln>
        </p:spPr>
      </p:pic>
      <p:sp>
        <p:nvSpPr>
          <p:cNvPr id="29" name="Slide Number"/>
          <p:cNvSpPr txBox="1">
            <a:spLocks noGrp="1"/>
          </p:cNvSpPr>
          <p:nvPr>
            <p:ph type="sldNum" sz="quarter" idx="2"/>
          </p:nvPr>
        </p:nvSpPr>
        <p:spPr>
          <a:xfrm>
            <a:off x="11878716" y="13081000"/>
            <a:ext cx="306935" cy="398779"/>
          </a:xfrm>
          <a:prstGeom prst="rect">
            <a:avLst/>
          </a:prstGeom>
        </p:spPr>
        <p:txBody>
          <a:bodyPr lIns="50800" tIns="50800" rIns="50800" bIns="50800"/>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1_Presentation title dark">
    <p:bg>
      <p:bgPr>
        <a:solidFill>
          <a:srgbClr val="192B37"/>
        </a:solidFill>
        <a:effectLst/>
      </p:bgPr>
    </p:bg>
    <p:spTree>
      <p:nvGrpSpPr>
        <p:cNvPr id="1" name=""/>
        <p:cNvGrpSpPr/>
        <p:nvPr/>
      </p:nvGrpSpPr>
      <p:grpSpPr>
        <a:xfrm>
          <a:off x="0" y="0"/>
          <a:ext cx="0" cy="0"/>
          <a:chOff x="0" y="0"/>
          <a:chExt cx="0" cy="0"/>
        </a:xfrm>
      </p:grpSpPr>
      <p:sp>
        <p:nvSpPr>
          <p:cNvPr id="27" name="Title Text"/>
          <p:cNvSpPr txBox="1">
            <a:spLocks noGrp="1"/>
          </p:cNvSpPr>
          <p:nvPr>
            <p:ph type="title"/>
          </p:nvPr>
        </p:nvSpPr>
        <p:spPr>
          <a:xfrm>
            <a:off x="2584896" y="6377282"/>
            <a:ext cx="19678204" cy="5957990"/>
          </a:xfrm>
          <a:prstGeom prst="rect">
            <a:avLst/>
          </a:prstGeom>
        </p:spPr>
        <p:txBody>
          <a:bodyPr lIns="0" tIns="0" rIns="0" bIns="0"/>
          <a:lstStyle>
            <a:lvl1pPr>
              <a:lnSpc>
                <a:spcPct val="80000"/>
              </a:lnSpc>
              <a:spcBef>
                <a:spcPts val="0"/>
              </a:spcBef>
              <a:defRPr sz="9600" spc="0">
                <a:solidFill>
                  <a:srgbClr val="FFFFFF"/>
                </a:solidFill>
                <a:latin typeface="+mj-lt"/>
                <a:ea typeface="+mj-ea"/>
                <a:cs typeface="+mj-cs"/>
                <a:sym typeface="Poppins Medium"/>
              </a:defRPr>
            </a:lvl1pPr>
          </a:lstStyle>
          <a:p>
            <a:r>
              <a:t>Title Text</a:t>
            </a:r>
          </a:p>
        </p:txBody>
      </p:sp>
      <p:sp>
        <p:nvSpPr>
          <p:cNvPr id="29" name="Slide Number"/>
          <p:cNvSpPr txBox="1">
            <a:spLocks noGrp="1"/>
          </p:cNvSpPr>
          <p:nvPr>
            <p:ph type="sldNum" sz="quarter" idx="2"/>
          </p:nvPr>
        </p:nvSpPr>
        <p:spPr>
          <a:xfrm>
            <a:off x="11878716" y="13081000"/>
            <a:ext cx="306935" cy="398779"/>
          </a:xfrm>
          <a:prstGeom prst="rect">
            <a:avLst/>
          </a:prstGeom>
        </p:spPr>
        <p:txBody>
          <a:bodyPr lIns="50800" tIns="50800" rIns="50800" bIns="50800"/>
          <a:lstStyle/>
          <a:p>
            <a:fld id="{86CB4B4D-7CA3-9044-876B-883B54F8677D}" type="slidenum">
              <a:rPr/>
              <a:t>‹#›</a:t>
            </a:fld>
            <a:endParaRPr/>
          </a:p>
        </p:txBody>
      </p:sp>
    </p:spTree>
    <p:extLst>
      <p:ext uri="{BB962C8B-B14F-4D97-AF65-F5344CB8AC3E}">
        <p14:creationId xmlns:p14="http://schemas.microsoft.com/office/powerpoint/2010/main" val="387793320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Agenda Black">
    <p:bg>
      <p:bgPr>
        <a:solidFill>
          <a:srgbClr val="192B37"/>
        </a:solidFill>
        <a:effectLst/>
      </p:bgPr>
    </p:bg>
    <p:spTree>
      <p:nvGrpSpPr>
        <p:cNvPr id="1" name=""/>
        <p:cNvGrpSpPr/>
        <p:nvPr/>
      </p:nvGrpSpPr>
      <p:grpSpPr>
        <a:xfrm>
          <a:off x="0" y="0"/>
          <a:ext cx="0" cy="0"/>
          <a:chOff x="0" y="0"/>
          <a:chExt cx="0" cy="0"/>
        </a:xfrm>
      </p:grpSpPr>
      <p:pic>
        <p:nvPicPr>
          <p:cNvPr id="50" name="endava_symbol_black_CMYK.pdf" descr="endava_symbol_black_CMYK.pdf"/>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50" cy="320676"/>
          </a:xfrm>
          <a:prstGeom prst="rect">
            <a:avLst/>
          </a:prstGeom>
          <a:ln w="12700">
            <a:miter lim="400000"/>
          </a:ln>
        </p:spPr>
      </p:pic>
      <p:sp>
        <p:nvSpPr>
          <p:cNvPr id="51" name="Insert presentation name"/>
          <p:cNvSpPr txBox="1"/>
          <p:nvPr userDrawn="1"/>
        </p:nvSpPr>
        <p:spPr>
          <a:xfrm>
            <a:off x="16759829" y="231506"/>
            <a:ext cx="6570620" cy="3611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solidFill>
                  <a:srgbClr val="FFFFFF"/>
                </a:solidFill>
              </a:defRPr>
            </a:lvl1pPr>
          </a:lstStyle>
          <a:p>
            <a:r>
              <a:rPr lang="en-US"/>
              <a:t>Unit Testing Introduction</a:t>
            </a:r>
            <a:endParaRPr/>
          </a:p>
        </p:txBody>
      </p:sp>
      <p:pic>
        <p:nvPicPr>
          <p:cNvPr id="52" name="endava_brandshape_RGB_red.svg" descr="endava_brandshape_RGB_red.sv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6200000">
            <a:off x="5521569" y="2073270"/>
            <a:ext cx="609601" cy="243841"/>
          </a:xfrm>
          <a:prstGeom prst="rect">
            <a:avLst/>
          </a:prstGeom>
          <a:ln w="12700">
            <a:miter lim="400000"/>
          </a:ln>
        </p:spPr>
      </p:pic>
      <p:sp>
        <p:nvSpPr>
          <p:cNvPr id="53" name="Agenda"/>
          <p:cNvSpPr txBox="1"/>
          <p:nvPr/>
        </p:nvSpPr>
        <p:spPr>
          <a:xfrm>
            <a:off x="2590800" y="1700307"/>
            <a:ext cx="3357490"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defTabSz="470262">
              <a:lnSpc>
                <a:spcPct val="100000"/>
              </a:lnSpc>
              <a:spcBef>
                <a:spcPts val="3000"/>
              </a:spcBef>
              <a:defRPr sz="5600" spc="0">
                <a:solidFill>
                  <a:srgbClr val="FFFFFF"/>
                </a:solidFill>
              </a:defRPr>
            </a:lvl1pPr>
          </a:lstStyle>
          <a:p>
            <a:r>
              <a:rPr>
                <a:latin typeface="+mj-lt"/>
              </a:rPr>
              <a:t>Agenda</a:t>
            </a:r>
          </a:p>
        </p:txBody>
      </p:sp>
      <p:sp>
        <p:nvSpPr>
          <p:cNvPr id="54" name="Insert short chapter name…"/>
          <p:cNvSpPr txBox="1">
            <a:spLocks noGrp="1"/>
          </p:cNvSpPr>
          <p:nvPr>
            <p:ph type="body" sz="quarter" idx="21"/>
          </p:nvPr>
        </p:nvSpPr>
        <p:spPr>
          <a:xfrm>
            <a:off x="4566592" y="4389125"/>
            <a:ext cx="9263708" cy="4897113"/>
          </a:xfrm>
          <a:prstGeom prst="rect">
            <a:avLst/>
          </a:prstGeom>
        </p:spPr>
        <p:txBody>
          <a:bodyPr lIns="0" tIns="0" rIns="0" bIns="0" anchor="t">
            <a:spAutoFit/>
          </a:bodyPr>
          <a:lstStyle/>
          <a:p>
            <a:pPr marL="0" indent="0" defTabSz="470262">
              <a:lnSpc>
                <a:spcPct val="140000"/>
              </a:lnSpc>
              <a:spcBef>
                <a:spcPts val="0"/>
              </a:spcBef>
              <a:buClrTx/>
              <a:buSzTx/>
              <a:buNone/>
              <a:defRPr sz="4000">
                <a:solidFill>
                  <a:srgbClr val="FFFFFF"/>
                </a:solidFill>
              </a:defRPr>
            </a:pPr>
            <a:r>
              <a:t>Insert short chapter name</a:t>
            </a:r>
          </a:p>
          <a:p>
            <a:pPr marL="0" indent="0" defTabSz="470262">
              <a:lnSpc>
                <a:spcPct val="140000"/>
              </a:lnSpc>
              <a:spcBef>
                <a:spcPts val="0"/>
              </a:spcBef>
              <a:buClrTx/>
              <a:buSzTx/>
              <a:buNone/>
              <a:defRPr sz="4000">
                <a:solidFill>
                  <a:srgbClr val="FFFFFF"/>
                </a:solidFill>
              </a:defRPr>
            </a:pPr>
            <a:r>
              <a:t>Insert short chapter name</a:t>
            </a:r>
          </a:p>
          <a:p>
            <a:pPr marL="0" indent="0" defTabSz="470262">
              <a:lnSpc>
                <a:spcPct val="140000"/>
              </a:lnSpc>
              <a:spcBef>
                <a:spcPts val="0"/>
              </a:spcBef>
              <a:buClrTx/>
              <a:buSzTx/>
              <a:buNone/>
              <a:defRPr sz="4000">
                <a:solidFill>
                  <a:srgbClr val="FFFFFF"/>
                </a:solidFill>
              </a:defRPr>
            </a:pPr>
            <a:r>
              <a:t>Insert short chapter name</a:t>
            </a:r>
          </a:p>
          <a:p>
            <a:pPr marL="0" indent="0" defTabSz="470262">
              <a:lnSpc>
                <a:spcPct val="140000"/>
              </a:lnSpc>
              <a:spcBef>
                <a:spcPts val="0"/>
              </a:spcBef>
              <a:buClrTx/>
              <a:buSzTx/>
              <a:buNone/>
              <a:defRPr sz="4000">
                <a:solidFill>
                  <a:srgbClr val="FFFFFF"/>
                </a:solidFill>
              </a:defRPr>
            </a:pPr>
            <a:r>
              <a:t>Insert short chapter name</a:t>
            </a:r>
          </a:p>
          <a:p>
            <a:pPr marL="0" indent="0" defTabSz="470262">
              <a:lnSpc>
                <a:spcPct val="140000"/>
              </a:lnSpc>
              <a:spcBef>
                <a:spcPts val="0"/>
              </a:spcBef>
              <a:buClrTx/>
              <a:buSzTx/>
              <a:buNone/>
              <a:defRPr sz="4000">
                <a:solidFill>
                  <a:srgbClr val="FFFFFF"/>
                </a:solidFill>
              </a:defRPr>
            </a:pPr>
            <a:r>
              <a:t>Insert short chapter name</a:t>
            </a:r>
          </a:p>
        </p:txBody>
      </p:sp>
      <p:sp>
        <p:nvSpPr>
          <p:cNvPr id="55" name="Pag. 4…"/>
          <p:cNvSpPr txBox="1">
            <a:spLocks noGrp="1"/>
          </p:cNvSpPr>
          <p:nvPr>
            <p:ph type="body" sz="quarter" idx="22"/>
          </p:nvPr>
        </p:nvSpPr>
        <p:spPr>
          <a:xfrm>
            <a:off x="14478000" y="4630425"/>
            <a:ext cx="1217274" cy="4468867"/>
          </a:xfrm>
          <a:prstGeom prst="rect">
            <a:avLst/>
          </a:prstGeom>
        </p:spPr>
        <p:txBody>
          <a:bodyPr lIns="0" tIns="0" rIns="0" bIns="0" anchor="t">
            <a:spAutoFit/>
          </a:bodyPr>
          <a:lstStyle/>
          <a:p>
            <a:pPr marL="0" indent="0">
              <a:lnSpc>
                <a:spcPct val="280000"/>
              </a:lnSpc>
              <a:buClrTx/>
              <a:buSzTx/>
              <a:buNone/>
              <a:defRPr sz="1600">
                <a:solidFill>
                  <a:srgbClr val="FFFFFF"/>
                </a:solidFill>
              </a:defRPr>
            </a:pPr>
            <a:r>
              <a:t>Pag. 4</a:t>
            </a:r>
          </a:p>
          <a:p>
            <a:pPr marL="0" indent="0">
              <a:lnSpc>
                <a:spcPct val="280000"/>
              </a:lnSpc>
              <a:buClrTx/>
              <a:buSzTx/>
              <a:buNone/>
              <a:defRPr sz="1600">
                <a:solidFill>
                  <a:srgbClr val="FFFFFF"/>
                </a:solidFill>
              </a:defRPr>
            </a:pPr>
            <a:r>
              <a:t>Pag. 8</a:t>
            </a:r>
          </a:p>
          <a:p>
            <a:pPr marL="0" indent="0">
              <a:lnSpc>
                <a:spcPct val="280000"/>
              </a:lnSpc>
              <a:buClrTx/>
              <a:buSzTx/>
              <a:buNone/>
              <a:defRPr sz="1600">
                <a:solidFill>
                  <a:srgbClr val="FFFFFF"/>
                </a:solidFill>
              </a:defRPr>
            </a:pPr>
            <a:r>
              <a:t>Pag. 16</a:t>
            </a:r>
          </a:p>
          <a:p>
            <a:pPr marL="0" indent="0">
              <a:lnSpc>
                <a:spcPct val="280000"/>
              </a:lnSpc>
              <a:buClrTx/>
              <a:buSzTx/>
              <a:buNone/>
              <a:defRPr sz="1600">
                <a:solidFill>
                  <a:srgbClr val="FFFFFF"/>
                </a:solidFill>
              </a:defRPr>
            </a:pPr>
            <a:r>
              <a:t>Pag. 32</a:t>
            </a:r>
          </a:p>
          <a:p>
            <a:pPr marL="0" indent="0">
              <a:lnSpc>
                <a:spcPct val="280000"/>
              </a:lnSpc>
              <a:buClrTx/>
              <a:buSzTx/>
              <a:buNone/>
              <a:defRPr sz="1600">
                <a:solidFill>
                  <a:srgbClr val="FFFFFF"/>
                </a:solidFill>
              </a:defRPr>
            </a:pPr>
            <a:r>
              <a:t>Pag. 48</a:t>
            </a:r>
          </a:p>
        </p:txBody>
      </p:sp>
      <p:sp>
        <p:nvSpPr>
          <p:cNvPr id="56" name="01…"/>
          <p:cNvSpPr txBox="1">
            <a:spLocks noGrp="1"/>
          </p:cNvSpPr>
          <p:nvPr>
            <p:ph type="body" sz="quarter" idx="23"/>
          </p:nvPr>
        </p:nvSpPr>
        <p:spPr>
          <a:xfrm>
            <a:off x="2590800" y="4389125"/>
            <a:ext cx="1328093" cy="4897113"/>
          </a:xfrm>
          <a:prstGeom prst="rect">
            <a:avLst/>
          </a:prstGeom>
        </p:spPr>
        <p:txBody>
          <a:bodyPr lIns="0" tIns="0" rIns="0" bIns="0" anchor="t">
            <a:spAutoFit/>
          </a:bodyPr>
          <a:lstStyle/>
          <a:p>
            <a:pPr marL="0" indent="0" defTabSz="470262">
              <a:lnSpc>
                <a:spcPct val="140000"/>
              </a:lnSpc>
              <a:spcBef>
                <a:spcPts val="0"/>
              </a:spcBef>
              <a:buSzTx/>
              <a:buNone/>
              <a:defRPr sz="4000">
                <a:solidFill>
                  <a:srgbClr val="FF5640"/>
                </a:solidFill>
              </a:defRPr>
            </a:pPr>
            <a:r>
              <a:t>01</a:t>
            </a:r>
          </a:p>
          <a:p>
            <a:pPr marL="0" indent="0" defTabSz="470262">
              <a:lnSpc>
                <a:spcPct val="140000"/>
              </a:lnSpc>
              <a:spcBef>
                <a:spcPts val="0"/>
              </a:spcBef>
              <a:buSzTx/>
              <a:buNone/>
              <a:defRPr sz="4000">
                <a:solidFill>
                  <a:srgbClr val="FF5640"/>
                </a:solidFill>
              </a:defRPr>
            </a:pPr>
            <a:r>
              <a:t>02</a:t>
            </a:r>
          </a:p>
          <a:p>
            <a:pPr marL="0" indent="0" defTabSz="470262">
              <a:lnSpc>
                <a:spcPct val="140000"/>
              </a:lnSpc>
              <a:spcBef>
                <a:spcPts val="0"/>
              </a:spcBef>
              <a:buSzTx/>
              <a:buNone/>
              <a:defRPr sz="4000">
                <a:solidFill>
                  <a:srgbClr val="FF5640"/>
                </a:solidFill>
              </a:defRPr>
            </a:pPr>
            <a:r>
              <a:t>03</a:t>
            </a:r>
          </a:p>
          <a:p>
            <a:pPr marL="0" indent="0" defTabSz="470262">
              <a:lnSpc>
                <a:spcPct val="140000"/>
              </a:lnSpc>
              <a:spcBef>
                <a:spcPts val="0"/>
              </a:spcBef>
              <a:buSzTx/>
              <a:buNone/>
              <a:defRPr sz="4000">
                <a:solidFill>
                  <a:srgbClr val="FF5640"/>
                </a:solidFill>
              </a:defRPr>
            </a:pPr>
            <a:r>
              <a:t>04</a:t>
            </a:r>
          </a:p>
          <a:p>
            <a:pPr marL="0" indent="0" defTabSz="470262">
              <a:lnSpc>
                <a:spcPct val="140000"/>
              </a:lnSpc>
              <a:spcBef>
                <a:spcPts val="0"/>
              </a:spcBef>
              <a:buSzTx/>
              <a:buNone/>
              <a:defRPr sz="4000">
                <a:solidFill>
                  <a:srgbClr val="FF5640"/>
                </a:solidFill>
              </a:defRPr>
            </a:pPr>
            <a:r>
              <a:t>05</a:t>
            </a:r>
          </a:p>
        </p:txBody>
      </p:sp>
      <p:pic>
        <p:nvPicPr>
          <p:cNvPr id="57" name="endava_symbol_RGB 1.png" descr="endava_symbol_RGB 1.png"/>
          <p:cNvPicPr>
            <a:picLocks noChangeAspect="1"/>
          </p:cNvPicPr>
          <p:nvPr userDrawn="1"/>
        </p:nvPicPr>
        <p:blipFill>
          <a:blip r:embed="rId4" cstate="screen">
            <a:alphaModFix amt="50000"/>
            <a:extLst>
              <a:ext uri="{28A0092B-C50C-407E-A947-70E740481C1C}">
                <a14:useLocalDpi xmlns:a14="http://schemas.microsoft.com/office/drawing/2010/main"/>
              </a:ext>
            </a:extLst>
          </a:blip>
          <a:srcRect/>
          <a:stretch>
            <a:fillRect/>
          </a:stretch>
        </p:blipFill>
        <p:spPr>
          <a:xfrm>
            <a:off x="23434135" y="251730"/>
            <a:ext cx="262849" cy="320676"/>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hapter">
    <p:spTree>
      <p:nvGrpSpPr>
        <p:cNvPr id="1" name=""/>
        <p:cNvGrpSpPr/>
        <p:nvPr/>
      </p:nvGrpSpPr>
      <p:grpSpPr>
        <a:xfrm>
          <a:off x="0" y="0"/>
          <a:ext cx="0" cy="0"/>
          <a:chOff x="0" y="0"/>
          <a:chExt cx="0" cy="0"/>
        </a:xfrm>
      </p:grpSpPr>
      <p:sp>
        <p:nvSpPr>
          <p:cNvPr id="65" name="Title Text"/>
          <p:cNvSpPr txBox="1">
            <a:spLocks noGrp="1"/>
          </p:cNvSpPr>
          <p:nvPr>
            <p:ph type="title"/>
          </p:nvPr>
        </p:nvSpPr>
        <p:spPr>
          <a:xfrm>
            <a:off x="5289996" y="2795882"/>
            <a:ext cx="14122401" cy="3352801"/>
          </a:xfrm>
          <a:prstGeom prst="rect">
            <a:avLst/>
          </a:prstGeom>
        </p:spPr>
        <p:txBody>
          <a:bodyPr lIns="0" tIns="0" rIns="0" bIns="0"/>
          <a:lstStyle>
            <a:lvl1pPr>
              <a:lnSpc>
                <a:spcPct val="100000"/>
              </a:lnSpc>
              <a:spcBef>
                <a:spcPts val="0"/>
              </a:spcBef>
              <a:defRPr sz="9600" spc="0">
                <a:latin typeface="+mj-lt"/>
                <a:ea typeface="+mj-ea"/>
                <a:cs typeface="+mj-cs"/>
                <a:sym typeface="Poppins Medium"/>
              </a:defRPr>
            </a:lvl1pPr>
          </a:lstStyle>
          <a:p>
            <a:r>
              <a:t>Title Text</a:t>
            </a:r>
          </a:p>
        </p:txBody>
      </p:sp>
      <p:sp>
        <p:nvSpPr>
          <p:cNvPr id="66" name="Chapter"/>
          <p:cNvSpPr txBox="1"/>
          <p:nvPr userDrawn="1"/>
        </p:nvSpPr>
        <p:spPr>
          <a:xfrm>
            <a:off x="609600" y="1224265"/>
            <a:ext cx="1615562" cy="3556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spAutoFit/>
          </a:bodyPr>
          <a:lstStyle>
            <a:lvl1pPr>
              <a:lnSpc>
                <a:spcPct val="100000"/>
              </a:lnSpc>
            </a:lvl1pPr>
          </a:lstStyle>
          <a:p>
            <a:r>
              <a:t>Chapter</a:t>
            </a:r>
          </a:p>
        </p:txBody>
      </p:sp>
      <p:sp>
        <p:nvSpPr>
          <p:cNvPr id="67" name="01"/>
          <p:cNvSpPr txBox="1">
            <a:spLocks noGrp="1"/>
          </p:cNvSpPr>
          <p:nvPr>
            <p:ph type="body" sz="quarter" idx="21" hasCustomPrompt="1"/>
          </p:nvPr>
        </p:nvSpPr>
        <p:spPr>
          <a:xfrm>
            <a:off x="609600" y="2795879"/>
            <a:ext cx="2284402" cy="1477328"/>
          </a:xfrm>
          <a:prstGeom prst="rect">
            <a:avLst/>
          </a:prstGeom>
        </p:spPr>
        <p:txBody>
          <a:bodyPr lIns="0" tIns="0" rIns="0" bIns="0" anchor="t">
            <a:spAutoFit/>
          </a:bodyPr>
          <a:lstStyle>
            <a:lvl1pPr marL="0" indent="0" defTabSz="470262">
              <a:lnSpc>
                <a:spcPct val="100000"/>
              </a:lnSpc>
              <a:spcBef>
                <a:spcPts val="0"/>
              </a:spcBef>
              <a:buClrTx/>
              <a:buSzTx/>
              <a:buNone/>
              <a:defRPr sz="9600">
                <a:latin typeface="+mj-lt"/>
                <a:ea typeface="+mj-ea"/>
                <a:cs typeface="+mj-cs"/>
                <a:sym typeface="Poppins Medium"/>
              </a:defRPr>
            </a:lvl1pPr>
          </a:lstStyle>
          <a:p>
            <a:r>
              <a:t>01</a:t>
            </a:r>
          </a:p>
        </p:txBody>
      </p:sp>
      <p:sp>
        <p:nvSpPr>
          <p:cNvPr id="68" name="Insert presentation name or subtitle here if needed"/>
          <p:cNvSpPr txBox="1">
            <a:spLocks noGrp="1"/>
          </p:cNvSpPr>
          <p:nvPr>
            <p:ph type="body" sz="quarter" idx="22" hasCustomPrompt="1"/>
          </p:nvPr>
        </p:nvSpPr>
        <p:spPr>
          <a:xfrm>
            <a:off x="5301233" y="1224265"/>
            <a:ext cx="7253966" cy="307777"/>
          </a:xfrm>
          <a:prstGeom prst="rect">
            <a:avLst/>
          </a:prstGeom>
        </p:spPr>
        <p:txBody>
          <a:bodyPr lIns="0" tIns="0" rIns="0" bIns="0" anchor="t">
            <a:spAutoFit/>
          </a:bodyPr>
          <a:lstStyle>
            <a:lvl1pPr marL="0" indent="0">
              <a:lnSpc>
                <a:spcPct val="100000"/>
              </a:lnSpc>
              <a:buClrTx/>
              <a:buSzTx/>
              <a:buNone/>
              <a:defRPr sz="2000"/>
            </a:lvl1pPr>
          </a:lstStyle>
          <a:p>
            <a:r>
              <a:t>Insert subtitle if needed</a:t>
            </a:r>
          </a:p>
        </p:txBody>
      </p:sp>
      <p:pic>
        <p:nvPicPr>
          <p:cNvPr id="69" name="endava_brandshape_RGB_red.svg" descr="endava_brandshape_RGB_red.sv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916214" y="3241710"/>
            <a:ext cx="1142575" cy="457030"/>
          </a:xfrm>
          <a:prstGeom prst="rect">
            <a:avLst/>
          </a:prstGeom>
          <a:ln w="12700">
            <a:miter lim="400000"/>
          </a:ln>
        </p:spPr>
      </p:pic>
      <p:sp>
        <p:nvSpPr>
          <p:cNvPr id="70" name="Slide Number"/>
          <p:cNvSpPr txBox="1">
            <a:spLocks noGrp="1"/>
          </p:cNvSpPr>
          <p:nvPr>
            <p:ph type="sldNum" sz="quarter" idx="2"/>
          </p:nvPr>
        </p:nvSpPr>
        <p:spPr>
          <a:xfrm>
            <a:off x="11878716" y="13081000"/>
            <a:ext cx="306935" cy="398779"/>
          </a:xfrm>
          <a:prstGeom prst="rect">
            <a:avLst/>
          </a:prstGeom>
        </p:spPr>
        <p:txBody>
          <a:bodyPr lIns="50800" tIns="50800" rIns="50800" bIns="50800"/>
          <a:lstStyle/>
          <a:p>
            <a:fld id="{86CB4B4D-7CA3-9044-876B-883B54F8677D}" type="slidenum">
              <a:r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hapter dark">
    <p:bg>
      <p:bgPr>
        <a:solidFill>
          <a:srgbClr val="192B37"/>
        </a:solidFill>
        <a:effectLst/>
      </p:bgPr>
    </p:bg>
    <p:spTree>
      <p:nvGrpSpPr>
        <p:cNvPr id="1" name=""/>
        <p:cNvGrpSpPr/>
        <p:nvPr/>
      </p:nvGrpSpPr>
      <p:grpSpPr>
        <a:xfrm>
          <a:off x="0" y="0"/>
          <a:ext cx="0" cy="0"/>
          <a:chOff x="0" y="0"/>
          <a:chExt cx="0" cy="0"/>
        </a:xfrm>
      </p:grpSpPr>
      <p:sp>
        <p:nvSpPr>
          <p:cNvPr id="77" name="Title Text"/>
          <p:cNvSpPr txBox="1">
            <a:spLocks noGrp="1"/>
          </p:cNvSpPr>
          <p:nvPr>
            <p:ph type="title"/>
          </p:nvPr>
        </p:nvSpPr>
        <p:spPr>
          <a:xfrm>
            <a:off x="5289996" y="2795882"/>
            <a:ext cx="14122401" cy="3352801"/>
          </a:xfrm>
          <a:prstGeom prst="rect">
            <a:avLst/>
          </a:prstGeom>
        </p:spPr>
        <p:txBody>
          <a:bodyPr lIns="0" tIns="0" rIns="0" bIns="0"/>
          <a:lstStyle>
            <a:lvl1pPr>
              <a:lnSpc>
                <a:spcPct val="100000"/>
              </a:lnSpc>
              <a:spcBef>
                <a:spcPts val="0"/>
              </a:spcBef>
              <a:defRPr sz="9600" spc="0">
                <a:solidFill>
                  <a:srgbClr val="FFFFFF"/>
                </a:solidFill>
                <a:latin typeface="+mj-lt"/>
                <a:ea typeface="+mj-ea"/>
                <a:cs typeface="+mj-cs"/>
                <a:sym typeface="Poppins Medium"/>
              </a:defRPr>
            </a:lvl1pPr>
          </a:lstStyle>
          <a:p>
            <a:r>
              <a:t>Title Text</a:t>
            </a:r>
          </a:p>
        </p:txBody>
      </p:sp>
      <p:sp>
        <p:nvSpPr>
          <p:cNvPr id="79" name="Chapter"/>
          <p:cNvSpPr txBox="1"/>
          <p:nvPr/>
        </p:nvSpPr>
        <p:spPr>
          <a:xfrm>
            <a:off x="609600" y="1224265"/>
            <a:ext cx="1615562" cy="3556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defRPr>
                <a:solidFill>
                  <a:srgbClr val="FFFFFF"/>
                </a:solidFill>
              </a:defRPr>
            </a:lvl1pPr>
          </a:lstStyle>
          <a:p>
            <a:r>
              <a:t>Chapter</a:t>
            </a:r>
          </a:p>
        </p:txBody>
      </p:sp>
      <p:sp>
        <p:nvSpPr>
          <p:cNvPr id="80" name="01"/>
          <p:cNvSpPr txBox="1">
            <a:spLocks noGrp="1"/>
          </p:cNvSpPr>
          <p:nvPr>
            <p:ph type="body" sz="quarter" idx="21" hasCustomPrompt="1"/>
          </p:nvPr>
        </p:nvSpPr>
        <p:spPr>
          <a:xfrm>
            <a:off x="609600" y="2795879"/>
            <a:ext cx="2284402" cy="1477328"/>
          </a:xfrm>
          <a:prstGeom prst="rect">
            <a:avLst/>
          </a:prstGeom>
        </p:spPr>
        <p:txBody>
          <a:bodyPr lIns="0" tIns="0" rIns="0" bIns="0" anchor="t">
            <a:spAutoFit/>
          </a:bodyPr>
          <a:lstStyle>
            <a:lvl1pPr marL="0" indent="0" defTabSz="470262">
              <a:lnSpc>
                <a:spcPct val="100000"/>
              </a:lnSpc>
              <a:spcBef>
                <a:spcPts val="0"/>
              </a:spcBef>
              <a:buClrTx/>
              <a:buSzTx/>
              <a:buNone/>
              <a:defRPr sz="9600">
                <a:solidFill>
                  <a:srgbClr val="FFFFFF"/>
                </a:solidFill>
                <a:latin typeface="+mj-lt"/>
                <a:ea typeface="+mj-ea"/>
                <a:cs typeface="+mj-cs"/>
                <a:sym typeface="Poppins Medium"/>
              </a:defRPr>
            </a:lvl1pPr>
          </a:lstStyle>
          <a:p>
            <a:r>
              <a:t>01</a:t>
            </a:r>
          </a:p>
        </p:txBody>
      </p:sp>
      <p:sp>
        <p:nvSpPr>
          <p:cNvPr id="81" name="Insert presentation name or subtitle here if needed"/>
          <p:cNvSpPr txBox="1">
            <a:spLocks noGrp="1"/>
          </p:cNvSpPr>
          <p:nvPr>
            <p:ph type="body" sz="quarter" idx="22" hasCustomPrompt="1"/>
          </p:nvPr>
        </p:nvSpPr>
        <p:spPr>
          <a:xfrm>
            <a:off x="5301233" y="1224265"/>
            <a:ext cx="7253966" cy="355600"/>
          </a:xfrm>
          <a:prstGeom prst="rect">
            <a:avLst/>
          </a:prstGeom>
        </p:spPr>
        <p:txBody>
          <a:bodyPr lIns="0" tIns="0" rIns="0" bIns="0" anchor="t">
            <a:spAutoFit/>
          </a:bodyPr>
          <a:lstStyle>
            <a:lvl1pPr marL="0" indent="0">
              <a:buClrTx/>
              <a:buSzTx/>
              <a:buNone/>
              <a:defRPr sz="2000">
                <a:solidFill>
                  <a:srgbClr val="FFFFFF"/>
                </a:solidFill>
              </a:defRPr>
            </a:lvl1pPr>
          </a:lstStyle>
          <a:p>
            <a:r>
              <a:t>Insert subtitle if needed</a:t>
            </a:r>
          </a:p>
        </p:txBody>
      </p:sp>
      <p:sp>
        <p:nvSpPr>
          <p:cNvPr id="82" name="Slide Number"/>
          <p:cNvSpPr txBox="1">
            <a:spLocks noGrp="1"/>
          </p:cNvSpPr>
          <p:nvPr>
            <p:ph type="sldNum" sz="quarter" idx="2"/>
          </p:nvPr>
        </p:nvSpPr>
        <p:spPr>
          <a:xfrm>
            <a:off x="11878716" y="13081000"/>
            <a:ext cx="306935" cy="398779"/>
          </a:xfrm>
          <a:prstGeom prst="rect">
            <a:avLst/>
          </a:prstGeom>
        </p:spPr>
        <p:txBody>
          <a:bodyPr lIns="50800" tIns="50800" rIns="50800" bIns="50800"/>
          <a:lstStyle/>
          <a:p>
            <a:fld id="{86CB4B4D-7CA3-9044-876B-883B54F8677D}" type="slidenum">
              <a:rPr/>
              <a:t>‹#›</a:t>
            </a:fld>
            <a:endParaRPr/>
          </a:p>
        </p:txBody>
      </p:sp>
      <p:pic>
        <p:nvPicPr>
          <p:cNvPr id="2" name="endava_brandshape_RGB_red.svg" descr="endava_brandshape_RGB_red.svg">
            <a:extLst>
              <a:ext uri="{FF2B5EF4-FFF2-40B4-BE49-F238E27FC236}">
                <a16:creationId xmlns:a16="http://schemas.microsoft.com/office/drawing/2014/main" id="{A3C3B100-D67A-6A1F-71CF-0AE68AAFE9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916214" y="3241710"/>
            <a:ext cx="1142575" cy="457030"/>
          </a:xfrm>
          <a:prstGeom prst="rect">
            <a:avLst/>
          </a:prstGeom>
          <a:ln w="12700">
            <a:miter lim="400000"/>
          </a:ln>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Header and Footer">
    <p:spTree>
      <p:nvGrpSpPr>
        <p:cNvPr id="1" name=""/>
        <p:cNvGrpSpPr/>
        <p:nvPr/>
      </p:nvGrpSpPr>
      <p:grpSpPr>
        <a:xfrm>
          <a:off x="0" y="0"/>
          <a:ext cx="0" cy="0"/>
          <a:chOff x="0" y="0"/>
          <a:chExt cx="0" cy="0"/>
        </a:xfrm>
      </p:grpSpPr>
      <p:sp>
        <p:nvSpPr>
          <p:cNvPr id="90" name="© Copyright 2023 Endava  •  Confidential and Proprietary  •  Version 1.0"/>
          <p:cNvSpPr txBox="1"/>
          <p:nvPr/>
        </p:nvSpPr>
        <p:spPr>
          <a:xfrm>
            <a:off x="610588" y="13114067"/>
            <a:ext cx="11290258" cy="2872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100000"/>
              </a:lnSpc>
              <a:spcBef>
                <a:spcPts val="0"/>
              </a:spcBef>
              <a:defRPr sz="1200" spc="0">
                <a:solidFill>
                  <a:srgbClr val="8C959B"/>
                </a:solidFill>
              </a:defRPr>
            </a:lvl1pPr>
          </a:lstStyle>
          <a:p>
            <a:r>
              <a:t>© Copyright 202</a:t>
            </a:r>
            <a:r>
              <a:rPr lang="en-US"/>
              <a:t>4</a:t>
            </a:r>
            <a:r>
              <a:t> Endava  •  Confidential and Proprietary  •  Version 1.0</a:t>
            </a:r>
          </a:p>
        </p:txBody>
      </p:sp>
      <p:sp>
        <p:nvSpPr>
          <p:cNvPr id="91" name="Insert chapter name"/>
          <p:cNvSpPr>
            <a:spLocks noGrp="1"/>
          </p:cNvSpPr>
          <p:nvPr>
            <p:ph type="body" sz="quarter" idx="21" hasCustomPrompt="1"/>
          </p:nvPr>
        </p:nvSpPr>
        <p:spPr>
          <a:xfrm>
            <a:off x="609599" y="207804"/>
            <a:ext cx="2154529" cy="405189"/>
          </a:xfrm>
          <a:prstGeom prst="roundRect">
            <a:avLst>
              <a:gd name="adj" fmla="val 50000"/>
            </a:avLst>
          </a:prstGeom>
          <a:solidFill>
            <a:srgbClr val="FFFFFF">
              <a:alpha val="0"/>
            </a:srgbClr>
          </a:solidFill>
          <a:ln>
            <a:solidFill>
              <a:srgbClr val="192B37"/>
            </a:solidFill>
          </a:ln>
        </p:spPr>
        <p:txBody>
          <a:bodyPr wrap="none" lIns="108000" tIns="36000" rIns="108000" bIns="36000">
            <a:spAutoFit/>
          </a:bodyPr>
          <a:lstStyle>
            <a:lvl1pPr marL="0" indent="0">
              <a:lnSpc>
                <a:spcPct val="100000"/>
              </a:lnSpc>
              <a:spcBef>
                <a:spcPts val="0"/>
              </a:spcBef>
              <a:buClrTx/>
              <a:buSzTx/>
              <a:buNone/>
              <a:defRPr sz="1400"/>
            </a:lvl1pPr>
          </a:lstStyle>
          <a:p>
            <a:r>
              <a:rPr lang="en-US"/>
              <a:t>Insert chapter name</a:t>
            </a:r>
            <a:endParaRPr/>
          </a:p>
        </p:txBody>
      </p:sp>
      <p:sp>
        <p:nvSpPr>
          <p:cNvPr id="93" name="Slide Number"/>
          <p:cNvSpPr txBox="1">
            <a:spLocks noGrp="1"/>
          </p:cNvSpPr>
          <p:nvPr>
            <p:ph type="sldNum" sz="quarter" idx="2"/>
          </p:nvPr>
        </p:nvSpPr>
        <p:spPr>
          <a:xfrm>
            <a:off x="23489402" y="13134586"/>
            <a:ext cx="288542" cy="246221"/>
          </a:xfrm>
          <a:prstGeom prst="rect">
            <a:avLst/>
          </a:prstGeom>
        </p:spPr>
        <p:txBody>
          <a:bodyPr anchor="ctr"/>
          <a:lstStyle/>
          <a:p>
            <a:fld id="{86CB4B4D-7CA3-9044-876B-883B54F8677D}" type="slidenum">
              <a:rPr/>
              <a:t>‹#›</a:t>
            </a:fld>
            <a:endParaRPr/>
          </a:p>
        </p:txBody>
      </p:sp>
      <p:pic>
        <p:nvPicPr>
          <p:cNvPr id="2" name="endava_symbol_black_CMYK.pdf" descr="endava_symbol_black_CMYK.pdf">
            <a:extLst>
              <a:ext uri="{FF2B5EF4-FFF2-40B4-BE49-F238E27FC236}">
                <a16:creationId xmlns:a16="http://schemas.microsoft.com/office/drawing/2014/main" id="{1C45B8D2-EBD5-5A95-3453-C9D68B49AA43}"/>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50" cy="320676"/>
          </a:xfrm>
          <a:prstGeom prst="rect">
            <a:avLst/>
          </a:prstGeom>
          <a:ln w="12700">
            <a:miter lim="400000"/>
          </a:ln>
        </p:spPr>
      </p:pic>
      <p:sp>
        <p:nvSpPr>
          <p:cNvPr id="3" name="Insert presentation name">
            <a:extLst>
              <a:ext uri="{FF2B5EF4-FFF2-40B4-BE49-F238E27FC236}">
                <a16:creationId xmlns:a16="http://schemas.microsoft.com/office/drawing/2014/main" id="{0EA579C2-A960-9895-D849-1816496962FF}"/>
              </a:ext>
            </a:extLst>
          </p:cNvPr>
          <p:cNvSpPr txBox="1"/>
          <p:nvPr userDrawn="1"/>
        </p:nvSpPr>
        <p:spPr>
          <a:xfrm>
            <a:off x="16759829" y="231506"/>
            <a:ext cx="6570620" cy="3611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lvl1pPr>
          </a:lstStyle>
          <a:p>
            <a:r>
              <a:rPr lang="en-US"/>
              <a:t>Unit testing Introduction</a:t>
            </a: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and Footer Black">
    <p:bg>
      <p:bgPr>
        <a:solidFill>
          <a:srgbClr val="192B37"/>
        </a:solidFill>
        <a:effectLst/>
      </p:bgPr>
    </p:bg>
    <p:spTree>
      <p:nvGrpSpPr>
        <p:cNvPr id="1" name=""/>
        <p:cNvGrpSpPr/>
        <p:nvPr/>
      </p:nvGrpSpPr>
      <p:grpSpPr>
        <a:xfrm>
          <a:off x="0" y="0"/>
          <a:ext cx="0" cy="0"/>
          <a:chOff x="0" y="0"/>
          <a:chExt cx="0" cy="0"/>
        </a:xfrm>
      </p:grpSpPr>
      <p:pic>
        <p:nvPicPr>
          <p:cNvPr id="100" name="endava_symbol_RGB 1.png" descr="endava_symbol_RGB 1.png"/>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49" cy="320676"/>
          </a:xfrm>
          <a:prstGeom prst="rect">
            <a:avLst/>
          </a:prstGeom>
          <a:ln w="12700">
            <a:miter lim="400000"/>
          </a:ln>
        </p:spPr>
      </p:pic>
      <p:sp>
        <p:nvSpPr>
          <p:cNvPr id="101" name="© Copyright 2023 Endava  •  Confidential and Proprietary  •  Version 1.0"/>
          <p:cNvSpPr txBox="1"/>
          <p:nvPr/>
        </p:nvSpPr>
        <p:spPr>
          <a:xfrm>
            <a:off x="610588" y="13114067"/>
            <a:ext cx="11290258" cy="2872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100000"/>
              </a:lnSpc>
              <a:spcBef>
                <a:spcPts val="0"/>
              </a:spcBef>
              <a:defRPr sz="1200" spc="0">
                <a:solidFill>
                  <a:srgbClr val="8C959B"/>
                </a:solidFill>
              </a:defRPr>
            </a:lvl1pPr>
          </a:lstStyle>
          <a:p>
            <a:r>
              <a:t>© Copyright 202</a:t>
            </a:r>
            <a:r>
              <a:rPr lang="en-US"/>
              <a:t>4 </a:t>
            </a:r>
            <a:r>
              <a:t>Endava  •  Confidential and Proprietary  •  Version 1.0</a:t>
            </a:r>
          </a:p>
        </p:txBody>
      </p:sp>
      <p:sp>
        <p:nvSpPr>
          <p:cNvPr id="103" name="Insert presentation name"/>
          <p:cNvSpPr txBox="1"/>
          <p:nvPr/>
        </p:nvSpPr>
        <p:spPr>
          <a:xfrm>
            <a:off x="16759829" y="231506"/>
            <a:ext cx="6570620" cy="3611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solidFill>
                  <a:srgbClr val="FFFFFF"/>
                </a:solidFill>
              </a:defRPr>
            </a:lvl1pPr>
          </a:lstStyle>
          <a:p>
            <a:r>
              <a:rPr lang="en-US"/>
              <a:t>Unit Testing Introduction</a:t>
            </a:r>
            <a:endParaRPr/>
          </a:p>
        </p:txBody>
      </p:sp>
      <p:sp>
        <p:nvSpPr>
          <p:cNvPr id="104" name="Slide Number"/>
          <p:cNvSpPr txBox="1">
            <a:spLocks noGrp="1"/>
          </p:cNvSpPr>
          <p:nvPr>
            <p:ph type="sldNum" sz="quarter" idx="2"/>
          </p:nvPr>
        </p:nvSpPr>
        <p:spPr>
          <a:xfrm>
            <a:off x="23489402" y="13134586"/>
            <a:ext cx="288542" cy="246221"/>
          </a:xfrm>
          <a:prstGeom prst="rect">
            <a:avLst/>
          </a:prstGeom>
        </p:spPr>
        <p:txBody>
          <a:bodyPr anchor="ctr"/>
          <a:lstStyle/>
          <a:p>
            <a:fld id="{86CB4B4D-7CA3-9044-876B-883B54F8677D}" type="slidenum">
              <a:rPr/>
              <a:t>‹#›</a:t>
            </a:fld>
            <a:endParaRPr/>
          </a:p>
        </p:txBody>
      </p:sp>
      <p:sp>
        <p:nvSpPr>
          <p:cNvPr id="2" name="Insert chapter name">
            <a:extLst>
              <a:ext uri="{FF2B5EF4-FFF2-40B4-BE49-F238E27FC236}">
                <a16:creationId xmlns:a16="http://schemas.microsoft.com/office/drawing/2014/main" id="{9F4D282D-D29D-3AED-1F6C-6CE2AE9FD156}"/>
              </a:ext>
            </a:extLst>
          </p:cNvPr>
          <p:cNvSpPr>
            <a:spLocks noGrp="1"/>
          </p:cNvSpPr>
          <p:nvPr>
            <p:ph type="body" sz="quarter" idx="21" hasCustomPrompt="1"/>
          </p:nvPr>
        </p:nvSpPr>
        <p:spPr>
          <a:xfrm>
            <a:off x="609599" y="207804"/>
            <a:ext cx="2154529" cy="405189"/>
          </a:xfrm>
          <a:prstGeom prst="roundRect">
            <a:avLst>
              <a:gd name="adj" fmla="val 50000"/>
            </a:avLst>
          </a:prstGeom>
          <a:solidFill>
            <a:srgbClr val="FFFFFF">
              <a:alpha val="0"/>
            </a:srgbClr>
          </a:solidFill>
          <a:ln>
            <a:solidFill>
              <a:srgbClr val="FFFFFF"/>
            </a:solidFill>
          </a:ln>
        </p:spPr>
        <p:txBody>
          <a:bodyPr wrap="none" lIns="108000" tIns="36000" rIns="108000" bIns="36000">
            <a:spAutoFit/>
          </a:bodyPr>
          <a:lstStyle>
            <a:lvl1pPr marL="0" indent="0">
              <a:lnSpc>
                <a:spcPct val="100000"/>
              </a:lnSpc>
              <a:spcBef>
                <a:spcPts val="0"/>
              </a:spcBef>
              <a:buClrTx/>
              <a:buSzTx/>
              <a:buNone/>
              <a:defRPr sz="1400">
                <a:solidFill>
                  <a:srgbClr val="FFFFFF"/>
                </a:solidFill>
              </a:defRPr>
            </a:lvl1pPr>
          </a:lstStyle>
          <a:p>
            <a:r>
              <a:rPr lang="en-US"/>
              <a:t>Insert chapter name</a:t>
            </a: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AE75-F16A-247A-8F6B-9F6DB6DF5E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33E394-CA9E-7944-BC94-E8CF52570D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858C2-05A4-374E-460A-A3BA3570E843}"/>
              </a:ext>
            </a:extLst>
          </p:cNvPr>
          <p:cNvSpPr>
            <a:spLocks noGrp="1"/>
          </p:cNvSpPr>
          <p:nvPr>
            <p:ph type="dt" sz="half" idx="10"/>
          </p:nvPr>
        </p:nvSpPr>
        <p:spPr/>
        <p:txBody>
          <a:bodyPr/>
          <a:lstStyle/>
          <a:p>
            <a:fld id="{B75086BF-C316-4D48-A1A0-211902C29B4D}" type="datetimeFigureOut">
              <a:rPr lang="en-US" smtClean="0"/>
              <a:t>5/23/2024</a:t>
            </a:fld>
            <a:endParaRPr lang="en-US"/>
          </a:p>
        </p:txBody>
      </p:sp>
      <p:sp>
        <p:nvSpPr>
          <p:cNvPr id="5" name="Footer Placeholder 4">
            <a:extLst>
              <a:ext uri="{FF2B5EF4-FFF2-40B4-BE49-F238E27FC236}">
                <a16:creationId xmlns:a16="http://schemas.microsoft.com/office/drawing/2014/main" id="{0F8D2CAB-4263-2246-4E80-E0F91C956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220DC5-F93C-F21C-79FA-D8BFFDAC512A}"/>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782564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Header">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xfrm>
            <a:off x="23489402" y="13132800"/>
            <a:ext cx="288542" cy="246221"/>
          </a:xfrm>
          <a:prstGeom prst="rect">
            <a:avLst/>
          </a:prstGeom>
        </p:spPr>
        <p:txBody>
          <a:bodyPr anchor="ctr"/>
          <a:lstStyle/>
          <a:p>
            <a:fld id="{86CB4B4D-7CA3-9044-876B-883B54F8677D}" type="slidenum">
              <a:rPr/>
              <a:t>‹#›</a:t>
            </a:fld>
            <a:endParaRPr/>
          </a:p>
        </p:txBody>
      </p:sp>
      <p:sp>
        <p:nvSpPr>
          <p:cNvPr id="2" name="Insert chapter name">
            <a:extLst>
              <a:ext uri="{FF2B5EF4-FFF2-40B4-BE49-F238E27FC236}">
                <a16:creationId xmlns:a16="http://schemas.microsoft.com/office/drawing/2014/main" id="{24775FF5-37AF-0C2F-8BA7-F619D9BD4521}"/>
              </a:ext>
            </a:extLst>
          </p:cNvPr>
          <p:cNvSpPr>
            <a:spLocks noGrp="1"/>
          </p:cNvSpPr>
          <p:nvPr>
            <p:ph type="body" sz="quarter" idx="21" hasCustomPrompt="1"/>
          </p:nvPr>
        </p:nvSpPr>
        <p:spPr>
          <a:xfrm>
            <a:off x="609599" y="207804"/>
            <a:ext cx="2154529" cy="405189"/>
          </a:xfrm>
          <a:prstGeom prst="roundRect">
            <a:avLst>
              <a:gd name="adj" fmla="val 50000"/>
            </a:avLst>
          </a:prstGeom>
          <a:solidFill>
            <a:srgbClr val="FFFFFF">
              <a:alpha val="0"/>
            </a:srgbClr>
          </a:solidFill>
          <a:ln>
            <a:solidFill>
              <a:srgbClr val="192B37"/>
            </a:solidFill>
          </a:ln>
        </p:spPr>
        <p:txBody>
          <a:bodyPr wrap="none" lIns="108000" tIns="36000" rIns="108000" bIns="36000">
            <a:spAutoFit/>
          </a:bodyPr>
          <a:lstStyle>
            <a:lvl1pPr marL="0" indent="0">
              <a:lnSpc>
                <a:spcPct val="100000"/>
              </a:lnSpc>
              <a:spcBef>
                <a:spcPts val="0"/>
              </a:spcBef>
              <a:buClrTx/>
              <a:buSzTx/>
              <a:buNone/>
              <a:defRPr sz="1400"/>
            </a:lvl1pPr>
          </a:lstStyle>
          <a:p>
            <a:r>
              <a:rPr lang="en-US"/>
              <a:t>Insert chapter name</a:t>
            </a:r>
            <a:endParaRPr/>
          </a:p>
        </p:txBody>
      </p:sp>
      <p:pic>
        <p:nvPicPr>
          <p:cNvPr id="3" name="endava_symbol_black_CMYK.pdf" descr="endava_symbol_black_CMYK.pdf">
            <a:extLst>
              <a:ext uri="{FF2B5EF4-FFF2-40B4-BE49-F238E27FC236}">
                <a16:creationId xmlns:a16="http://schemas.microsoft.com/office/drawing/2014/main" id="{4C390C19-143A-3839-48D1-DF330F53DC97}"/>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50" cy="320676"/>
          </a:xfrm>
          <a:prstGeom prst="rect">
            <a:avLst/>
          </a:prstGeom>
          <a:ln w="12700">
            <a:miter lim="400000"/>
          </a:ln>
        </p:spPr>
      </p:pic>
      <p:sp>
        <p:nvSpPr>
          <p:cNvPr id="4" name="Insert presentation name">
            <a:extLst>
              <a:ext uri="{FF2B5EF4-FFF2-40B4-BE49-F238E27FC236}">
                <a16:creationId xmlns:a16="http://schemas.microsoft.com/office/drawing/2014/main" id="{714B42F7-4105-9012-F91A-96C9765E2E42}"/>
              </a:ext>
            </a:extLst>
          </p:cNvPr>
          <p:cNvSpPr txBox="1"/>
          <p:nvPr userDrawn="1"/>
        </p:nvSpPr>
        <p:spPr>
          <a:xfrm>
            <a:off x="16759829" y="236808"/>
            <a:ext cx="6570620" cy="3505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lvl1pPr>
          </a:lstStyle>
          <a:p>
            <a:r>
              <a:rPr lang="en-US"/>
              <a:t>Presentation name here</a:t>
            </a: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Header Black">
    <p:bg>
      <p:bgPr>
        <a:solidFill>
          <a:srgbClr val="192B37"/>
        </a:solidFill>
        <a:effectLst/>
      </p:bgPr>
    </p:bg>
    <p:spTree>
      <p:nvGrpSpPr>
        <p:cNvPr id="1" name=""/>
        <p:cNvGrpSpPr/>
        <p:nvPr/>
      </p:nvGrpSpPr>
      <p:grpSpPr>
        <a:xfrm>
          <a:off x="0" y="0"/>
          <a:ext cx="0" cy="0"/>
          <a:chOff x="0" y="0"/>
          <a:chExt cx="0" cy="0"/>
        </a:xfrm>
      </p:grpSpPr>
      <p:pic>
        <p:nvPicPr>
          <p:cNvPr id="121" name="endava_symbol_RGB 1.png" descr="endava_symbol_RGB 1.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49" cy="320676"/>
          </a:xfrm>
          <a:prstGeom prst="rect">
            <a:avLst/>
          </a:prstGeom>
          <a:ln w="12700">
            <a:miter lim="400000"/>
          </a:ln>
        </p:spPr>
      </p:pic>
      <p:sp>
        <p:nvSpPr>
          <p:cNvPr id="123" name="Insert presentation name"/>
          <p:cNvSpPr txBox="1"/>
          <p:nvPr/>
        </p:nvSpPr>
        <p:spPr>
          <a:xfrm>
            <a:off x="16759829" y="231506"/>
            <a:ext cx="6570620" cy="3611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solidFill>
                  <a:srgbClr val="FFFFFF"/>
                </a:solidFill>
              </a:defRPr>
            </a:lvl1pPr>
          </a:lstStyle>
          <a:p>
            <a:r>
              <a:rPr lang="en-US"/>
              <a:t>Unit Testing Introduction</a:t>
            </a:r>
          </a:p>
        </p:txBody>
      </p:sp>
      <p:sp>
        <p:nvSpPr>
          <p:cNvPr id="124" name="Slide Number"/>
          <p:cNvSpPr txBox="1">
            <a:spLocks noGrp="1"/>
          </p:cNvSpPr>
          <p:nvPr>
            <p:ph type="sldNum" sz="quarter" idx="2"/>
          </p:nvPr>
        </p:nvSpPr>
        <p:spPr>
          <a:xfrm>
            <a:off x="23489402" y="13132800"/>
            <a:ext cx="288542" cy="246221"/>
          </a:xfrm>
          <a:prstGeom prst="rect">
            <a:avLst/>
          </a:prstGeom>
        </p:spPr>
        <p:txBody>
          <a:bodyPr anchor="ctr"/>
          <a:lstStyle/>
          <a:p>
            <a:fld id="{86CB4B4D-7CA3-9044-876B-883B54F8677D}" type="slidenum">
              <a:rPr/>
              <a:t>‹#›</a:t>
            </a:fld>
            <a:endParaRPr/>
          </a:p>
        </p:txBody>
      </p:sp>
      <p:sp>
        <p:nvSpPr>
          <p:cNvPr id="3" name="Insert chapter name">
            <a:extLst>
              <a:ext uri="{FF2B5EF4-FFF2-40B4-BE49-F238E27FC236}">
                <a16:creationId xmlns:a16="http://schemas.microsoft.com/office/drawing/2014/main" id="{F62A33C5-6FC7-36AC-AC44-63EAB33DE177}"/>
              </a:ext>
            </a:extLst>
          </p:cNvPr>
          <p:cNvSpPr>
            <a:spLocks noGrp="1"/>
          </p:cNvSpPr>
          <p:nvPr>
            <p:ph type="body" sz="quarter" idx="21" hasCustomPrompt="1"/>
          </p:nvPr>
        </p:nvSpPr>
        <p:spPr>
          <a:xfrm>
            <a:off x="609599" y="207804"/>
            <a:ext cx="2154529" cy="405189"/>
          </a:xfrm>
          <a:prstGeom prst="roundRect">
            <a:avLst>
              <a:gd name="adj" fmla="val 50000"/>
            </a:avLst>
          </a:prstGeom>
          <a:solidFill>
            <a:srgbClr val="FFFFFF">
              <a:alpha val="0"/>
            </a:srgbClr>
          </a:solidFill>
          <a:ln>
            <a:solidFill>
              <a:srgbClr val="FFFFFF"/>
            </a:solidFill>
          </a:ln>
        </p:spPr>
        <p:txBody>
          <a:bodyPr wrap="none" lIns="108000" tIns="36000" rIns="108000" bIns="36000">
            <a:spAutoFit/>
          </a:bodyPr>
          <a:lstStyle>
            <a:lvl1pPr marL="0" indent="0">
              <a:lnSpc>
                <a:spcPct val="100000"/>
              </a:lnSpc>
              <a:spcBef>
                <a:spcPts val="0"/>
              </a:spcBef>
              <a:buClrTx/>
              <a:buSzTx/>
              <a:buNone/>
              <a:defRPr sz="1400">
                <a:solidFill>
                  <a:srgbClr val="FFFFFF"/>
                </a:solidFill>
              </a:defRPr>
            </a:lvl1pPr>
          </a:lstStyle>
          <a:p>
            <a:r>
              <a:rPr lang="en-US"/>
              <a:t>Insert chapter name</a:t>
            </a: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Minimal Header">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p:spPr>
        <p:txBody>
          <a:bodyPr anchor="ctr"/>
          <a:lstStyle/>
          <a:p>
            <a:fld id="{86CB4B4D-7CA3-9044-876B-883B54F8677D}" type="slidenum">
              <a:rPr/>
              <a:t>‹#›</a:t>
            </a:fld>
            <a:endParaRPr/>
          </a:p>
        </p:txBody>
      </p:sp>
      <p:pic>
        <p:nvPicPr>
          <p:cNvPr id="2" name="endava_symbol_black_CMYK.pdf" descr="endava_symbol_black_CMYK.pdf">
            <a:extLst>
              <a:ext uri="{FF2B5EF4-FFF2-40B4-BE49-F238E27FC236}">
                <a16:creationId xmlns:a16="http://schemas.microsoft.com/office/drawing/2014/main" id="{199E5722-7095-A326-8B6A-78B64199A222}"/>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50" cy="320676"/>
          </a:xfrm>
          <a:prstGeom prst="rect">
            <a:avLst/>
          </a:prstGeom>
          <a:ln w="12700">
            <a:miter lim="400000"/>
          </a:ln>
        </p:spPr>
      </p:pic>
      <p:sp>
        <p:nvSpPr>
          <p:cNvPr id="3" name="Insert presentation name">
            <a:extLst>
              <a:ext uri="{FF2B5EF4-FFF2-40B4-BE49-F238E27FC236}">
                <a16:creationId xmlns:a16="http://schemas.microsoft.com/office/drawing/2014/main" id="{8F4B07C6-E120-7BFB-DD7F-A60BE01DC46D}"/>
              </a:ext>
            </a:extLst>
          </p:cNvPr>
          <p:cNvSpPr txBox="1"/>
          <p:nvPr userDrawn="1"/>
        </p:nvSpPr>
        <p:spPr>
          <a:xfrm>
            <a:off x="16759829" y="231506"/>
            <a:ext cx="6570620" cy="3611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lvl1pPr>
          </a:lstStyle>
          <a:p>
            <a:r>
              <a:rPr lang="en-US"/>
              <a:t>Unit Testing Introduction</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Minimal Header Black">
    <p:bg>
      <p:bgPr>
        <a:solidFill>
          <a:srgbClr val="192B37"/>
        </a:solidFill>
        <a:effectLst/>
      </p:bgPr>
    </p:bg>
    <p:spTree>
      <p:nvGrpSpPr>
        <p:cNvPr id="1" name=""/>
        <p:cNvGrpSpPr/>
        <p:nvPr/>
      </p:nvGrpSpPr>
      <p:grpSpPr>
        <a:xfrm>
          <a:off x="0" y="0"/>
          <a:ext cx="0" cy="0"/>
          <a:chOff x="0" y="0"/>
          <a:chExt cx="0" cy="0"/>
        </a:xfrm>
      </p:grpSpPr>
      <p:pic>
        <p:nvPicPr>
          <p:cNvPr id="140" name="endava_symbol_RGB 1.png" descr="endava_symbol_RGB 1.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a:xfrm>
            <a:off x="23434135" y="251730"/>
            <a:ext cx="262849" cy="320676"/>
          </a:xfrm>
          <a:prstGeom prst="rect">
            <a:avLst/>
          </a:prstGeom>
          <a:ln w="12700">
            <a:miter lim="400000"/>
          </a:ln>
        </p:spPr>
      </p:pic>
      <p:sp>
        <p:nvSpPr>
          <p:cNvPr id="141" name="Insert presentation name"/>
          <p:cNvSpPr txBox="1"/>
          <p:nvPr/>
        </p:nvSpPr>
        <p:spPr>
          <a:xfrm>
            <a:off x="16759829" y="236808"/>
            <a:ext cx="6570620" cy="3505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r">
              <a:spcBef>
                <a:spcPts val="3000"/>
              </a:spcBef>
              <a:defRPr sz="1400">
                <a:solidFill>
                  <a:srgbClr val="FFFFFF"/>
                </a:solidFill>
              </a:defRPr>
            </a:lvl1pPr>
          </a:lstStyle>
          <a:p>
            <a:r>
              <a:rPr lang="en-US"/>
              <a:t>Presentation name here</a:t>
            </a:r>
            <a:endParaRPr/>
          </a:p>
        </p:txBody>
      </p:sp>
      <p:sp>
        <p:nvSpPr>
          <p:cNvPr id="142" name="Slide Number"/>
          <p:cNvSpPr txBox="1">
            <a:spLocks noGrp="1"/>
          </p:cNvSpPr>
          <p:nvPr>
            <p:ph type="sldNum" sz="quarter" idx="2"/>
          </p:nvPr>
        </p:nvSpPr>
        <p:spPr>
          <a:prstGeom prst="rect">
            <a:avLst/>
          </a:prstGeom>
        </p:spPr>
        <p:txBody>
          <a:bodyPr anchor="ctr"/>
          <a:lstStyle/>
          <a:p>
            <a:fld id="{86CB4B4D-7CA3-9044-876B-883B54F8677D}" type="slidenum">
              <a:r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Footer">
    <p:spTree>
      <p:nvGrpSpPr>
        <p:cNvPr id="1" name=""/>
        <p:cNvGrpSpPr/>
        <p:nvPr/>
      </p:nvGrpSpPr>
      <p:grpSpPr>
        <a:xfrm>
          <a:off x="0" y="0"/>
          <a:ext cx="0" cy="0"/>
          <a:chOff x="0" y="0"/>
          <a:chExt cx="0" cy="0"/>
        </a:xfrm>
      </p:grpSpPr>
      <p:sp>
        <p:nvSpPr>
          <p:cNvPr id="149" name="© Copyright 2023 Endava  •  Confidential and Proprietary  •  Version 1.0"/>
          <p:cNvSpPr txBox="1"/>
          <p:nvPr/>
        </p:nvSpPr>
        <p:spPr>
          <a:xfrm>
            <a:off x="610588" y="13114067"/>
            <a:ext cx="11290258"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0"/>
              </a:spcBef>
              <a:defRPr sz="1200" spc="0">
                <a:solidFill>
                  <a:srgbClr val="8C959B"/>
                </a:solidFill>
              </a:defRPr>
            </a:lvl1pPr>
          </a:lstStyle>
          <a:p>
            <a:r>
              <a:t>© Copyright 202</a:t>
            </a:r>
            <a:r>
              <a:rPr lang="en-US"/>
              <a:t>4</a:t>
            </a:r>
            <a:r>
              <a:t> Endava  •  Confidential and Proprietary  •  Version 1.0</a:t>
            </a:r>
          </a:p>
        </p:txBody>
      </p:sp>
      <p:sp>
        <p:nvSpPr>
          <p:cNvPr id="150" name="Slide Number"/>
          <p:cNvSpPr txBox="1">
            <a:spLocks noGrp="1"/>
          </p:cNvSpPr>
          <p:nvPr>
            <p:ph type="sldNum" sz="quarter" idx="2"/>
          </p:nvPr>
        </p:nvSpPr>
        <p:spPr>
          <a:prstGeom prst="rect">
            <a:avLst/>
          </a:prstGeom>
        </p:spPr>
        <p:txBody>
          <a:bodyPr anchor="ctr"/>
          <a:lstStyle/>
          <a:p>
            <a:fld id="{86CB4B4D-7CA3-9044-876B-883B54F8677D}" type="slidenum">
              <a:r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Footer Black">
    <p:bg>
      <p:bgPr>
        <a:solidFill>
          <a:srgbClr val="192B37"/>
        </a:solidFill>
        <a:effectLst/>
      </p:bgPr>
    </p:bg>
    <p:spTree>
      <p:nvGrpSpPr>
        <p:cNvPr id="1" name=""/>
        <p:cNvGrpSpPr/>
        <p:nvPr/>
      </p:nvGrpSpPr>
      <p:grpSpPr>
        <a:xfrm>
          <a:off x="0" y="0"/>
          <a:ext cx="0" cy="0"/>
          <a:chOff x="0" y="0"/>
          <a:chExt cx="0" cy="0"/>
        </a:xfrm>
      </p:grpSpPr>
      <p:sp>
        <p:nvSpPr>
          <p:cNvPr id="157" name="© Copyright 2023 Endava  •  Confidential and Proprietary  •  Version 1.0"/>
          <p:cNvSpPr txBox="1"/>
          <p:nvPr/>
        </p:nvSpPr>
        <p:spPr>
          <a:xfrm>
            <a:off x="610588" y="13100216"/>
            <a:ext cx="11290258" cy="314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0"/>
              </a:spcBef>
              <a:defRPr sz="1200" spc="0">
                <a:solidFill>
                  <a:srgbClr val="8C959B"/>
                </a:solidFill>
              </a:defRPr>
            </a:lvl1pPr>
          </a:lstStyle>
          <a:p>
            <a:r>
              <a:t>© Copyright 2023 Endava  •  Confidential and Proprietary  •  Version 1.0</a:t>
            </a:r>
          </a:p>
        </p:txBody>
      </p:sp>
      <p:sp>
        <p:nvSpPr>
          <p:cNvPr id="158" name="Slide Number"/>
          <p:cNvSpPr txBox="1">
            <a:spLocks noGrp="1"/>
          </p:cNvSpPr>
          <p:nvPr>
            <p:ph type="sldNum" sz="quarter" idx="2"/>
          </p:nvPr>
        </p:nvSpPr>
        <p:spPr>
          <a:prstGeom prst="rect">
            <a:avLst/>
          </a:prstGeom>
        </p:spPr>
        <p:txBody>
          <a:bodyPr anchor="ctr"/>
          <a:lstStyle/>
          <a:p>
            <a:fld id="{86CB4B4D-7CA3-9044-876B-883B54F8677D}" type="slidenum">
              <a:r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lide Number">
    <p:spTree>
      <p:nvGrpSpPr>
        <p:cNvPr id="1" name=""/>
        <p:cNvGrpSpPr/>
        <p:nvPr/>
      </p:nvGrpSpPr>
      <p:grpSpPr>
        <a:xfrm>
          <a:off x="0" y="0"/>
          <a:ext cx="0" cy="0"/>
          <a:chOff x="0" y="0"/>
          <a:chExt cx="0" cy="0"/>
        </a:xfrm>
      </p:grpSpPr>
      <p:sp>
        <p:nvSpPr>
          <p:cNvPr id="16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Slide Number Black">
    <p:bg>
      <p:bgPr>
        <a:solidFill>
          <a:srgbClr val="192B37"/>
        </a:solidFill>
        <a:effectLst/>
      </p:bgPr>
    </p:bg>
    <p:spTree>
      <p:nvGrpSpPr>
        <p:cNvPr id="1" name=""/>
        <p:cNvGrpSpPr/>
        <p:nvPr/>
      </p:nvGrpSpPr>
      <p:grpSpPr>
        <a:xfrm>
          <a:off x="0" y="0"/>
          <a:ext cx="0" cy="0"/>
          <a:chOff x="0" y="0"/>
          <a:chExt cx="0" cy="0"/>
        </a:xfrm>
      </p:grpSpPr>
      <p:sp>
        <p:nvSpPr>
          <p:cNvPr id="17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E051-56C1-CD24-EC96-49B694521016}"/>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D7CF17-2F70-69A7-B4AB-F60D2E7BF935}"/>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7E79D-1667-78EE-B9F9-56ED4207ABBC}"/>
              </a:ext>
            </a:extLst>
          </p:cNvPr>
          <p:cNvSpPr>
            <a:spLocks noGrp="1"/>
          </p:cNvSpPr>
          <p:nvPr>
            <p:ph type="dt" sz="half" idx="10"/>
          </p:nvPr>
        </p:nvSpPr>
        <p:spPr/>
        <p:txBody>
          <a:bodyPr/>
          <a:lstStyle/>
          <a:p>
            <a:fld id="{B75086BF-C316-4D48-A1A0-211902C29B4D}" type="datetimeFigureOut">
              <a:rPr lang="en-US" smtClean="0"/>
              <a:t>5/23/2024</a:t>
            </a:fld>
            <a:endParaRPr lang="en-US"/>
          </a:p>
        </p:txBody>
      </p:sp>
      <p:sp>
        <p:nvSpPr>
          <p:cNvPr id="5" name="Footer Placeholder 4">
            <a:extLst>
              <a:ext uri="{FF2B5EF4-FFF2-40B4-BE49-F238E27FC236}">
                <a16:creationId xmlns:a16="http://schemas.microsoft.com/office/drawing/2014/main" id="{AACE1387-B1D9-8A8D-9B6E-E4E650A51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6F4BD-94F4-F65D-8E18-D9268F0BB195}"/>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3988580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6AD0-8E09-6B23-AECE-5FA39707BC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AEF16E-60B3-1E10-4C36-74BFF3118B4C}"/>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7A3865-C58C-D529-3409-8ECD08B3EDDD}"/>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8967E8-37F8-EB06-C379-255467D6FDBF}"/>
              </a:ext>
            </a:extLst>
          </p:cNvPr>
          <p:cNvSpPr>
            <a:spLocks noGrp="1"/>
          </p:cNvSpPr>
          <p:nvPr>
            <p:ph type="dt" sz="half" idx="10"/>
          </p:nvPr>
        </p:nvSpPr>
        <p:spPr/>
        <p:txBody>
          <a:bodyPr/>
          <a:lstStyle/>
          <a:p>
            <a:fld id="{B75086BF-C316-4D48-A1A0-211902C29B4D}" type="datetimeFigureOut">
              <a:rPr lang="en-US" smtClean="0"/>
              <a:t>5/23/2024</a:t>
            </a:fld>
            <a:endParaRPr lang="en-US"/>
          </a:p>
        </p:txBody>
      </p:sp>
      <p:sp>
        <p:nvSpPr>
          <p:cNvPr id="6" name="Footer Placeholder 5">
            <a:extLst>
              <a:ext uri="{FF2B5EF4-FFF2-40B4-BE49-F238E27FC236}">
                <a16:creationId xmlns:a16="http://schemas.microsoft.com/office/drawing/2014/main" id="{674F5C6B-B92E-65DB-B500-45867D90E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6ECFC-8F41-3982-47DA-FFEF7C817E26}"/>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779634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B3AA-2219-76D8-FFB6-7C0A37574724}"/>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929C21-2CBB-3B23-F047-9D66CFC0BA19}"/>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E9BC3A-4C7C-D825-1353-F5F9C309AC6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C16672-523C-8E1A-5539-AD538E8E517B}"/>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9232FA-6AB5-72CF-922C-A6230AD458C9}"/>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8263E-C6BE-243B-8454-B8603CA515EB}"/>
              </a:ext>
            </a:extLst>
          </p:cNvPr>
          <p:cNvSpPr>
            <a:spLocks noGrp="1"/>
          </p:cNvSpPr>
          <p:nvPr>
            <p:ph type="dt" sz="half" idx="10"/>
          </p:nvPr>
        </p:nvSpPr>
        <p:spPr/>
        <p:txBody>
          <a:bodyPr/>
          <a:lstStyle/>
          <a:p>
            <a:fld id="{B75086BF-C316-4D48-A1A0-211902C29B4D}" type="datetimeFigureOut">
              <a:rPr lang="en-US" smtClean="0"/>
              <a:t>5/23/2024</a:t>
            </a:fld>
            <a:endParaRPr lang="en-US"/>
          </a:p>
        </p:txBody>
      </p:sp>
      <p:sp>
        <p:nvSpPr>
          <p:cNvPr id="8" name="Footer Placeholder 7">
            <a:extLst>
              <a:ext uri="{FF2B5EF4-FFF2-40B4-BE49-F238E27FC236}">
                <a16:creationId xmlns:a16="http://schemas.microsoft.com/office/drawing/2014/main" id="{6DDAFECC-8AC9-3E68-BFDE-53B222A80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C7451D-9DB3-B85C-397A-A78AFDE80EB4}"/>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04443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6AE0-CE2A-7174-47BB-BE1382FDC8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346A28-0465-AC04-374F-5F4C1CBFF1D7}"/>
              </a:ext>
            </a:extLst>
          </p:cNvPr>
          <p:cNvSpPr>
            <a:spLocks noGrp="1"/>
          </p:cNvSpPr>
          <p:nvPr>
            <p:ph type="dt" sz="half" idx="10"/>
          </p:nvPr>
        </p:nvSpPr>
        <p:spPr/>
        <p:txBody>
          <a:bodyPr/>
          <a:lstStyle/>
          <a:p>
            <a:fld id="{B75086BF-C316-4D48-A1A0-211902C29B4D}" type="datetimeFigureOut">
              <a:rPr lang="en-US" smtClean="0"/>
              <a:t>5/23/2024</a:t>
            </a:fld>
            <a:endParaRPr lang="en-US"/>
          </a:p>
        </p:txBody>
      </p:sp>
      <p:sp>
        <p:nvSpPr>
          <p:cNvPr id="4" name="Footer Placeholder 3">
            <a:extLst>
              <a:ext uri="{FF2B5EF4-FFF2-40B4-BE49-F238E27FC236}">
                <a16:creationId xmlns:a16="http://schemas.microsoft.com/office/drawing/2014/main" id="{B33BBD81-C8BC-DA69-2E4E-52A62C92B7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07148-6564-8262-9DDE-0DB884D55762}"/>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1924613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7342FF-9E89-C13E-DE14-789D78BD0899}"/>
              </a:ext>
            </a:extLst>
          </p:cNvPr>
          <p:cNvSpPr>
            <a:spLocks noGrp="1"/>
          </p:cNvSpPr>
          <p:nvPr>
            <p:ph type="dt" sz="half" idx="10"/>
          </p:nvPr>
        </p:nvSpPr>
        <p:spPr/>
        <p:txBody>
          <a:bodyPr/>
          <a:lstStyle/>
          <a:p>
            <a:fld id="{B75086BF-C316-4D48-A1A0-211902C29B4D}" type="datetimeFigureOut">
              <a:rPr lang="en-US" smtClean="0"/>
              <a:t>5/23/2024</a:t>
            </a:fld>
            <a:endParaRPr lang="en-US"/>
          </a:p>
        </p:txBody>
      </p:sp>
      <p:sp>
        <p:nvSpPr>
          <p:cNvPr id="3" name="Footer Placeholder 2">
            <a:extLst>
              <a:ext uri="{FF2B5EF4-FFF2-40B4-BE49-F238E27FC236}">
                <a16:creationId xmlns:a16="http://schemas.microsoft.com/office/drawing/2014/main" id="{FE3ECB19-8ACB-F5E0-2C74-EA98F2E70C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6A1DBB-DD3D-9B3E-75AF-54F562514761}"/>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344579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AC13-412D-20ED-EF42-736CE6647976}"/>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A959C4-5A41-87AE-389D-25F090ECCB41}"/>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33B3ED-6D27-C6B9-E8A8-AA4030054E2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73B4D6-EADB-2727-D815-9CB85F4350EF}"/>
              </a:ext>
            </a:extLst>
          </p:cNvPr>
          <p:cNvSpPr>
            <a:spLocks noGrp="1"/>
          </p:cNvSpPr>
          <p:nvPr>
            <p:ph type="dt" sz="half" idx="10"/>
          </p:nvPr>
        </p:nvSpPr>
        <p:spPr/>
        <p:txBody>
          <a:bodyPr/>
          <a:lstStyle/>
          <a:p>
            <a:fld id="{B75086BF-C316-4D48-A1A0-211902C29B4D}" type="datetimeFigureOut">
              <a:rPr lang="en-US" smtClean="0"/>
              <a:t>5/23/2024</a:t>
            </a:fld>
            <a:endParaRPr lang="en-US"/>
          </a:p>
        </p:txBody>
      </p:sp>
      <p:sp>
        <p:nvSpPr>
          <p:cNvPr id="6" name="Footer Placeholder 5">
            <a:extLst>
              <a:ext uri="{FF2B5EF4-FFF2-40B4-BE49-F238E27FC236}">
                <a16:creationId xmlns:a16="http://schemas.microsoft.com/office/drawing/2014/main" id="{1563B4D6-E6E8-F26B-810D-3AFF27C7F1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D77DDA-46BB-84FB-0FEB-F4E9AC5A3DE3}"/>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2909258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3D7F-0641-2CC6-81AD-D503257E0E5C}"/>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23205E-EE03-3669-5647-2A9AE699EEC9}"/>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9B8820-317D-2C7E-83C0-0A869BEBADC5}"/>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379AD-7B8F-F9AB-70CC-0E4D6302204F}"/>
              </a:ext>
            </a:extLst>
          </p:cNvPr>
          <p:cNvSpPr>
            <a:spLocks noGrp="1"/>
          </p:cNvSpPr>
          <p:nvPr>
            <p:ph type="dt" sz="half" idx="10"/>
          </p:nvPr>
        </p:nvSpPr>
        <p:spPr/>
        <p:txBody>
          <a:bodyPr/>
          <a:lstStyle/>
          <a:p>
            <a:fld id="{B75086BF-C316-4D48-A1A0-211902C29B4D}" type="datetimeFigureOut">
              <a:rPr lang="en-US" smtClean="0"/>
              <a:t>5/23/2024</a:t>
            </a:fld>
            <a:endParaRPr lang="en-US"/>
          </a:p>
        </p:txBody>
      </p:sp>
      <p:sp>
        <p:nvSpPr>
          <p:cNvPr id="6" name="Footer Placeholder 5">
            <a:extLst>
              <a:ext uri="{FF2B5EF4-FFF2-40B4-BE49-F238E27FC236}">
                <a16:creationId xmlns:a16="http://schemas.microsoft.com/office/drawing/2014/main" id="{A218DCE5-A15F-FC35-F971-554AEAEE02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8F5CA-1182-7B18-72B7-523954208523}"/>
              </a:ext>
            </a:extLst>
          </p:cNvPr>
          <p:cNvSpPr>
            <a:spLocks noGrp="1"/>
          </p:cNvSpPr>
          <p:nvPr>
            <p:ph type="sldNum" sz="quarter" idx="12"/>
          </p:nvPr>
        </p:nvSpPr>
        <p:spPr/>
        <p:txBody>
          <a:bodyPr/>
          <a:lstStyle/>
          <a:p>
            <a:fld id="{D6EF3544-B255-4321-965D-22F10074E876}" type="slidenum">
              <a:rPr lang="en-US" smtClean="0"/>
              <a:t>‹#›</a:t>
            </a:fld>
            <a:endParaRPr lang="en-US"/>
          </a:p>
        </p:txBody>
      </p:sp>
    </p:spTree>
    <p:extLst>
      <p:ext uri="{BB962C8B-B14F-4D97-AF65-F5344CB8AC3E}">
        <p14:creationId xmlns:p14="http://schemas.microsoft.com/office/powerpoint/2010/main" val="3166892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BF2AD-C29C-EF81-831C-974231D52750}"/>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228F18-66B4-838C-6369-2F23893B7EED}"/>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59207-E829-BA9E-28D0-7C0C6CC6E60E}"/>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B75086BF-C316-4D48-A1A0-211902C29B4D}" type="datetimeFigureOut">
              <a:rPr lang="en-US" smtClean="0"/>
              <a:t>5/23/2024</a:t>
            </a:fld>
            <a:endParaRPr lang="en-US"/>
          </a:p>
        </p:txBody>
      </p:sp>
      <p:sp>
        <p:nvSpPr>
          <p:cNvPr id="5" name="Footer Placeholder 4">
            <a:extLst>
              <a:ext uri="{FF2B5EF4-FFF2-40B4-BE49-F238E27FC236}">
                <a16:creationId xmlns:a16="http://schemas.microsoft.com/office/drawing/2014/main" id="{E2DB1747-E3E6-AE55-1A41-BEA3EC9A74F8}"/>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083492-7A27-C3E4-D809-9954DEA48C64}"/>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D6EF3544-B255-4321-965D-22F10074E876}" type="slidenum">
              <a:rPr lang="en-US" smtClean="0"/>
              <a:t>‹#›</a:t>
            </a:fld>
            <a:endParaRPr lang="en-US"/>
          </a:p>
        </p:txBody>
      </p:sp>
    </p:spTree>
    <p:extLst>
      <p:ext uri="{BB962C8B-B14F-4D97-AF65-F5344CB8AC3E}">
        <p14:creationId xmlns:p14="http://schemas.microsoft.com/office/powerpoint/2010/main" val="374556833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1625600"/>
            <a:ext cx="22085300" cy="2286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609600" y="3911600"/>
            <a:ext cx="22085300" cy="85344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Slide Number"/>
          <p:cNvSpPr txBox="1">
            <a:spLocks noGrp="1"/>
          </p:cNvSpPr>
          <p:nvPr>
            <p:ph type="sldNum" sz="quarter" idx="2"/>
          </p:nvPr>
        </p:nvSpPr>
        <p:spPr>
          <a:xfrm>
            <a:off x="23489402" y="13132800"/>
            <a:ext cx="288542" cy="246221"/>
          </a:xfrm>
          <a:prstGeom prst="rect">
            <a:avLst/>
          </a:prstGeom>
          <a:ln w="12700">
            <a:miter lim="400000"/>
          </a:ln>
        </p:spPr>
        <p:txBody>
          <a:bodyPr wrap="none" lIns="0" tIns="0" rIns="0" bIns="0" anchor="ctr">
            <a:spAutoFit/>
          </a:bodyPr>
          <a:lstStyle>
            <a:lvl1pPr algn="r" defTabSz="825500">
              <a:lnSpc>
                <a:spcPct val="100000"/>
              </a:lnSpc>
              <a:spcBef>
                <a:spcPts val="0"/>
              </a:spcBef>
              <a:defRPr sz="1600">
                <a:solidFill>
                  <a:srgbClr val="8C959B"/>
                </a:solidFill>
              </a:defRPr>
            </a:lvl1pPr>
          </a:lstStyle>
          <a:p>
            <a:fld id="{86CB4B4D-7CA3-9044-876B-883B54F8677D}" type="slidenum">
              <a:rPr lang="en-RO" smtClean="0"/>
              <a:pPr/>
              <a:t>‹#›</a:t>
            </a:fld>
            <a:endParaRPr lang="en-RO"/>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66"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j-lt"/>
          <a:ea typeface="+mn-ea"/>
          <a:cs typeface="+mn-cs"/>
          <a:sym typeface="Poppins Regular"/>
        </a:defRPr>
      </a:lvl1pPr>
      <a:lvl2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2pPr>
      <a:lvl3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3pPr>
      <a:lvl4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4pPr>
      <a:lvl5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5pPr>
      <a:lvl6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6pPr>
      <a:lvl7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7pPr>
      <a:lvl8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8pPr>
      <a:lvl9pPr marL="0" marR="0" indent="0" algn="l" defTabSz="470262" rtl="0" latinLnBrk="0">
        <a:lnSpc>
          <a:spcPct val="70000"/>
        </a:lnSpc>
        <a:spcBef>
          <a:spcPts val="3000"/>
        </a:spcBef>
        <a:spcAft>
          <a:spcPts val="0"/>
        </a:spcAft>
        <a:buClrTx/>
        <a:buSzTx/>
        <a:buFontTx/>
        <a:buNone/>
        <a:tabLst/>
        <a:defRPr sz="5600" b="0" i="0" u="none" strike="noStrike" cap="none" spc="0" baseline="0">
          <a:solidFill>
            <a:srgbClr val="192B37"/>
          </a:solidFill>
          <a:uFillTx/>
          <a:latin typeface="+mn-lt"/>
          <a:ea typeface="+mn-ea"/>
          <a:cs typeface="+mn-cs"/>
          <a:sym typeface="Poppins Regular"/>
        </a:defRPr>
      </a:lvl9pPr>
    </p:titleStyle>
    <p:body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p:bodyStyle>
    <p:otherStyle>
      <a:lvl1pPr marL="0" marR="0" indent="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1pPr>
      <a:lvl2pPr marL="0" marR="0" indent="2286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2pPr>
      <a:lvl3pPr marL="0" marR="0" indent="4572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3pPr>
      <a:lvl4pPr marL="0" marR="0" indent="6858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4pPr>
      <a:lvl5pPr marL="0" marR="0" indent="9144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5pPr>
      <a:lvl6pPr marL="0" marR="0" indent="11430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6pPr>
      <a:lvl7pPr marL="0" marR="0" indent="13716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7pPr>
      <a:lvl8pPr marL="0" marR="0" indent="16002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8pPr>
      <a:lvl9pPr marL="0" marR="0" indent="1828800" algn="r" defTabSz="825500" rtl="0" latinLnBrk="0">
        <a:lnSpc>
          <a:spcPct val="5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oppins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github.com/junit-team/junit5/" TargetMode="External"/><Relationship Id="rId5" Type="http://schemas.openxmlformats.org/officeDocument/2006/relationships/hyperlink" Target="https://junit.org/junit5/docs/current/api" TargetMode="External"/><Relationship Id="rId4" Type="http://schemas.openxmlformats.org/officeDocument/2006/relationships/hyperlink" Target="https://junit.org/junit5/docs/current/user-guid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junit.org/junit5/docs/current/user-guide/#writing-tests-dynamic-tests"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31.sv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31.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31.sv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fonts.google.com/specimen/Poppins" TargetMode="External"/><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endava_logo_pos_RGB.png" descr="endava_logo_pos_RG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61500" y="5918706"/>
            <a:ext cx="2730500" cy="46418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Rounded Rectangle"/>
          <p:cNvSpPr/>
          <p:nvPr/>
        </p:nvSpPr>
        <p:spPr>
          <a:xfrm>
            <a:off x="627217" y="2743200"/>
            <a:ext cx="5305488" cy="9348492"/>
          </a:xfrm>
          <a:prstGeom prst="roundRect">
            <a:avLst>
              <a:gd name="adj" fmla="val 7500"/>
            </a:avLst>
          </a:prstGeom>
          <a:noFill/>
          <a:ln w="12700" cap="flat">
            <a:solidFill>
              <a:srgbClr val="FFFFFF">
                <a:alpha val="30000"/>
              </a:srgbClr>
            </a:solidFill>
            <a:prstDash val="solid"/>
            <a:miter lim="400000"/>
          </a:ln>
          <a:effectLst/>
        </p:spPr>
        <p:txBody>
          <a:bodyPr wrap="square" lIns="0" tIns="0" rIns="0" bIns="0" numCol="1" anchor="ctr">
            <a:noAutofit/>
          </a:bodyPr>
          <a:lstStyle/>
          <a:p>
            <a:pPr defTabSz="470262">
              <a:lnSpc>
                <a:spcPct val="150000"/>
              </a:lnSpc>
              <a:spcBef>
                <a:spcPts val="3000"/>
              </a:spcBef>
              <a:defRPr sz="5600" spc="0"/>
            </a:pPr>
            <a:endParaRPr/>
          </a:p>
        </p:txBody>
      </p:sp>
      <p:sp>
        <p:nvSpPr>
          <p:cNvPr id="1214" name="01 /…"/>
          <p:cNvSpPr txBox="1"/>
          <p:nvPr/>
        </p:nvSpPr>
        <p:spPr>
          <a:xfrm>
            <a:off x="1290403" y="3095104"/>
            <a:ext cx="3979115" cy="766854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p>
            <a:pPr defTabSz="470262">
              <a:lnSpc>
                <a:spcPct val="100000"/>
              </a:lnSpc>
              <a:spcBef>
                <a:spcPts val="0"/>
              </a:spcBef>
              <a:spcAft>
                <a:spcPts val="8000"/>
              </a:spcAft>
              <a:defRPr sz="5600" spc="0">
                <a:solidFill>
                  <a:srgbClr val="FF5640"/>
                </a:solidFill>
              </a:defRPr>
            </a:pPr>
            <a:r>
              <a:rPr lang="en-GB" sz="5000">
                <a:latin typeface="+mj-lt"/>
              </a:rPr>
              <a:t>Test</a:t>
            </a:r>
          </a:p>
          <a:p>
            <a:pPr>
              <a:lnSpc>
                <a:spcPct val="150000"/>
              </a:lnSpc>
            </a:pPr>
            <a:r>
              <a:rPr lang="en-GB" sz="2500" b="1">
                <a:solidFill>
                  <a:srgbClr val="FFFFFF"/>
                </a:solidFill>
              </a:rPr>
              <a:t>Class name</a:t>
            </a:r>
          </a:p>
          <a:p>
            <a:pPr>
              <a:lnSpc>
                <a:spcPct val="150000"/>
              </a:lnSpc>
            </a:pPr>
            <a:r>
              <a:rPr lang="en-US" sz="1800">
                <a:solidFill>
                  <a:srgbClr val="FFFFFF"/>
                </a:solidFill>
              </a:rPr>
              <a:t>A widely-used solution for classes is to use the "Test" suffix at the end of test classes names.</a:t>
            </a:r>
          </a:p>
        </p:txBody>
      </p:sp>
      <p:sp>
        <p:nvSpPr>
          <p:cNvPr id="1216" name="Rounded Rectangle"/>
          <p:cNvSpPr/>
          <p:nvPr/>
        </p:nvSpPr>
        <p:spPr>
          <a:xfrm>
            <a:off x="6545745" y="2810236"/>
            <a:ext cx="5305487" cy="9348492"/>
          </a:xfrm>
          <a:prstGeom prst="roundRect">
            <a:avLst>
              <a:gd name="adj" fmla="val 7500"/>
            </a:avLst>
          </a:prstGeom>
          <a:noFill/>
          <a:ln w="12700" cap="flat">
            <a:solidFill>
              <a:srgbClr val="FFFFFF">
                <a:alpha val="30000"/>
              </a:srgbClr>
            </a:solidFill>
            <a:prstDash val="solid"/>
            <a:miter lim="400000"/>
          </a:ln>
          <a:effectLst/>
        </p:spPr>
        <p:txBody>
          <a:bodyPr wrap="square" lIns="0" tIns="0" rIns="0" bIns="0" numCol="1" anchor="ctr">
            <a:noAutofit/>
          </a:bodyPr>
          <a:lstStyle/>
          <a:p>
            <a:pPr defTabSz="470262">
              <a:lnSpc>
                <a:spcPct val="150000"/>
              </a:lnSpc>
              <a:spcBef>
                <a:spcPts val="3000"/>
              </a:spcBef>
              <a:defRPr sz="5600" spc="0"/>
            </a:pPr>
            <a:endParaRPr/>
          </a:p>
        </p:txBody>
      </p:sp>
      <p:sp>
        <p:nvSpPr>
          <p:cNvPr id="1217" name="02 /…"/>
          <p:cNvSpPr txBox="1"/>
          <p:nvPr/>
        </p:nvSpPr>
        <p:spPr>
          <a:xfrm>
            <a:off x="7221304" y="3095104"/>
            <a:ext cx="3979115" cy="766854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p>
            <a:pPr defTabSz="470262">
              <a:lnSpc>
                <a:spcPct val="100000"/>
              </a:lnSpc>
              <a:spcBef>
                <a:spcPts val="0"/>
              </a:spcBef>
              <a:spcAft>
                <a:spcPts val="8000"/>
              </a:spcAft>
              <a:defRPr sz="5600" spc="0">
                <a:solidFill>
                  <a:srgbClr val="FF5640"/>
                </a:solidFill>
              </a:defRPr>
            </a:pPr>
            <a:r>
              <a:rPr lang="en-US" sz="5000" err="1">
                <a:latin typeface="+mj-lt"/>
              </a:rPr>
              <a:t>testMethod</a:t>
            </a:r>
            <a:endParaRPr lang="en-US" sz="5000"/>
          </a:p>
          <a:p>
            <a:pPr>
              <a:lnSpc>
                <a:spcPct val="150000"/>
              </a:lnSpc>
              <a:spcBef>
                <a:spcPts val="0"/>
              </a:spcBef>
            </a:pPr>
            <a:r>
              <a:rPr lang="en-US" sz="2500" b="1">
                <a:solidFill>
                  <a:srgbClr val="FFFFFF"/>
                </a:solidFill>
              </a:rPr>
              <a:t>Test name</a:t>
            </a:r>
          </a:p>
          <a:p>
            <a:pPr>
              <a:lnSpc>
                <a:spcPct val="150000"/>
              </a:lnSpc>
            </a:pPr>
            <a:r>
              <a:rPr lang="en-US" sz="1800">
                <a:solidFill>
                  <a:srgbClr val="FFFFFF"/>
                </a:solidFill>
              </a:rPr>
              <a:t>As a rule, a test name should explain what the test does. If that is done correctly, reading the actual implementation can be avoided.</a:t>
            </a:r>
          </a:p>
        </p:txBody>
      </p:sp>
      <p:sp>
        <p:nvSpPr>
          <p:cNvPr id="1219" name="Rounded Rectangle"/>
          <p:cNvSpPr/>
          <p:nvPr/>
        </p:nvSpPr>
        <p:spPr>
          <a:xfrm>
            <a:off x="12373082" y="2810236"/>
            <a:ext cx="5305487" cy="9315035"/>
          </a:xfrm>
          <a:prstGeom prst="roundRect">
            <a:avLst>
              <a:gd name="adj" fmla="val 7500"/>
            </a:avLst>
          </a:prstGeom>
          <a:noFill/>
          <a:ln w="12700" cap="flat">
            <a:solidFill>
              <a:srgbClr val="FFFFFF">
                <a:alpha val="30000"/>
              </a:srgbClr>
            </a:solidFill>
            <a:prstDash val="solid"/>
            <a:miter lim="400000"/>
          </a:ln>
          <a:effectLst/>
        </p:spPr>
        <p:txBody>
          <a:bodyPr wrap="square" lIns="0" tIns="0" rIns="0" bIns="0" numCol="1" anchor="ctr">
            <a:noAutofit/>
          </a:bodyPr>
          <a:lstStyle/>
          <a:p>
            <a:pPr defTabSz="470262">
              <a:lnSpc>
                <a:spcPct val="150000"/>
              </a:lnSpc>
              <a:spcBef>
                <a:spcPts val="3000"/>
              </a:spcBef>
              <a:defRPr sz="5600" spc="0"/>
            </a:pPr>
            <a:endParaRPr/>
          </a:p>
        </p:txBody>
      </p:sp>
      <p:sp>
        <p:nvSpPr>
          <p:cNvPr id="1220" name="03 /…"/>
          <p:cNvSpPr txBox="1"/>
          <p:nvPr/>
        </p:nvSpPr>
        <p:spPr>
          <a:xfrm>
            <a:off x="13177604" y="3095104"/>
            <a:ext cx="3979115" cy="766854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p>
            <a:pPr defTabSz="470262">
              <a:lnSpc>
                <a:spcPct val="100000"/>
              </a:lnSpc>
              <a:spcBef>
                <a:spcPts val="0"/>
              </a:spcBef>
              <a:spcAft>
                <a:spcPts val="8000"/>
              </a:spcAft>
              <a:defRPr sz="5600" spc="0">
                <a:solidFill>
                  <a:srgbClr val="FF5640"/>
                </a:solidFill>
              </a:defRPr>
            </a:pPr>
            <a:r>
              <a:rPr lang="en-US">
                <a:latin typeface="+mj-lt"/>
              </a:rPr>
              <a:t>Should</a:t>
            </a:r>
            <a:endParaRPr/>
          </a:p>
          <a:p>
            <a:pPr>
              <a:lnSpc>
                <a:spcPct val="150000"/>
              </a:lnSpc>
              <a:spcBef>
                <a:spcPts val="0"/>
              </a:spcBef>
            </a:pPr>
            <a:r>
              <a:rPr lang="en-GB" sz="2500" b="1">
                <a:solidFill>
                  <a:srgbClr val="FFFFFF"/>
                </a:solidFill>
              </a:rPr>
              <a:t>Key world</a:t>
            </a:r>
          </a:p>
          <a:p>
            <a:pPr>
              <a:lnSpc>
                <a:spcPct val="150000"/>
              </a:lnSpc>
            </a:pPr>
            <a:r>
              <a:rPr lang="en-US" sz="1800">
                <a:solidFill>
                  <a:srgbClr val="FFFFFF"/>
                </a:solidFill>
              </a:rPr>
              <a:t>One possible convention is to use the "should" in the test method name.  For example, "ordersShouldBeCreated" or "menuShouldGetActive". This gives a hint what should happen if the test method is executed.</a:t>
            </a:r>
          </a:p>
        </p:txBody>
      </p:sp>
      <p:sp>
        <p:nvSpPr>
          <p:cNvPr id="1222" name="Rounded Rectangle"/>
          <p:cNvSpPr/>
          <p:nvPr/>
        </p:nvSpPr>
        <p:spPr>
          <a:xfrm>
            <a:off x="18142323" y="2841551"/>
            <a:ext cx="5305487" cy="9348492"/>
          </a:xfrm>
          <a:prstGeom prst="roundRect">
            <a:avLst>
              <a:gd name="adj" fmla="val 7500"/>
            </a:avLst>
          </a:prstGeom>
          <a:noFill/>
          <a:ln w="12700" cap="flat">
            <a:solidFill>
              <a:srgbClr val="FFFFFF">
                <a:alpha val="30000"/>
              </a:srgbClr>
            </a:solidFill>
            <a:prstDash val="solid"/>
            <a:miter lim="400000"/>
          </a:ln>
          <a:effectLst/>
        </p:spPr>
        <p:txBody>
          <a:bodyPr wrap="square" lIns="0" tIns="0" rIns="0" bIns="0" numCol="1" anchor="ctr">
            <a:noAutofit/>
          </a:bodyPr>
          <a:lstStyle/>
          <a:p>
            <a:pPr defTabSz="470262">
              <a:lnSpc>
                <a:spcPct val="150000"/>
              </a:lnSpc>
              <a:spcBef>
                <a:spcPts val="3000"/>
              </a:spcBef>
              <a:defRPr sz="5600" spc="0"/>
            </a:pPr>
            <a:endParaRPr/>
          </a:p>
        </p:txBody>
      </p:sp>
      <p:sp>
        <p:nvSpPr>
          <p:cNvPr id="1223" name="04 /…"/>
          <p:cNvSpPr txBox="1"/>
          <p:nvPr/>
        </p:nvSpPr>
        <p:spPr>
          <a:xfrm>
            <a:off x="19121204" y="3095104"/>
            <a:ext cx="3979115" cy="766854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t">
            <a:noAutofit/>
          </a:bodyPr>
          <a:lstStyle/>
          <a:p>
            <a:pPr defTabSz="470262">
              <a:lnSpc>
                <a:spcPct val="100000"/>
              </a:lnSpc>
              <a:spcBef>
                <a:spcPts val="0"/>
              </a:spcBef>
              <a:spcAft>
                <a:spcPts val="8000"/>
              </a:spcAft>
              <a:defRPr sz="5600" spc="0">
                <a:solidFill>
                  <a:srgbClr val="FF5640"/>
                </a:solidFill>
              </a:defRPr>
            </a:pPr>
            <a:r>
              <a:rPr lang="en-US">
                <a:latin typeface="+mj-lt"/>
              </a:rPr>
              <a:t>BDD</a:t>
            </a:r>
            <a:endParaRPr lang="en-RO"/>
          </a:p>
          <a:p>
            <a:pPr>
              <a:lnSpc>
                <a:spcPct val="150000"/>
              </a:lnSpc>
              <a:spcBef>
                <a:spcPts val="0"/>
              </a:spcBef>
            </a:pPr>
            <a:r>
              <a:rPr lang="en-GB" sz="2500" b="1">
                <a:solidFill>
                  <a:srgbClr val="FFFFFF"/>
                </a:solidFill>
              </a:rPr>
              <a:t>Long name</a:t>
            </a:r>
          </a:p>
          <a:p>
            <a:r>
              <a:rPr lang="en-US">
                <a:solidFill>
                  <a:srgbClr val="FFFFFF"/>
                </a:solidFill>
              </a:rPr>
              <a:t>Another approach is to use "</a:t>
            </a:r>
            <a:r>
              <a:rPr lang="en-US" b="1">
                <a:solidFill>
                  <a:schemeClr val="bg1"/>
                </a:solidFill>
              </a:rPr>
              <a:t>Given</a:t>
            </a:r>
            <a:r>
              <a:rPr lang="en-US">
                <a:solidFill>
                  <a:srgbClr val="FFFFFF"/>
                </a:solidFill>
              </a:rPr>
              <a:t>[</a:t>
            </a:r>
            <a:r>
              <a:rPr lang="en-US" err="1">
                <a:solidFill>
                  <a:srgbClr val="FFFFFF"/>
                </a:solidFill>
              </a:rPr>
              <a:t>ExplainYourInput</a:t>
            </a:r>
            <a:r>
              <a:rPr lang="en-US">
                <a:solidFill>
                  <a:srgbClr val="FFFFFF"/>
                </a:solidFill>
              </a:rPr>
              <a:t>] </a:t>
            </a:r>
            <a:r>
              <a:rPr lang="en-US" b="1">
                <a:solidFill>
                  <a:schemeClr val="bg1"/>
                </a:solidFill>
              </a:rPr>
              <a:t>When</a:t>
            </a:r>
            <a:r>
              <a:rPr lang="en-US">
                <a:solidFill>
                  <a:srgbClr val="FFFFFF"/>
                </a:solidFill>
              </a:rPr>
              <a:t>[</a:t>
            </a:r>
            <a:r>
              <a:rPr lang="en-US" err="1">
                <a:solidFill>
                  <a:srgbClr val="FFFFFF"/>
                </a:solidFill>
              </a:rPr>
              <a:t>WhatIsDone</a:t>
            </a:r>
            <a:r>
              <a:rPr lang="en-US">
                <a:solidFill>
                  <a:srgbClr val="FFFFFF"/>
                </a:solidFill>
              </a:rPr>
              <a:t>] </a:t>
            </a:r>
            <a:r>
              <a:rPr lang="en-US" b="1">
                <a:solidFill>
                  <a:schemeClr val="bg1"/>
                </a:solidFill>
              </a:rPr>
              <a:t>Then</a:t>
            </a:r>
            <a:r>
              <a:rPr lang="en-US">
                <a:solidFill>
                  <a:srgbClr val="FFFFFF"/>
                </a:solidFill>
              </a:rPr>
              <a:t>[</a:t>
            </a:r>
            <a:r>
              <a:rPr lang="en-US" err="1">
                <a:solidFill>
                  <a:srgbClr val="FFFFFF"/>
                </a:solidFill>
              </a:rPr>
              <a:t>ExpectedResult</a:t>
            </a:r>
            <a:r>
              <a:rPr lang="en-US">
                <a:solidFill>
                  <a:srgbClr val="FFFFFF"/>
                </a:solidFill>
              </a:rPr>
              <a:t>]“  for the display name of the test method.</a:t>
            </a:r>
          </a:p>
        </p:txBody>
      </p:sp>
      <p:sp>
        <p:nvSpPr>
          <p:cNvPr id="3" name="TextBox 2">
            <a:extLst>
              <a:ext uri="{FF2B5EF4-FFF2-40B4-BE49-F238E27FC236}">
                <a16:creationId xmlns:a16="http://schemas.microsoft.com/office/drawing/2014/main" id="{D061026D-46F9-CAAE-1467-57AA4AD318F1}"/>
              </a:ext>
            </a:extLst>
          </p:cNvPr>
          <p:cNvSpPr txBox="1"/>
          <p:nvPr/>
        </p:nvSpPr>
        <p:spPr>
          <a:xfrm>
            <a:off x="6432923" y="1162643"/>
            <a:ext cx="12192000"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a:solidFill>
                  <a:srgbClr val="FFFFFF"/>
                </a:solidFill>
                <a:latin typeface="+mj-lt"/>
              </a:rPr>
              <a:t>Unit testing naming conventions</a:t>
            </a:r>
          </a:p>
        </p:txBody>
      </p:sp>
      <p:sp>
        <p:nvSpPr>
          <p:cNvPr id="4" name="TextBox 3">
            <a:extLst>
              <a:ext uri="{FF2B5EF4-FFF2-40B4-BE49-F238E27FC236}">
                <a16:creationId xmlns:a16="http://schemas.microsoft.com/office/drawing/2014/main" id="{19771963-29FA-FE83-3238-D094DCEF7CE0}"/>
              </a:ext>
            </a:extLst>
          </p:cNvPr>
          <p:cNvSpPr txBox="1"/>
          <p:nvPr/>
        </p:nvSpPr>
        <p:spPr>
          <a:xfrm>
            <a:off x="8406581" y="10552031"/>
            <a:ext cx="2507225" cy="6642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endParaRPr kumimoji="0" lang="en-US" sz="2000" b="0" i="0" u="none" strike="noStrike" cap="none" spc="0" normalizeH="0" baseline="0">
              <a:ln>
                <a:noFill/>
              </a:ln>
              <a:solidFill>
                <a:srgbClr val="192B37"/>
              </a:solidFill>
              <a:effectLst/>
              <a:uFillTx/>
              <a:latin typeface="+mn-lt"/>
              <a:ea typeface="+mn-ea"/>
              <a:cs typeface="+mn-cs"/>
              <a:sym typeface="Poppins Regular"/>
            </a:endParaRPr>
          </a:p>
        </p:txBody>
      </p:sp>
      <p:sp>
        <p:nvSpPr>
          <p:cNvPr id="6" name="Rectangle 1">
            <a:extLst>
              <a:ext uri="{FF2B5EF4-FFF2-40B4-BE49-F238E27FC236}">
                <a16:creationId xmlns:a16="http://schemas.microsoft.com/office/drawing/2014/main" id="{FBC4CA16-0C03-03E9-C43C-C8B012CDA44D}"/>
              </a:ext>
            </a:extLst>
          </p:cNvPr>
          <p:cNvSpPr>
            <a:spLocks noChangeArrowheads="1"/>
          </p:cNvSpPr>
          <p:nvPr/>
        </p:nvSpPr>
        <p:spPr bwMode="auto">
          <a:xfrm rot="10800000" flipV="1">
            <a:off x="1315355" y="9594101"/>
            <a:ext cx="3929210" cy="13234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a:lnSpc>
                <a:spcPct val="100000"/>
              </a:lnSpc>
              <a:spcBef>
                <a:spcPct val="0"/>
              </a:spcBef>
              <a:spcAft>
                <a:spcPct val="0"/>
              </a:spcAft>
            </a:pPr>
            <a:r>
              <a:rPr lang="en-US" altLang="en-US">
                <a:solidFill>
                  <a:schemeClr val="accent4"/>
                </a:solidFill>
                <a:latin typeface="+mj-lt"/>
              </a:rPr>
              <a:t>class</a:t>
            </a:r>
            <a:r>
              <a:rPr kumimoji="0" lang="en-US" altLang="en-US" b="0" i="0" u="none" strike="noStrike" cap="none" normalizeH="0" baseline="0">
                <a:ln>
                  <a:noFill/>
                </a:ln>
                <a:solidFill>
                  <a:srgbClr val="FFFFFF"/>
                </a:solidFill>
                <a:effectLst/>
                <a:latin typeface="+mj-lt"/>
              </a:rPr>
              <a:t> NewsLetterSenderClassTest</a:t>
            </a:r>
          </a:p>
          <a:p>
            <a:pPr lvl="0" defTabSz="914400" eaLnBrk="0" fontAlgn="base">
              <a:lnSpc>
                <a:spcPct val="100000"/>
              </a:lnSpc>
              <a:spcBef>
                <a:spcPct val="0"/>
              </a:spcBef>
              <a:spcAft>
                <a:spcPct val="0"/>
              </a:spcAft>
            </a:pPr>
            <a:endParaRPr kumimoji="0" lang="en-US" altLang="en-US" b="0" i="0" u="none" strike="noStrike" cap="none" normalizeH="0" baseline="0">
              <a:ln>
                <a:noFill/>
              </a:ln>
              <a:solidFill>
                <a:srgbClr val="FFFFFF"/>
              </a:solidFill>
              <a:effectLst/>
              <a:latin typeface="+mj-lt"/>
            </a:endParaRPr>
          </a:p>
          <a:p>
            <a:pPr lvl="0" defTabSz="914400" eaLnBrk="0" fontAlgn="base">
              <a:lnSpc>
                <a:spcPct val="100000"/>
              </a:lnSpc>
              <a:spcBef>
                <a:spcPct val="0"/>
              </a:spcBef>
              <a:spcAft>
                <a:spcPct val="0"/>
              </a:spcAft>
            </a:pPr>
            <a:endParaRPr kumimoji="0" lang="en-US" altLang="en-US" b="0" i="0" u="none" strike="noStrike" cap="none" normalizeH="0" baseline="0">
              <a:ln>
                <a:noFill/>
              </a:ln>
              <a:solidFill>
                <a:srgbClr val="FFFFFF"/>
              </a:solidFill>
              <a:effectLst/>
              <a:latin typeface="+mj-lt"/>
            </a:endParaRPr>
          </a:p>
        </p:txBody>
      </p:sp>
      <p:sp>
        <p:nvSpPr>
          <p:cNvPr id="7" name="Rectangle 1">
            <a:extLst>
              <a:ext uri="{FF2B5EF4-FFF2-40B4-BE49-F238E27FC236}">
                <a16:creationId xmlns:a16="http://schemas.microsoft.com/office/drawing/2014/main" id="{49663A4D-823E-DEC0-5415-B5602C16BE03}"/>
              </a:ext>
            </a:extLst>
          </p:cNvPr>
          <p:cNvSpPr>
            <a:spLocks noChangeArrowheads="1"/>
          </p:cNvSpPr>
          <p:nvPr/>
        </p:nvSpPr>
        <p:spPr bwMode="auto">
          <a:xfrm rot="10800000" flipV="1">
            <a:off x="7233919" y="9557807"/>
            <a:ext cx="3966500" cy="13234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CF8E6D"/>
                </a:solidFill>
                <a:effectLst/>
                <a:latin typeface="+mj-lt"/>
              </a:rPr>
              <a:t>void  </a:t>
            </a:r>
            <a:r>
              <a:rPr lang="en-US" altLang="en-US">
                <a:solidFill>
                  <a:srgbClr val="56A8F5"/>
                </a:solidFill>
                <a:latin typeface="+mj-lt"/>
              </a:rPr>
              <a:t>T</a:t>
            </a:r>
            <a:r>
              <a:rPr kumimoji="0" lang="en-US" altLang="en-US" b="0" i="0" u="none" strike="noStrike" cap="none" normalizeH="0" baseline="0">
                <a:ln>
                  <a:noFill/>
                </a:ln>
                <a:solidFill>
                  <a:srgbClr val="56A8F5"/>
                </a:solidFill>
                <a:effectLst/>
                <a:latin typeface="+mj-lt"/>
              </a:rPr>
              <a:t>estMethodName_StateUnderTest_ExpectedBehavior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mj-lt"/>
            </a:endParaRPr>
          </a:p>
        </p:txBody>
      </p:sp>
      <p:sp>
        <p:nvSpPr>
          <p:cNvPr id="8" name="Rectangle 1">
            <a:extLst>
              <a:ext uri="{FF2B5EF4-FFF2-40B4-BE49-F238E27FC236}">
                <a16:creationId xmlns:a16="http://schemas.microsoft.com/office/drawing/2014/main" id="{1D14F245-EAD7-E38F-7528-CBE34A985E37}"/>
              </a:ext>
            </a:extLst>
          </p:cNvPr>
          <p:cNvSpPr>
            <a:spLocks noChangeArrowheads="1"/>
          </p:cNvSpPr>
          <p:nvPr/>
        </p:nvSpPr>
        <p:spPr bwMode="auto">
          <a:xfrm rot="10800000" flipV="1">
            <a:off x="18773712" y="9551009"/>
            <a:ext cx="3898717" cy="13234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CF8E6D"/>
                </a:solidFill>
                <a:effectLst/>
                <a:latin typeface="+mj-lt"/>
              </a:rPr>
              <a:t>void </a:t>
            </a:r>
            <a:r>
              <a:rPr lang="en-US" altLang="en-US" err="1">
                <a:solidFill>
                  <a:srgbClr val="56A8F5"/>
                </a:solidFill>
                <a:latin typeface="+mj-lt"/>
              </a:rPr>
              <a:t>GI</a:t>
            </a:r>
            <a:r>
              <a:rPr kumimoji="0" lang="en-US" altLang="en-US" b="0" i="0" u="none" strike="noStrike" cap="none" normalizeH="0" baseline="0" err="1">
                <a:ln>
                  <a:noFill/>
                </a:ln>
                <a:solidFill>
                  <a:srgbClr val="56A8F5"/>
                </a:solidFill>
                <a:effectLst/>
                <a:latin typeface="+mj-lt"/>
              </a:rPr>
              <a:t>ven_Preconditions_When_StateUnderTest_Then_ExpectedBehavior</a:t>
            </a:r>
            <a:endParaRPr kumimoji="0" lang="en-US" altLang="en-US" b="0" i="0" u="none" strike="noStrike" cap="none" normalizeH="0" baseline="0">
              <a:ln>
                <a:noFill/>
              </a:ln>
              <a:solidFill>
                <a:schemeClr val="tx1"/>
              </a:solidFill>
              <a:effectLst/>
              <a:latin typeface="+mj-lt"/>
            </a:endParaRPr>
          </a:p>
        </p:txBody>
      </p:sp>
      <p:sp>
        <p:nvSpPr>
          <p:cNvPr id="9" name="Rectangle 1">
            <a:extLst>
              <a:ext uri="{FF2B5EF4-FFF2-40B4-BE49-F238E27FC236}">
                <a16:creationId xmlns:a16="http://schemas.microsoft.com/office/drawing/2014/main" id="{0764BD71-B2F5-AF6A-1213-D1672CC0D211}"/>
              </a:ext>
            </a:extLst>
          </p:cNvPr>
          <p:cNvSpPr>
            <a:spLocks noChangeArrowheads="1"/>
          </p:cNvSpPr>
          <p:nvPr/>
        </p:nvSpPr>
        <p:spPr bwMode="auto">
          <a:xfrm rot="10800000" flipV="1">
            <a:off x="12891468" y="9563444"/>
            <a:ext cx="3894665" cy="13234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CF8E6D"/>
                </a:solidFill>
                <a:effectLst/>
                <a:latin typeface="+mj-lt"/>
              </a:rPr>
              <a:t>void  </a:t>
            </a:r>
            <a:r>
              <a:rPr kumimoji="0" lang="en-US" altLang="en-US" b="0" i="0" u="none" strike="noStrike" cap="none" normalizeH="0" baseline="0">
                <a:ln>
                  <a:noFill/>
                </a:ln>
                <a:solidFill>
                  <a:srgbClr val="56A8F5"/>
                </a:solidFill>
                <a:effectLst/>
                <a:latin typeface="+mj-lt"/>
              </a:rPr>
              <a:t>Should_ExpectedBehavior_When_StateUnderTest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329996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6263148" y="5486401"/>
            <a:ext cx="14122401" cy="1162330"/>
          </a:xfrm>
          <a:prstGeom prst="rect">
            <a:avLst/>
          </a:prstGeom>
        </p:spPr>
        <p:txBody>
          <a:bodyPr lIns="0" tIns="0" rIns="0" bIns="0" anchor="t">
            <a:normAutofit fontScale="90000"/>
          </a:bodyPr>
          <a:lstStyle/>
          <a:p>
            <a:r>
              <a:rPr lang="en-US" sz="6000">
                <a:latin typeface="Dava Sans"/>
              </a:rPr>
              <a:t>JUnit is a testing framework </a:t>
            </a:r>
            <a:br>
              <a:rPr lang="en-US" sz="6000">
                <a:latin typeface="Dava Sans"/>
              </a:rPr>
            </a:br>
            <a:r>
              <a:rPr lang="en-US" sz="6000">
                <a:latin typeface="Dava Sans"/>
              </a:rPr>
              <a:t>                                                </a:t>
            </a:r>
            <a:br>
              <a:rPr lang="en-US" sz="6000">
                <a:latin typeface="Dava Sans"/>
              </a:rPr>
            </a:br>
            <a:r>
              <a:rPr lang="en-US" sz="6000">
                <a:latin typeface="Dava Sans"/>
              </a:rPr>
              <a:t>                     </a:t>
            </a:r>
          </a:p>
          <a:p>
            <a:endParaRPr/>
          </a:p>
        </p:txBody>
      </p:sp>
      <p:sp>
        <p:nvSpPr>
          <p:cNvPr id="254" name="01"/>
          <p:cNvSpPr txBox="1">
            <a:spLocks noGrp="1"/>
          </p:cNvSpPr>
          <p:nvPr>
            <p:ph type="body" sz="quarter" idx="21"/>
          </p:nvPr>
        </p:nvSpPr>
        <p:spPr>
          <a:prstGeom prst="rect">
            <a:avLst/>
          </a:prstGeom>
        </p:spPr>
        <p:txBody>
          <a:bodyPr/>
          <a:lstStyle/>
          <a:p>
            <a:r>
              <a:rPr lang="en-US"/>
              <a:t>03</a:t>
            </a:r>
            <a:endParaRPr/>
          </a:p>
        </p:txBody>
      </p:sp>
      <p:pic>
        <p:nvPicPr>
          <p:cNvPr id="3" name="arrow.svg" descr="arrow.svg">
            <a:extLst>
              <a:ext uri="{FF2B5EF4-FFF2-40B4-BE49-F238E27FC236}">
                <a16:creationId xmlns:a16="http://schemas.microsoft.com/office/drawing/2014/main" id="{38A6AF60-483E-6FAB-C505-52164F33ED68}"/>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175814" y="4978977"/>
            <a:ext cx="1221367" cy="1162330"/>
          </a:xfrm>
          <a:prstGeom prst="rect">
            <a:avLst/>
          </a:prstGeom>
          <a:ln w="12700">
            <a:miter lim="400000"/>
          </a:ln>
        </p:spPr>
      </p:pic>
      <p:sp>
        <p:nvSpPr>
          <p:cNvPr id="4" name="TextBox 3">
            <a:extLst>
              <a:ext uri="{FF2B5EF4-FFF2-40B4-BE49-F238E27FC236}">
                <a16:creationId xmlns:a16="http://schemas.microsoft.com/office/drawing/2014/main" id="{59E5DFBC-9A95-0AB0-D251-CBD0BC0EBB01}"/>
              </a:ext>
            </a:extLst>
          </p:cNvPr>
          <p:cNvSpPr txBox="1"/>
          <p:nvPr/>
        </p:nvSpPr>
        <p:spPr>
          <a:xfrm>
            <a:off x="6263148" y="2795879"/>
            <a:ext cx="12270658" cy="1150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defTabSz="470262" hangingPunct="1">
              <a:lnSpc>
                <a:spcPct val="150000"/>
              </a:lnSpc>
              <a:spcBef>
                <a:spcPts val="0"/>
              </a:spcBef>
              <a:buClr>
                <a:srgbClr val="FFFFFF"/>
              </a:buClr>
              <a:buSzTx/>
              <a:buFont typeface="Arial" panose="020B0604020202020204" pitchFamily="34" charset="0"/>
              <a:buNone/>
              <a:defRPr sz="4000">
                <a:solidFill>
                  <a:srgbClr val="FFFFFF"/>
                </a:solidFill>
              </a:defRPr>
            </a:pPr>
            <a:r>
              <a:rPr lang="en-US" sz="5000">
                <a:solidFill>
                  <a:srgbClr val="FFFFFF"/>
                </a:solidFill>
              </a:rPr>
              <a:t>What is JUnit ? </a:t>
            </a:r>
          </a:p>
        </p:txBody>
      </p:sp>
    </p:spTree>
    <p:extLst>
      <p:ext uri="{BB962C8B-B14F-4D97-AF65-F5344CB8AC3E}">
        <p14:creationId xmlns:p14="http://schemas.microsoft.com/office/powerpoint/2010/main" val="39893784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ndava_brandshape_RGB_red.svg" descr="endava_brandshape_RGB_red.svg">
            <a:extLst>
              <a:ext uri="{FF2B5EF4-FFF2-40B4-BE49-F238E27FC236}">
                <a16:creationId xmlns:a16="http://schemas.microsoft.com/office/drawing/2014/main" id="{D99D0F89-CEFD-336A-B29C-58C375F7B49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6200000">
            <a:off x="2836989" y="3678700"/>
            <a:ext cx="818305" cy="327323"/>
          </a:xfrm>
          <a:prstGeom prst="rect">
            <a:avLst/>
          </a:prstGeom>
          <a:ln w="12700">
            <a:miter lim="400000"/>
          </a:ln>
        </p:spPr>
      </p:pic>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6D8831FD-6A7E-96A5-2F49-FEA39B83B1B5}"/>
              </a:ext>
            </a:extLst>
          </p:cNvPr>
          <p:cNvSpPr txBox="1"/>
          <p:nvPr/>
        </p:nvSpPr>
        <p:spPr>
          <a:xfrm>
            <a:off x="5485371" y="3496968"/>
            <a:ext cx="7087629" cy="86280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000">
                <a:solidFill>
                  <a:schemeClr val="bg1"/>
                </a:solidFill>
              </a:rPr>
              <a:t>JUnit History</a:t>
            </a:r>
          </a:p>
          <a:p>
            <a:r>
              <a:rPr lang="en-US" sz="3000">
                <a:solidFill>
                  <a:srgbClr val="FFFFFF"/>
                </a:solidFill>
              </a:rPr>
              <a:t>Kent Beck originally developed JUnit as a project at Sun Microsystems labs in 1998. The goal was to create a versatile, reliable, and extensible automated testing framework. </a:t>
            </a:r>
          </a:p>
          <a:p>
            <a:r>
              <a:rPr lang="en-US" sz="3000">
                <a:solidFill>
                  <a:srgbClr val="FFFFFF"/>
                </a:solidFill>
              </a:rPr>
              <a:t>Apache Software Foundation later open-sourced it in 2003. JUnit soon became the de facto standard for Java testing. Today, JUnit automated testing framework is used by developers worldwide to test their applications.</a:t>
            </a:r>
          </a:p>
          <a:p>
            <a:endParaRPr lang="en-US" sz="3000" b="0" i="0" u="none" strike="noStrike" cap="none" spc="0" normalizeH="0" baseline="0">
              <a:ln>
                <a:noFill/>
              </a:ln>
              <a:solidFill>
                <a:srgbClr val="FFFFFF"/>
              </a:solidFill>
              <a:effectLst/>
              <a:uFillTx/>
              <a:latin typeface="+mn-lt"/>
            </a:endParaRPr>
          </a:p>
        </p:txBody>
      </p:sp>
      <p:sp>
        <p:nvSpPr>
          <p:cNvPr id="5" name="Insert chapter name">
            <a:extLst>
              <a:ext uri="{FF2B5EF4-FFF2-40B4-BE49-F238E27FC236}">
                <a16:creationId xmlns:a16="http://schemas.microsoft.com/office/drawing/2014/main" id="{E0053CDA-AD84-991C-6EA9-32AA7C30D600}"/>
              </a:ext>
            </a:extLst>
          </p:cNvPr>
          <p:cNvSpPr txBox="1">
            <a:spLocks/>
          </p:cNvSpPr>
          <p:nvPr/>
        </p:nvSpPr>
        <p:spPr>
          <a:xfrm>
            <a:off x="20333109" y="734351"/>
            <a:ext cx="3264569" cy="432491"/>
          </a:xfrm>
          <a:prstGeom prst="roundRect">
            <a:avLst>
              <a:gd name="adj" fmla="val 50000"/>
            </a:avLst>
          </a:prstGeom>
        </p:spPr>
        <p:txBody>
          <a:bodyPr>
            <a:normAutofit fontScale="250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t> </a:t>
            </a:r>
            <a:r>
              <a:rPr lang="en-US" sz="8000">
                <a:solidFill>
                  <a:srgbClr val="FFFFFF"/>
                </a:solidFill>
              </a:rPr>
              <a:t>What is JUnit?</a:t>
            </a:r>
            <a:r>
              <a:rPr lang="en-US" sz="8000"/>
              <a:t> in QA world </a:t>
            </a:r>
          </a:p>
          <a:p>
            <a:pPr hangingPunct="1"/>
            <a:endParaRPr lang="en-US"/>
          </a:p>
        </p:txBody>
      </p:sp>
      <p:pic>
        <p:nvPicPr>
          <p:cNvPr id="6" name="Picture 5" descr="A diagram of a network">
            <a:extLst>
              <a:ext uri="{FF2B5EF4-FFF2-40B4-BE49-F238E27FC236}">
                <a16:creationId xmlns:a16="http://schemas.microsoft.com/office/drawing/2014/main" id="{E449494D-671C-2369-481B-B19CE660A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8874" y="3842360"/>
            <a:ext cx="9886621" cy="7587640"/>
          </a:xfrm>
          <a:prstGeom prst="rect">
            <a:avLst/>
          </a:prstGeom>
        </p:spPr>
      </p:pic>
    </p:spTree>
    <p:extLst>
      <p:ext uri="{BB962C8B-B14F-4D97-AF65-F5344CB8AC3E}">
        <p14:creationId xmlns:p14="http://schemas.microsoft.com/office/powerpoint/2010/main" val="356397399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ndava_brandshape_RGB_red.svg" descr="endava_brandshape_RGB_red.svg">
            <a:extLst>
              <a:ext uri="{FF2B5EF4-FFF2-40B4-BE49-F238E27FC236}">
                <a16:creationId xmlns:a16="http://schemas.microsoft.com/office/drawing/2014/main" id="{D99D0F89-CEFD-336A-B29C-58C375F7B49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69661" y="2045491"/>
            <a:ext cx="818305" cy="327323"/>
          </a:xfrm>
          <a:prstGeom prst="rect">
            <a:avLst/>
          </a:prstGeom>
          <a:ln w="12700">
            <a:miter lim="400000"/>
          </a:ln>
        </p:spPr>
      </p:pic>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5" name="TextBox 4">
            <a:extLst>
              <a:ext uri="{FF2B5EF4-FFF2-40B4-BE49-F238E27FC236}">
                <a16:creationId xmlns:a16="http://schemas.microsoft.com/office/drawing/2014/main" id="{02AD5F2F-7A22-B9DD-F9C8-A039272460FC}"/>
              </a:ext>
            </a:extLst>
          </p:cNvPr>
          <p:cNvSpPr txBox="1"/>
          <p:nvPr/>
        </p:nvSpPr>
        <p:spPr>
          <a:xfrm>
            <a:off x="4292675" y="8888530"/>
            <a:ext cx="15936881" cy="33727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2500">
                <a:solidFill>
                  <a:srgbClr val="FFFFFF"/>
                </a:solidFill>
                <a:ea typeface="+mn-lt"/>
                <a:cs typeface="+mn-lt"/>
              </a:rPr>
              <a:t>The following short list of links will get you started.</a:t>
            </a:r>
            <a:endParaRPr lang="en-US" sz="2500">
              <a:solidFill>
                <a:srgbClr val="FFFFFF"/>
              </a:solidFill>
            </a:endParaRPr>
          </a:p>
          <a:p>
            <a:pPr marL="285750" indent="-285750">
              <a:buFont typeface="Arial"/>
              <a:buChar char="•"/>
            </a:pPr>
            <a:r>
              <a:rPr lang="en-US" sz="2500">
                <a:solidFill>
                  <a:srgbClr val="DC524A"/>
                </a:solidFill>
                <a:ea typeface="+mn-lt"/>
                <a:cs typeface="+mn-lt"/>
                <a:hlinkClick r:id="rId4"/>
              </a:rPr>
              <a:t>User Guide</a:t>
            </a:r>
            <a:endParaRPr lang="en-US" sz="2500"/>
          </a:p>
          <a:p>
            <a:pPr marL="285750" indent="-285750">
              <a:buFont typeface="Arial"/>
              <a:buChar char="•"/>
            </a:pPr>
            <a:r>
              <a:rPr lang="en-US" sz="2500">
                <a:solidFill>
                  <a:srgbClr val="DC524A"/>
                </a:solidFill>
                <a:ea typeface="+mn-lt"/>
                <a:cs typeface="+mn-lt"/>
                <a:hlinkClick r:id="rId5"/>
              </a:rPr>
              <a:t>Javadoc</a:t>
            </a:r>
            <a:endParaRPr lang="en-US" sz="2500"/>
          </a:p>
          <a:p>
            <a:pPr marL="285750" indent="-285750">
              <a:buFont typeface="Arial"/>
              <a:buChar char="•"/>
            </a:pPr>
            <a:r>
              <a:rPr lang="en-US" sz="2500">
                <a:solidFill>
                  <a:srgbClr val="DC524A"/>
                </a:solidFill>
                <a:ea typeface="+mn-lt"/>
                <a:cs typeface="+mn-lt"/>
                <a:hlinkClick r:id="rId6"/>
              </a:rPr>
              <a:t>GitHub Repository</a:t>
            </a:r>
            <a:r>
              <a:rPr lang="en-US" sz="2500">
                <a:solidFill>
                  <a:srgbClr val="333333"/>
                </a:solidFill>
                <a:ea typeface="+mn-lt"/>
                <a:cs typeface="+mn-lt"/>
              </a:rPr>
              <a:t> </a:t>
            </a:r>
            <a:r>
              <a:rPr lang="en-US" sz="2500">
                <a:solidFill>
                  <a:srgbClr val="FFFFFF"/>
                </a:solidFill>
                <a:ea typeface="+mn-lt"/>
                <a:cs typeface="+mn-lt"/>
              </a:rPr>
              <a:t>with source code and an issue tracker</a:t>
            </a:r>
            <a:endParaRPr lang="en-US" sz="2500">
              <a:solidFill>
                <a:srgbClr val="FFFFFF"/>
              </a:solidFill>
            </a:endParaRPr>
          </a:p>
          <a:p>
            <a:pPr marL="0" marR="0" indent="0" algn="l" defTabSz="821531">
              <a:lnSpc>
                <a:spcPct val="120000"/>
              </a:lnSpc>
              <a:spcBef>
                <a:spcPts val="1500"/>
              </a:spcBef>
              <a:spcAft>
                <a:spcPts val="0"/>
              </a:spcAft>
              <a:buClrTx/>
              <a:buSzTx/>
              <a:buFontTx/>
              <a:buNone/>
              <a:tabLst/>
            </a:pPr>
            <a:endParaRPr lang="en-US" sz="2500" b="0" i="0" u="none" strike="noStrike" cap="none" spc="0" normalizeH="0" baseline="0">
              <a:ln>
                <a:noFill/>
              </a:ln>
              <a:solidFill>
                <a:srgbClr val="FFFFFF"/>
              </a:solidFill>
              <a:effectLst/>
              <a:uFillTx/>
              <a:latin typeface="+mn-lt"/>
            </a:endParaRPr>
          </a:p>
        </p:txBody>
      </p:sp>
      <p:sp>
        <p:nvSpPr>
          <p:cNvPr id="6" name="TextBox 5">
            <a:extLst>
              <a:ext uri="{FF2B5EF4-FFF2-40B4-BE49-F238E27FC236}">
                <a16:creationId xmlns:a16="http://schemas.microsoft.com/office/drawing/2014/main" id="{D17CE22D-AA58-9FC2-881A-8A094E893897}"/>
              </a:ext>
            </a:extLst>
          </p:cNvPr>
          <p:cNvSpPr txBox="1"/>
          <p:nvPr/>
        </p:nvSpPr>
        <p:spPr>
          <a:xfrm>
            <a:off x="4292675" y="1652578"/>
            <a:ext cx="15092605" cy="66197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4000" b="1">
                <a:solidFill>
                  <a:schemeClr val="bg1"/>
                </a:solidFill>
              </a:rPr>
              <a:t>JUnit 5 </a:t>
            </a:r>
          </a:p>
          <a:p>
            <a:r>
              <a:rPr lang="en-US" sz="2500">
                <a:solidFill>
                  <a:srgbClr val="FFFFFF"/>
                </a:solidFill>
              </a:rPr>
              <a:t>is the current generation of the JUnit testing framework, which provides a modern foundation for developer-side testing on the JVM. This includes focusing on </a:t>
            </a:r>
            <a:r>
              <a:rPr lang="en-US" sz="2500">
                <a:solidFill>
                  <a:schemeClr val="bg1"/>
                </a:solidFill>
              </a:rPr>
              <a:t>Java 8 </a:t>
            </a:r>
            <a:r>
              <a:rPr lang="en-US" sz="2500">
                <a:solidFill>
                  <a:srgbClr val="FFFFFF"/>
                </a:solidFill>
              </a:rPr>
              <a:t>and above, as well as enabling many different styles of testing.</a:t>
            </a:r>
            <a:endParaRPr lang="en-US" sz="2500"/>
          </a:p>
          <a:p>
            <a:r>
              <a:rPr lang="en-US" sz="2500">
                <a:solidFill>
                  <a:srgbClr val="FFFFFF"/>
                </a:solidFill>
              </a:rPr>
              <a:t>JUnit 5 began as the result of the JUnit Lambda project. It</a:t>
            </a:r>
            <a:r>
              <a:rPr lang="en-US" sz="2500" b="0" i="0" u="none" strike="noStrike" cap="none" spc="0" normalizeH="0" baseline="0">
                <a:ln>
                  <a:noFill/>
                </a:ln>
                <a:solidFill>
                  <a:srgbClr val="FFFFFF"/>
                </a:solidFill>
                <a:effectLst/>
                <a:uFillTx/>
                <a:latin typeface="+mn-lt"/>
              </a:rPr>
              <a:t> is composed of several different modules from three different sub-projects.</a:t>
            </a:r>
          </a:p>
          <a:p>
            <a:endParaRPr lang="en-US" sz="2500">
              <a:solidFill>
                <a:srgbClr val="FFFFFF"/>
              </a:solidFill>
            </a:endParaRPr>
          </a:p>
          <a:p>
            <a:r>
              <a:rPr lang="en-US" sz="2500" b="0" i="0" u="none" strike="noStrike" cap="none" spc="0" normalizeH="0" baseline="0">
                <a:ln>
                  <a:noFill/>
                </a:ln>
                <a:solidFill>
                  <a:srgbClr val="FFFFFF"/>
                </a:solidFill>
                <a:effectLst/>
                <a:uFillTx/>
                <a:latin typeface="+mn-lt"/>
              </a:rPr>
              <a:t>                        </a:t>
            </a:r>
          </a:p>
          <a:p>
            <a:endParaRPr lang="en-US" sz="2500">
              <a:solidFill>
                <a:srgbClr val="FFFFFF"/>
              </a:solidFill>
            </a:endParaRPr>
          </a:p>
          <a:p>
            <a:r>
              <a:rPr lang="en-US" sz="4000" b="0" i="0" u="none" strike="noStrike" cap="none" spc="0" normalizeH="0" baseline="0">
                <a:ln>
                  <a:noFill/>
                </a:ln>
                <a:solidFill>
                  <a:srgbClr val="FFFFFF"/>
                </a:solidFill>
                <a:effectLst/>
                <a:uFillTx/>
                <a:latin typeface="+mn-lt"/>
              </a:rPr>
              <a:t>      JUnit 5 = </a:t>
            </a:r>
            <a:r>
              <a:rPr lang="en-US" sz="4000" b="0" i="0" u="none" strike="noStrike" cap="none" spc="0" normalizeH="0" baseline="0">
                <a:ln>
                  <a:noFill/>
                </a:ln>
                <a:solidFill>
                  <a:schemeClr val="bg1"/>
                </a:solidFill>
                <a:effectLst/>
                <a:uFillTx/>
                <a:latin typeface="+mn-lt"/>
              </a:rPr>
              <a:t>JUnit Platform </a:t>
            </a:r>
            <a:r>
              <a:rPr lang="en-US" sz="4000" b="0" i="0" u="none" strike="noStrike" cap="none" spc="0" normalizeH="0" baseline="0">
                <a:ln>
                  <a:noFill/>
                </a:ln>
                <a:solidFill>
                  <a:srgbClr val="FFFFFF"/>
                </a:solidFill>
                <a:effectLst/>
                <a:uFillTx/>
                <a:latin typeface="+mn-lt"/>
              </a:rPr>
              <a:t>+ JUnit Jupiter + </a:t>
            </a:r>
            <a:r>
              <a:rPr lang="en-US" sz="4000" b="0" i="0" u="none" strike="noStrike" cap="none" spc="0" normalizeH="0" baseline="0">
                <a:ln>
                  <a:noFill/>
                </a:ln>
                <a:solidFill>
                  <a:srgbClr val="00B050"/>
                </a:solidFill>
                <a:effectLst/>
                <a:uFillTx/>
                <a:latin typeface="+mn-lt"/>
              </a:rPr>
              <a:t>JUnit Vintage</a:t>
            </a:r>
          </a:p>
        </p:txBody>
      </p:sp>
      <p:pic>
        <p:nvPicPr>
          <p:cNvPr id="10" name="Picture 9">
            <a:extLst>
              <a:ext uri="{FF2B5EF4-FFF2-40B4-BE49-F238E27FC236}">
                <a16:creationId xmlns:a16="http://schemas.microsoft.com/office/drawing/2014/main" id="{AFE08A86-8333-B123-B566-C89720D698CB}"/>
              </a:ext>
            </a:extLst>
          </p:cNvPr>
          <p:cNvPicPr>
            <a:picLocks noChangeAspect="1"/>
          </p:cNvPicPr>
          <p:nvPr/>
        </p:nvPicPr>
        <p:blipFill>
          <a:blip r:embed="rId7"/>
          <a:stretch>
            <a:fillRect/>
          </a:stretch>
        </p:blipFill>
        <p:spPr>
          <a:xfrm>
            <a:off x="2569660" y="6843912"/>
            <a:ext cx="4291704" cy="1471858"/>
          </a:xfrm>
          <a:prstGeom prst="rect">
            <a:avLst/>
          </a:prstGeom>
        </p:spPr>
      </p:pic>
      <p:sp>
        <p:nvSpPr>
          <p:cNvPr id="11" name="Insert chapter name">
            <a:extLst>
              <a:ext uri="{FF2B5EF4-FFF2-40B4-BE49-F238E27FC236}">
                <a16:creationId xmlns:a16="http://schemas.microsoft.com/office/drawing/2014/main" id="{134EFC3D-12F8-0A10-D49A-1A5523FC2713}"/>
              </a:ext>
            </a:extLst>
          </p:cNvPr>
          <p:cNvSpPr txBox="1">
            <a:spLocks/>
          </p:cNvSpPr>
          <p:nvPr/>
        </p:nvSpPr>
        <p:spPr>
          <a:xfrm>
            <a:off x="20333109" y="734351"/>
            <a:ext cx="3264569" cy="432491"/>
          </a:xfrm>
          <a:prstGeom prst="roundRect">
            <a:avLst>
              <a:gd name="adj" fmla="val 50000"/>
            </a:avLst>
          </a:prstGeom>
        </p:spPr>
        <p:txBody>
          <a:bodyPr>
            <a:normAutofit fontScale="250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t> </a:t>
            </a:r>
            <a:r>
              <a:rPr lang="en-US" sz="8000">
                <a:solidFill>
                  <a:srgbClr val="FFFFFF"/>
                </a:solidFill>
              </a:rPr>
              <a:t>What is JUnit?</a:t>
            </a:r>
            <a:r>
              <a:rPr lang="en-US" sz="8000"/>
              <a:t> in QA world </a:t>
            </a:r>
          </a:p>
          <a:p>
            <a:pPr hangingPunct="1"/>
            <a:endParaRPr lang="en-US"/>
          </a:p>
        </p:txBody>
      </p:sp>
    </p:spTree>
    <p:extLst>
      <p:ext uri="{BB962C8B-B14F-4D97-AF65-F5344CB8AC3E}">
        <p14:creationId xmlns:p14="http://schemas.microsoft.com/office/powerpoint/2010/main" val="30250953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26C0E95E-18FD-7DA3-0F4D-1245C3F75239}"/>
              </a:ext>
            </a:extLst>
          </p:cNvPr>
          <p:cNvSpPr txBox="1"/>
          <p:nvPr/>
        </p:nvSpPr>
        <p:spPr>
          <a:xfrm>
            <a:off x="5810250" y="1165426"/>
            <a:ext cx="13563600" cy="14029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6000">
                <a:solidFill>
                  <a:srgbClr val="FFFFFF"/>
                </a:solidFill>
              </a:rPr>
              <a:t>The architecture of JUnit 5</a:t>
            </a:r>
          </a:p>
        </p:txBody>
      </p:sp>
      <p:pic>
        <p:nvPicPr>
          <p:cNvPr id="5" name="Picture 4">
            <a:extLst>
              <a:ext uri="{FF2B5EF4-FFF2-40B4-BE49-F238E27FC236}">
                <a16:creationId xmlns:a16="http://schemas.microsoft.com/office/drawing/2014/main" id="{1A61FC3A-36DF-3E90-7CC7-CEAC3845911F}"/>
              </a:ext>
            </a:extLst>
          </p:cNvPr>
          <p:cNvPicPr>
            <a:picLocks noChangeAspect="1"/>
          </p:cNvPicPr>
          <p:nvPr/>
        </p:nvPicPr>
        <p:blipFill>
          <a:blip r:embed="rId3"/>
          <a:stretch>
            <a:fillRect/>
          </a:stretch>
        </p:blipFill>
        <p:spPr>
          <a:xfrm>
            <a:off x="6660903" y="3143047"/>
            <a:ext cx="8326374" cy="4008455"/>
          </a:xfrm>
          <a:prstGeom prst="rect">
            <a:avLst/>
          </a:prstGeom>
        </p:spPr>
      </p:pic>
      <p:sp>
        <p:nvSpPr>
          <p:cNvPr id="8" name="TextBox 7">
            <a:extLst>
              <a:ext uri="{FF2B5EF4-FFF2-40B4-BE49-F238E27FC236}">
                <a16:creationId xmlns:a16="http://schemas.microsoft.com/office/drawing/2014/main" id="{DF2E855F-5E75-85E0-2DCD-4C7D685A235E}"/>
              </a:ext>
            </a:extLst>
          </p:cNvPr>
          <p:cNvSpPr txBox="1"/>
          <p:nvPr/>
        </p:nvSpPr>
        <p:spPr>
          <a:xfrm>
            <a:off x="1857375" y="7726176"/>
            <a:ext cx="20669250" cy="43627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a:solidFill>
                  <a:srgbClr val="FFFFFF"/>
                </a:solidFill>
              </a:rPr>
              <a:t>   The </a:t>
            </a:r>
            <a:r>
              <a:rPr lang="en-US" sz="2500" b="1">
                <a:solidFill>
                  <a:schemeClr val="bg1"/>
                </a:solidFill>
              </a:rPr>
              <a:t>JUnit Platform</a:t>
            </a:r>
            <a:r>
              <a:rPr lang="en-US" sz="2500">
                <a:solidFill>
                  <a:srgbClr val="FFFFFF"/>
                </a:solidFill>
              </a:rPr>
              <a:t> is the core of the framework. IDEs or build tools can be a few good examples that access the core platform directly to achieve customized behavior.</a:t>
            </a:r>
          </a:p>
          <a:p>
            <a:r>
              <a:rPr lang="en-US" sz="2500">
                <a:solidFill>
                  <a:srgbClr val="FFFFFF"/>
                </a:solidFill>
              </a:rPr>
              <a:t>  </a:t>
            </a:r>
            <a:r>
              <a:rPr lang="en-US" sz="2500" b="1">
                <a:solidFill>
                  <a:srgbClr val="FFFFFF"/>
                </a:solidFill>
              </a:rPr>
              <a:t>Jupiter</a:t>
            </a:r>
            <a:r>
              <a:rPr lang="en-US" sz="2500">
                <a:solidFill>
                  <a:srgbClr val="FFFFFF"/>
                </a:solidFill>
              </a:rPr>
              <a:t> is a set of new APIs written on top of the JUnit platform. It provides many rich features to the developers for writing effective test cases with the least configuration. We’ll be working with this module most throughout the tutorial.</a:t>
            </a:r>
          </a:p>
          <a:p>
            <a:r>
              <a:rPr lang="en-US" sz="2500">
                <a:solidFill>
                  <a:srgbClr val="00B050"/>
                </a:solidFill>
              </a:rPr>
              <a:t>   Vintage</a:t>
            </a:r>
            <a:r>
              <a:rPr lang="en-US" sz="2500">
                <a:solidFill>
                  <a:srgbClr val="FFFFFF"/>
                </a:solidFill>
              </a:rPr>
              <a:t> it is older JUnit. This module provides a </a:t>
            </a:r>
            <a:r>
              <a:rPr lang="en-US" sz="2500" err="1">
                <a:solidFill>
                  <a:srgbClr val="FFFFFF"/>
                </a:solidFill>
              </a:rPr>
              <a:t>TestEngine</a:t>
            </a:r>
            <a:r>
              <a:rPr lang="en-US" sz="2500">
                <a:solidFill>
                  <a:srgbClr val="FFFFFF"/>
                </a:solidFill>
              </a:rPr>
              <a:t> for running JUnit 3 and JUnit 4 based tests on the platform. It requires JUnit 4.12 or later to be present on the class path or module path. Almost all old JUnit test cases could be still run on JUnit 5 with the help of this module.</a:t>
            </a:r>
          </a:p>
          <a:p>
            <a:r>
              <a:rPr lang="en-US" sz="2500">
                <a:solidFill>
                  <a:srgbClr val="FFFFFF"/>
                </a:solidFill>
              </a:rPr>
              <a:t>  And, if you want to write your own set of APIs important one is the JUnit Platform itself. </a:t>
            </a:r>
          </a:p>
        </p:txBody>
      </p:sp>
      <p:sp>
        <p:nvSpPr>
          <p:cNvPr id="6" name="Insert chapter name">
            <a:extLst>
              <a:ext uri="{FF2B5EF4-FFF2-40B4-BE49-F238E27FC236}">
                <a16:creationId xmlns:a16="http://schemas.microsoft.com/office/drawing/2014/main" id="{472D3528-0AE3-A1BE-1DFB-150E7D5C33BC}"/>
              </a:ext>
            </a:extLst>
          </p:cNvPr>
          <p:cNvSpPr txBox="1">
            <a:spLocks/>
          </p:cNvSpPr>
          <p:nvPr/>
        </p:nvSpPr>
        <p:spPr>
          <a:xfrm>
            <a:off x="20333109" y="734351"/>
            <a:ext cx="3264569" cy="432491"/>
          </a:xfrm>
          <a:prstGeom prst="roundRect">
            <a:avLst>
              <a:gd name="adj" fmla="val 50000"/>
            </a:avLst>
          </a:prstGeom>
        </p:spPr>
        <p:txBody>
          <a:bodyPr>
            <a:normAutofit fontScale="250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t> </a:t>
            </a:r>
            <a:r>
              <a:rPr lang="en-US" sz="8000">
                <a:solidFill>
                  <a:srgbClr val="FFFFFF"/>
                </a:solidFill>
              </a:rPr>
              <a:t>What is JUnit?</a:t>
            </a:r>
            <a:r>
              <a:rPr lang="en-US" sz="8000"/>
              <a:t> in QA world </a:t>
            </a:r>
          </a:p>
          <a:p>
            <a:pPr hangingPunct="1"/>
            <a:endParaRPr lang="en-US"/>
          </a:p>
        </p:txBody>
      </p:sp>
    </p:spTree>
    <p:extLst>
      <p:ext uri="{BB962C8B-B14F-4D97-AF65-F5344CB8AC3E}">
        <p14:creationId xmlns:p14="http://schemas.microsoft.com/office/powerpoint/2010/main" val="118806372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26C0E95E-18FD-7DA3-0F4D-1245C3F75239}"/>
              </a:ext>
            </a:extLst>
          </p:cNvPr>
          <p:cNvSpPr txBox="1"/>
          <p:nvPr/>
        </p:nvSpPr>
        <p:spPr>
          <a:xfrm>
            <a:off x="7617493" y="715682"/>
            <a:ext cx="8637845" cy="14029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6000">
                <a:solidFill>
                  <a:srgbClr val="FFFFFF"/>
                </a:solidFill>
              </a:rPr>
              <a:t>JUnit 5 Dependencies</a:t>
            </a:r>
          </a:p>
        </p:txBody>
      </p:sp>
      <p:sp>
        <p:nvSpPr>
          <p:cNvPr id="8" name="TextBox 7">
            <a:extLst>
              <a:ext uri="{FF2B5EF4-FFF2-40B4-BE49-F238E27FC236}">
                <a16:creationId xmlns:a16="http://schemas.microsoft.com/office/drawing/2014/main" id="{DF2E855F-5E75-85E0-2DCD-4C7D685A235E}"/>
              </a:ext>
            </a:extLst>
          </p:cNvPr>
          <p:cNvSpPr txBox="1"/>
          <p:nvPr/>
        </p:nvSpPr>
        <p:spPr>
          <a:xfrm>
            <a:off x="3394742" y="7344621"/>
            <a:ext cx="17821275" cy="56707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500">
                <a:solidFill>
                  <a:schemeClr val="bg2"/>
                </a:solidFill>
              </a:rPr>
              <a:t>Group ID: </a:t>
            </a:r>
            <a:r>
              <a:rPr lang="en-US" sz="2500">
                <a:solidFill>
                  <a:schemeClr val="bg1"/>
                </a:solidFill>
              </a:rPr>
              <a:t>org.junit.jupiter</a:t>
            </a:r>
          </a:p>
          <a:p>
            <a:r>
              <a:rPr lang="en-US" sz="2500">
                <a:solidFill>
                  <a:schemeClr val="bg1"/>
                </a:solidFill>
              </a:rPr>
              <a:t>junit-Jupiter</a:t>
            </a:r>
            <a:r>
              <a:rPr lang="en-US" sz="2500">
                <a:solidFill>
                  <a:srgbClr val="FFFFFF"/>
                </a:solidFill>
              </a:rPr>
              <a:t>: JUnit Jupiter aggregator artifact that transitively pulls in dependencies on junit-</a:t>
            </a:r>
            <a:r>
              <a:rPr lang="en-US" sz="2500" err="1">
                <a:solidFill>
                  <a:srgbClr val="FFFFFF"/>
                </a:solidFill>
              </a:rPr>
              <a:t>jupiter</a:t>
            </a:r>
            <a:r>
              <a:rPr lang="en-US" sz="2500">
                <a:solidFill>
                  <a:srgbClr val="FFFFFF"/>
                </a:solidFill>
              </a:rPr>
              <a:t>-</a:t>
            </a:r>
            <a:r>
              <a:rPr lang="en-US" sz="2500" err="1">
                <a:solidFill>
                  <a:srgbClr val="FFFFFF"/>
                </a:solidFill>
              </a:rPr>
              <a:t>api</a:t>
            </a:r>
            <a:r>
              <a:rPr lang="en-US" sz="2500">
                <a:solidFill>
                  <a:srgbClr val="FFFFFF"/>
                </a:solidFill>
              </a:rPr>
              <a:t>, junit-jupiter-params, and junit-jupiter-engine for simplified dependency management in build tools such as Gradle and Maven.</a:t>
            </a:r>
          </a:p>
          <a:p>
            <a:r>
              <a:rPr lang="en-US" sz="2500">
                <a:solidFill>
                  <a:schemeClr val="bg1"/>
                </a:solidFill>
              </a:rPr>
              <a:t>junit-jupiter-api</a:t>
            </a:r>
            <a:r>
              <a:rPr lang="en-US" sz="2500">
                <a:solidFill>
                  <a:srgbClr val="FFFFFF"/>
                </a:solidFill>
              </a:rPr>
              <a:t>: It is the main module where all core annotations are located, such as @Test, Lifecycle method annotations and assertions.</a:t>
            </a:r>
          </a:p>
          <a:p>
            <a:r>
              <a:rPr lang="en-US" sz="2500">
                <a:solidFill>
                  <a:schemeClr val="bg1"/>
                </a:solidFill>
              </a:rPr>
              <a:t>junit-jupiter-engine</a:t>
            </a:r>
            <a:r>
              <a:rPr lang="en-US" sz="2500">
                <a:solidFill>
                  <a:srgbClr val="FFFFFF"/>
                </a:solidFill>
              </a:rPr>
              <a:t>: It has test engine implementation which is required at runtime to execute the tests.</a:t>
            </a:r>
          </a:p>
          <a:p>
            <a:r>
              <a:rPr lang="en-US" sz="2500">
                <a:solidFill>
                  <a:schemeClr val="bg1"/>
                </a:solidFill>
              </a:rPr>
              <a:t>junit-jupiter-migrationsupport</a:t>
            </a:r>
            <a:r>
              <a:rPr lang="en-US" sz="2500">
                <a:solidFill>
                  <a:srgbClr val="FFFFFF"/>
                </a:solidFill>
              </a:rPr>
              <a:t>: Support for migrating from JUnit 4 to JUnit Jupiter; only required for support for JUnit 4’s @Ignore annotation and for running selected JUnit 4 rules.</a:t>
            </a:r>
          </a:p>
          <a:p>
            <a:r>
              <a:rPr lang="en-US" sz="2500">
                <a:solidFill>
                  <a:schemeClr val="bg1"/>
                </a:solidFill>
              </a:rPr>
              <a:t>junit-jupiter-params</a:t>
            </a:r>
            <a:r>
              <a:rPr lang="en-US" sz="2500">
                <a:solidFill>
                  <a:srgbClr val="FFFFFF"/>
                </a:solidFill>
              </a:rPr>
              <a:t>: Support for parameterized tests in JUnit 5.</a:t>
            </a:r>
          </a:p>
        </p:txBody>
      </p:sp>
      <p:sp>
        <p:nvSpPr>
          <p:cNvPr id="6" name="Insert chapter name">
            <a:extLst>
              <a:ext uri="{FF2B5EF4-FFF2-40B4-BE49-F238E27FC236}">
                <a16:creationId xmlns:a16="http://schemas.microsoft.com/office/drawing/2014/main" id="{472D3528-0AE3-A1BE-1DFB-150E7D5C33BC}"/>
              </a:ext>
            </a:extLst>
          </p:cNvPr>
          <p:cNvSpPr txBox="1">
            <a:spLocks/>
          </p:cNvSpPr>
          <p:nvPr/>
        </p:nvSpPr>
        <p:spPr>
          <a:xfrm>
            <a:off x="20333109" y="734351"/>
            <a:ext cx="3264569" cy="432491"/>
          </a:xfrm>
          <a:prstGeom prst="roundRect">
            <a:avLst>
              <a:gd name="adj" fmla="val 50000"/>
            </a:avLst>
          </a:prstGeom>
        </p:spPr>
        <p:txBody>
          <a:bodyPr>
            <a:normAutofit fontScale="250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t> </a:t>
            </a:r>
            <a:r>
              <a:rPr lang="en-US" sz="8000">
                <a:solidFill>
                  <a:srgbClr val="FFFFFF"/>
                </a:solidFill>
              </a:rPr>
              <a:t>What is JUnit?</a:t>
            </a:r>
            <a:r>
              <a:rPr lang="en-US" sz="8000"/>
              <a:t> in QA world </a:t>
            </a:r>
          </a:p>
          <a:p>
            <a:pPr hangingPunct="1"/>
            <a:endParaRPr lang="en-US"/>
          </a:p>
        </p:txBody>
      </p:sp>
      <p:pic>
        <p:nvPicPr>
          <p:cNvPr id="1026" name="Picture 2">
            <a:extLst>
              <a:ext uri="{FF2B5EF4-FFF2-40B4-BE49-F238E27FC236}">
                <a16:creationId xmlns:a16="http://schemas.microsoft.com/office/drawing/2014/main" id="{19C04FBF-14A3-AFB0-37B1-AECCC10F7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493" y="2391005"/>
            <a:ext cx="9172575"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57440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5289996" y="3136954"/>
            <a:ext cx="14122401" cy="3352801"/>
          </a:xfrm>
          <a:prstGeom prst="rect">
            <a:avLst/>
          </a:prstGeom>
        </p:spPr>
        <p:txBody>
          <a:bodyPr lIns="0" tIns="0" rIns="0" bIns="0" anchor="t">
            <a:normAutofit/>
          </a:bodyPr>
          <a:lstStyle/>
          <a:p>
            <a:r>
              <a:rPr lang="en-US" sz="5000">
                <a:solidFill>
                  <a:srgbClr val="FFFFFF"/>
                </a:solidFill>
              </a:rPr>
              <a:t>How does JUnit work?  </a:t>
            </a:r>
            <a:endParaRPr lang="en-US"/>
          </a:p>
        </p:txBody>
      </p:sp>
      <p:sp>
        <p:nvSpPr>
          <p:cNvPr id="254" name="01"/>
          <p:cNvSpPr txBox="1">
            <a:spLocks noGrp="1"/>
          </p:cNvSpPr>
          <p:nvPr>
            <p:ph type="body" sz="quarter" idx="21"/>
          </p:nvPr>
        </p:nvSpPr>
        <p:spPr>
          <a:prstGeom prst="rect">
            <a:avLst/>
          </a:prstGeom>
        </p:spPr>
        <p:txBody>
          <a:bodyPr/>
          <a:lstStyle/>
          <a:p>
            <a:r>
              <a:rPr lang="en-US"/>
              <a:t>04</a:t>
            </a:r>
            <a:endParaRPr/>
          </a:p>
        </p:txBody>
      </p:sp>
      <p:pic>
        <p:nvPicPr>
          <p:cNvPr id="3" name="arrow.svg" descr="arrow.svg">
            <a:extLst>
              <a:ext uri="{FF2B5EF4-FFF2-40B4-BE49-F238E27FC236}">
                <a16:creationId xmlns:a16="http://schemas.microsoft.com/office/drawing/2014/main" id="{C13DC235-6600-FBAC-260A-B6FBEBC9DD98}"/>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5289996" y="4986353"/>
            <a:ext cx="1221367" cy="1162330"/>
          </a:xfrm>
          <a:prstGeom prst="rect">
            <a:avLst/>
          </a:prstGeom>
          <a:ln w="12700">
            <a:miter lim="400000"/>
          </a:ln>
        </p:spPr>
      </p:pic>
      <p:pic>
        <p:nvPicPr>
          <p:cNvPr id="11" name="Picture 10">
            <a:extLst>
              <a:ext uri="{FF2B5EF4-FFF2-40B4-BE49-F238E27FC236}">
                <a16:creationId xmlns:a16="http://schemas.microsoft.com/office/drawing/2014/main" id="{8684C92F-08B2-3A35-23E4-49BD2372361D}"/>
              </a:ext>
            </a:extLst>
          </p:cNvPr>
          <p:cNvPicPr>
            <a:picLocks noChangeAspect="1"/>
          </p:cNvPicPr>
          <p:nvPr/>
        </p:nvPicPr>
        <p:blipFill>
          <a:blip r:embed="rId3"/>
          <a:stretch>
            <a:fillRect/>
          </a:stretch>
        </p:blipFill>
        <p:spPr>
          <a:xfrm>
            <a:off x="7606390" y="4986353"/>
            <a:ext cx="5169810" cy="1789103"/>
          </a:xfrm>
          <a:prstGeom prst="rect">
            <a:avLst/>
          </a:prstGeom>
        </p:spPr>
      </p:pic>
      <p:pic>
        <p:nvPicPr>
          <p:cNvPr id="14" name="arrow.svg" descr="arrow.svg">
            <a:extLst>
              <a:ext uri="{FF2B5EF4-FFF2-40B4-BE49-F238E27FC236}">
                <a16:creationId xmlns:a16="http://schemas.microsoft.com/office/drawing/2014/main" id="{B60B729F-DD33-AD3E-A053-DBCCA4F14A24}"/>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078351" y="8413015"/>
            <a:ext cx="1221367" cy="1162330"/>
          </a:xfrm>
          <a:prstGeom prst="rect">
            <a:avLst/>
          </a:prstGeom>
          <a:ln w="12700">
            <a:miter lim="400000"/>
          </a:ln>
        </p:spPr>
      </p:pic>
      <p:pic>
        <p:nvPicPr>
          <p:cNvPr id="18" name="Picture 17">
            <a:extLst>
              <a:ext uri="{FF2B5EF4-FFF2-40B4-BE49-F238E27FC236}">
                <a16:creationId xmlns:a16="http://schemas.microsoft.com/office/drawing/2014/main" id="{8BC8BECA-DA3B-03A4-07F2-6CB1F0A71ABF}"/>
              </a:ext>
            </a:extLst>
          </p:cNvPr>
          <p:cNvPicPr>
            <a:picLocks noChangeAspect="1"/>
          </p:cNvPicPr>
          <p:nvPr/>
        </p:nvPicPr>
        <p:blipFill>
          <a:blip r:embed="rId4"/>
          <a:stretch>
            <a:fillRect/>
          </a:stretch>
        </p:blipFill>
        <p:spPr>
          <a:xfrm>
            <a:off x="11112069" y="8413015"/>
            <a:ext cx="7227288" cy="1505685"/>
          </a:xfrm>
          <a:prstGeom prst="rect">
            <a:avLst/>
          </a:prstGeom>
        </p:spPr>
      </p:pic>
    </p:spTree>
    <p:extLst>
      <p:ext uri="{BB962C8B-B14F-4D97-AF65-F5344CB8AC3E}">
        <p14:creationId xmlns:p14="http://schemas.microsoft.com/office/powerpoint/2010/main" val="71907986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26C0E95E-18FD-7DA3-0F4D-1245C3F75239}"/>
              </a:ext>
            </a:extLst>
          </p:cNvPr>
          <p:cNvSpPr txBox="1"/>
          <p:nvPr/>
        </p:nvSpPr>
        <p:spPr>
          <a:xfrm>
            <a:off x="5810250" y="1165426"/>
            <a:ext cx="12382500" cy="14029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6000">
                <a:solidFill>
                  <a:srgbClr val="FFFFFF"/>
                </a:solidFill>
              </a:rPr>
              <a:t>JUnit main features </a:t>
            </a:r>
          </a:p>
        </p:txBody>
      </p:sp>
      <p:sp>
        <p:nvSpPr>
          <p:cNvPr id="8" name="TextBox 7">
            <a:extLst>
              <a:ext uri="{FF2B5EF4-FFF2-40B4-BE49-F238E27FC236}">
                <a16:creationId xmlns:a16="http://schemas.microsoft.com/office/drawing/2014/main" id="{DF2E855F-5E75-85E0-2DCD-4C7D685A235E}"/>
              </a:ext>
            </a:extLst>
          </p:cNvPr>
          <p:cNvSpPr txBox="1"/>
          <p:nvPr/>
        </p:nvSpPr>
        <p:spPr>
          <a:xfrm>
            <a:off x="3281362" y="3747048"/>
            <a:ext cx="17821275" cy="5929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500">
                <a:solidFill>
                  <a:schemeClr val="bg1"/>
                </a:solidFill>
              </a:rPr>
              <a:t>	</a:t>
            </a:r>
            <a:r>
              <a:rPr lang="en-US" sz="3200">
                <a:solidFill>
                  <a:schemeClr val="bg1"/>
                </a:solidFill>
              </a:rPr>
              <a:t>JUnit </a:t>
            </a:r>
            <a:r>
              <a:rPr lang="en-US" sz="3200">
                <a:solidFill>
                  <a:srgbClr val="FFFFFF"/>
                </a:solidFill>
              </a:rPr>
              <a:t>is a software testing framework that helps test applications. It allows to write tests in Java and run them on the Java platform. </a:t>
            </a:r>
          </a:p>
          <a:p>
            <a:endParaRPr lang="en-US" sz="2500">
              <a:solidFill>
                <a:srgbClr val="FFFFFF"/>
              </a:solidFill>
            </a:endParaRPr>
          </a:p>
          <a:p>
            <a:r>
              <a:rPr lang="en-US" sz="2500">
                <a:solidFill>
                  <a:schemeClr val="bg1"/>
                </a:solidFill>
              </a:rPr>
              <a:t>Annotations: </a:t>
            </a:r>
            <a:r>
              <a:rPr lang="en-US" sz="2500">
                <a:solidFill>
                  <a:srgbClr val="FFFFFF"/>
                </a:solidFill>
              </a:rPr>
              <a:t>Provides annotations to identify test methods.</a:t>
            </a:r>
          </a:p>
          <a:p>
            <a:r>
              <a:rPr lang="en-US" sz="2500">
                <a:solidFill>
                  <a:schemeClr val="bg1"/>
                </a:solidFill>
              </a:rPr>
              <a:t>Test runners: </a:t>
            </a:r>
            <a:r>
              <a:rPr lang="en-US" sz="2500">
                <a:solidFill>
                  <a:srgbClr val="FFFFFF"/>
                </a:solidFill>
              </a:rPr>
              <a:t>Test runners are used for executing the tests and reporting the results. JUnit provides a graphical test runner that can run tests and view the results.</a:t>
            </a:r>
            <a:endParaRPr lang="ru-RU" sz="2500">
              <a:solidFill>
                <a:srgbClr val="FFFFFF"/>
              </a:solidFill>
            </a:endParaRPr>
          </a:p>
          <a:p>
            <a:r>
              <a:rPr lang="en-US" sz="2500">
                <a:solidFill>
                  <a:schemeClr val="bg1"/>
                </a:solidFill>
              </a:rPr>
              <a:t>Assertions: </a:t>
            </a:r>
            <a:r>
              <a:rPr lang="en-US" sz="2500">
                <a:solidFill>
                  <a:srgbClr val="FFFFFF"/>
                </a:solidFill>
              </a:rPr>
              <a:t>Assertions are used to verify the expected behavior of a system. JUnit provides a set of assertion methods that can be used to check the results of a test.</a:t>
            </a:r>
          </a:p>
          <a:p>
            <a:r>
              <a:rPr lang="en-US" sz="2500">
                <a:solidFill>
                  <a:schemeClr val="bg1"/>
                </a:solidFill>
              </a:rPr>
              <a:t>Reporting: </a:t>
            </a:r>
            <a:r>
              <a:rPr lang="en-US" sz="2500">
                <a:solidFill>
                  <a:srgbClr val="FFFFFF"/>
                </a:solidFill>
              </a:rPr>
              <a:t>When you run your tests, JUnit can help you analyze the results. It provides a built-in reporter that prints out information about the executed tests.</a:t>
            </a:r>
          </a:p>
        </p:txBody>
      </p:sp>
      <p:sp>
        <p:nvSpPr>
          <p:cNvPr id="6" name="Insert chapter name">
            <a:extLst>
              <a:ext uri="{FF2B5EF4-FFF2-40B4-BE49-F238E27FC236}">
                <a16:creationId xmlns:a16="http://schemas.microsoft.com/office/drawing/2014/main" id="{472D3528-0AE3-A1BE-1DFB-150E7D5C33BC}"/>
              </a:ext>
            </a:extLst>
          </p:cNvPr>
          <p:cNvSpPr txBox="1">
            <a:spLocks/>
          </p:cNvSpPr>
          <p:nvPr/>
        </p:nvSpPr>
        <p:spPr>
          <a:xfrm>
            <a:off x="19850099" y="734351"/>
            <a:ext cx="3747579" cy="431075"/>
          </a:xfrm>
          <a:prstGeom prst="roundRect">
            <a:avLst>
              <a:gd name="adj" fmla="val 50000"/>
            </a:avLst>
          </a:prstGeom>
        </p:spPr>
        <p:txBody>
          <a:bodyPr>
            <a:normAutofit fontScale="250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t> </a:t>
            </a:r>
            <a:r>
              <a:rPr lang="en-US" sz="8000">
                <a:solidFill>
                  <a:srgbClr val="FFFFFF"/>
                </a:solidFill>
              </a:rPr>
              <a:t>How does JUnit work?  </a:t>
            </a:r>
            <a:endParaRPr lang="en-US"/>
          </a:p>
        </p:txBody>
      </p:sp>
    </p:spTree>
    <p:extLst>
      <p:ext uri="{BB962C8B-B14F-4D97-AF65-F5344CB8AC3E}">
        <p14:creationId xmlns:p14="http://schemas.microsoft.com/office/powerpoint/2010/main" val="15809449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26C0E95E-18FD-7DA3-0F4D-1245C3F75239}"/>
              </a:ext>
            </a:extLst>
          </p:cNvPr>
          <p:cNvSpPr txBox="1"/>
          <p:nvPr/>
        </p:nvSpPr>
        <p:spPr>
          <a:xfrm>
            <a:off x="5810250" y="1165426"/>
            <a:ext cx="12382500" cy="14029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ru-RU" sz="6000">
                <a:solidFill>
                  <a:srgbClr val="FFFFFF"/>
                </a:solidFill>
              </a:rPr>
              <a:t> </a:t>
            </a:r>
            <a:r>
              <a:rPr lang="en-US" sz="6000">
                <a:solidFill>
                  <a:srgbClr val="FFFFFF"/>
                </a:solidFill>
              </a:rPr>
              <a:t>Maven &amp; JUnit</a:t>
            </a:r>
          </a:p>
        </p:txBody>
      </p:sp>
      <p:sp>
        <p:nvSpPr>
          <p:cNvPr id="8" name="TextBox 7">
            <a:extLst>
              <a:ext uri="{FF2B5EF4-FFF2-40B4-BE49-F238E27FC236}">
                <a16:creationId xmlns:a16="http://schemas.microsoft.com/office/drawing/2014/main" id="{DF2E855F-5E75-85E0-2DCD-4C7D685A235E}"/>
              </a:ext>
            </a:extLst>
          </p:cNvPr>
          <p:cNvSpPr txBox="1"/>
          <p:nvPr/>
        </p:nvSpPr>
        <p:spPr>
          <a:xfrm>
            <a:off x="2505075" y="2568374"/>
            <a:ext cx="14284993" cy="94179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a:solidFill>
                  <a:srgbClr val="FFFFFF"/>
                </a:solidFill>
              </a:rPr>
              <a:t>In </a:t>
            </a:r>
            <a:r>
              <a:rPr lang="en-US" sz="2500">
                <a:solidFill>
                  <a:schemeClr val="bg1"/>
                </a:solidFill>
              </a:rPr>
              <a:t>Maven</a:t>
            </a:r>
            <a:r>
              <a:rPr lang="en-US" sz="2500">
                <a:solidFill>
                  <a:srgbClr val="FFFFFF"/>
                </a:solidFill>
              </a:rPr>
              <a:t>  you can simply add the following dependency to your pom.xml</a:t>
            </a:r>
          </a:p>
          <a:p>
            <a:r>
              <a:rPr lang="en-US" sz="2500">
                <a:solidFill>
                  <a:schemeClr val="bg1"/>
                </a:solidFill>
              </a:rPr>
              <a:t> - </a:t>
            </a:r>
            <a:r>
              <a:rPr lang="en-US">
                <a:solidFill>
                  <a:srgbClr val="FFFFFF"/>
                </a:solidFill>
              </a:rPr>
              <a:t>This is the only step that is required to get started - you can now create tests in your test source directory (e.g., src/test/java).</a:t>
            </a:r>
          </a:p>
          <a:p>
            <a:r>
              <a:rPr lang="en-US" sz="3000" b="1">
                <a:solidFill>
                  <a:srgbClr val="FFFFFF"/>
                </a:solidFill>
              </a:rPr>
              <a:t>                                                 Run unit tests with </a:t>
            </a:r>
            <a:r>
              <a:rPr lang="en-US" sz="3000" b="1">
                <a:solidFill>
                  <a:schemeClr val="bg1"/>
                </a:solidFill>
              </a:rPr>
              <a:t>Maven</a:t>
            </a:r>
          </a:p>
          <a:p>
            <a:r>
              <a:rPr lang="en-US" sz="2500">
                <a:solidFill>
                  <a:srgbClr val="FFFFFF"/>
                </a:solidFill>
              </a:rPr>
              <a:t>The </a:t>
            </a:r>
            <a:r>
              <a:rPr lang="en-US" sz="2500">
                <a:solidFill>
                  <a:schemeClr val="bg1"/>
                </a:solidFill>
              </a:rPr>
              <a:t>JUnit</a:t>
            </a:r>
            <a:r>
              <a:rPr lang="en-US" sz="2500">
                <a:solidFill>
                  <a:srgbClr val="FFFFFF"/>
                </a:solidFill>
              </a:rPr>
              <a:t> </a:t>
            </a:r>
            <a:r>
              <a:rPr lang="en-US" sz="2500">
                <a:solidFill>
                  <a:schemeClr val="bg1"/>
                </a:solidFill>
              </a:rPr>
              <a:t>Platform  Surefire Provider </a:t>
            </a:r>
            <a:r>
              <a:rPr lang="en-US" sz="2500">
                <a:solidFill>
                  <a:srgbClr val="FFFFFF"/>
                </a:solidFill>
              </a:rPr>
              <a:t>supports the </a:t>
            </a:r>
            <a:r>
              <a:rPr lang="en-US" sz="2500" b="1" i="1">
                <a:solidFill>
                  <a:schemeClr val="bg1"/>
                </a:solidFill>
              </a:rPr>
              <a:t>test</a:t>
            </a:r>
            <a:r>
              <a:rPr lang="en-US" sz="2500">
                <a:solidFill>
                  <a:srgbClr val="FFFFFF"/>
                </a:solidFill>
              </a:rPr>
              <a:t> JVM system property supported by the Maven Surefire Plugin.</a:t>
            </a:r>
          </a:p>
          <a:p>
            <a:r>
              <a:rPr lang="en-US">
                <a:solidFill>
                  <a:srgbClr val="FFFFFF"/>
                </a:solidFill>
              </a:rPr>
              <a:t>- The Surefire Plugin is used during the test phase of the build lifecycle to execute the unit tests of an application.</a:t>
            </a:r>
          </a:p>
          <a:p>
            <a:r>
              <a:rPr lang="en-US">
                <a:solidFill>
                  <a:srgbClr val="FFFFFF"/>
                </a:solidFill>
              </a:rPr>
              <a:t>- The Maven Surefire Plugin will scan for test classes whose fully qualified names match the following patterns.</a:t>
            </a:r>
          </a:p>
          <a:p>
            <a:r>
              <a:rPr lang="en-US" b="1">
                <a:solidFill>
                  <a:srgbClr val="FFFFFF"/>
                </a:solidFill>
              </a:rPr>
              <a:t>**/Test*.java     **/*Test.java    **/*Tests.java    **/*TestCase.java</a:t>
            </a:r>
            <a:endParaRPr lang="ru-RU" b="1">
              <a:solidFill>
                <a:srgbClr val="FFFFFF"/>
              </a:solidFill>
            </a:endParaRPr>
          </a:p>
          <a:p>
            <a:endParaRPr lang="en-US" sz="2500">
              <a:solidFill>
                <a:srgbClr val="FFFFFF"/>
              </a:solidFill>
            </a:endParaRPr>
          </a:p>
          <a:p>
            <a:r>
              <a:rPr lang="en-US" sz="2500">
                <a:solidFill>
                  <a:srgbClr val="FFFFFF"/>
                </a:solidFill>
              </a:rPr>
              <a:t>For example, to run only test methods in the </a:t>
            </a:r>
            <a:r>
              <a:rPr lang="en-US" sz="2500">
                <a:solidFill>
                  <a:schemeClr val="bg1"/>
                </a:solidFill>
              </a:rPr>
              <a:t>org.example.MyTest </a:t>
            </a:r>
            <a:r>
              <a:rPr lang="en-US" sz="2500">
                <a:solidFill>
                  <a:srgbClr val="FFFFFF"/>
                </a:solidFill>
              </a:rPr>
              <a:t>test class you can </a:t>
            </a:r>
          </a:p>
          <a:p>
            <a:r>
              <a:rPr lang="en-US" sz="2500">
                <a:solidFill>
                  <a:srgbClr val="FFFFFF"/>
                </a:solidFill>
              </a:rPr>
              <a:t> </a:t>
            </a:r>
            <a:r>
              <a:rPr lang="en-US" sz="2500" err="1">
                <a:solidFill>
                  <a:schemeClr val="bg1"/>
                </a:solidFill>
              </a:rPr>
              <a:t>mvn</a:t>
            </a:r>
            <a:r>
              <a:rPr lang="en-US" sz="2500">
                <a:solidFill>
                  <a:schemeClr val="bg1"/>
                </a:solidFill>
              </a:rPr>
              <a:t> -Dtest=org.example.MyTest </a:t>
            </a:r>
            <a:r>
              <a:rPr lang="en-US" sz="2500">
                <a:solidFill>
                  <a:srgbClr val="FFFFFF"/>
                </a:solidFill>
              </a:rPr>
              <a:t>test from the command line</a:t>
            </a:r>
            <a:r>
              <a:rPr lang="en-US" sz="2500">
                <a:solidFill>
                  <a:schemeClr val="bg1"/>
                </a:solidFill>
              </a:rPr>
              <a:t>.</a:t>
            </a:r>
          </a:p>
          <a:p>
            <a:r>
              <a:rPr lang="en-US" sz="2500">
                <a:solidFill>
                  <a:srgbClr val="FFFFFF"/>
                </a:solidFill>
              </a:rPr>
              <a:t>And you may use multiple names/patterns, separated by commas:</a:t>
            </a:r>
          </a:p>
          <a:p>
            <a:r>
              <a:rPr lang="en-US" sz="2500">
                <a:solidFill>
                  <a:srgbClr val="FFFFFF"/>
                </a:solidFill>
              </a:rPr>
              <a:t> </a:t>
            </a:r>
            <a:r>
              <a:rPr lang="en-US" sz="2500" err="1">
                <a:solidFill>
                  <a:schemeClr val="bg1"/>
                </a:solidFill>
              </a:rPr>
              <a:t>mvn</a:t>
            </a:r>
            <a:r>
              <a:rPr lang="en-US" sz="2500">
                <a:solidFill>
                  <a:schemeClr val="bg1"/>
                </a:solidFill>
              </a:rPr>
              <a:t> -Dtest=TestSquare,TestCicle </a:t>
            </a:r>
            <a:endParaRPr lang="en-US" sz="2500">
              <a:solidFill>
                <a:srgbClr val="FFFFFF"/>
              </a:solidFill>
            </a:endParaRPr>
          </a:p>
          <a:p>
            <a:endParaRPr lang="en-US" sz="2500">
              <a:solidFill>
                <a:schemeClr val="tx1"/>
              </a:solidFill>
              <a:highlight>
                <a:srgbClr val="FFFFFF"/>
              </a:highlight>
            </a:endParaRPr>
          </a:p>
        </p:txBody>
      </p:sp>
      <p:sp>
        <p:nvSpPr>
          <p:cNvPr id="10" name="Insert chapter name">
            <a:extLst>
              <a:ext uri="{FF2B5EF4-FFF2-40B4-BE49-F238E27FC236}">
                <a16:creationId xmlns:a16="http://schemas.microsoft.com/office/drawing/2014/main" id="{A27AE701-50FB-90B4-9829-649DFECCA467}"/>
              </a:ext>
            </a:extLst>
          </p:cNvPr>
          <p:cNvSpPr txBox="1">
            <a:spLocks/>
          </p:cNvSpPr>
          <p:nvPr/>
        </p:nvSpPr>
        <p:spPr>
          <a:xfrm>
            <a:off x="19850099" y="734351"/>
            <a:ext cx="3747579" cy="431075"/>
          </a:xfrm>
          <a:prstGeom prst="roundRect">
            <a:avLst>
              <a:gd name="adj" fmla="val 50000"/>
            </a:avLst>
          </a:prstGeom>
        </p:spPr>
        <p:txBody>
          <a:bodyPr>
            <a:normAutofit fontScale="250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t> </a:t>
            </a:r>
            <a:r>
              <a:rPr lang="en-US" sz="8000">
                <a:solidFill>
                  <a:srgbClr val="FFFFFF"/>
                </a:solidFill>
              </a:rPr>
              <a:t>How does JUnit work?  </a:t>
            </a:r>
            <a:endParaRPr lang="en-US"/>
          </a:p>
        </p:txBody>
      </p:sp>
      <p:pic>
        <p:nvPicPr>
          <p:cNvPr id="3" name="Picture 2">
            <a:extLst>
              <a:ext uri="{FF2B5EF4-FFF2-40B4-BE49-F238E27FC236}">
                <a16:creationId xmlns:a16="http://schemas.microsoft.com/office/drawing/2014/main" id="{B380A639-F1B4-2AF0-9A06-2A03BAA35AEC}"/>
              </a:ext>
            </a:extLst>
          </p:cNvPr>
          <p:cNvPicPr>
            <a:picLocks noChangeAspect="1"/>
          </p:cNvPicPr>
          <p:nvPr/>
        </p:nvPicPr>
        <p:blipFill>
          <a:blip r:embed="rId3"/>
          <a:stretch>
            <a:fillRect/>
          </a:stretch>
        </p:blipFill>
        <p:spPr>
          <a:xfrm>
            <a:off x="17487900" y="3676260"/>
            <a:ext cx="5460375" cy="2687217"/>
          </a:xfrm>
          <a:prstGeom prst="rect">
            <a:avLst/>
          </a:prstGeom>
        </p:spPr>
      </p:pic>
      <p:pic>
        <p:nvPicPr>
          <p:cNvPr id="4" name="Picture 3">
            <a:extLst>
              <a:ext uri="{FF2B5EF4-FFF2-40B4-BE49-F238E27FC236}">
                <a16:creationId xmlns:a16="http://schemas.microsoft.com/office/drawing/2014/main" id="{61CDA2A3-ECE6-C125-CFA8-7D27D5C3B671}"/>
              </a:ext>
            </a:extLst>
          </p:cNvPr>
          <p:cNvPicPr>
            <a:picLocks noChangeAspect="1"/>
          </p:cNvPicPr>
          <p:nvPr/>
        </p:nvPicPr>
        <p:blipFill>
          <a:blip r:embed="rId4"/>
          <a:stretch>
            <a:fillRect/>
          </a:stretch>
        </p:blipFill>
        <p:spPr>
          <a:xfrm>
            <a:off x="17487900" y="7352524"/>
            <a:ext cx="5460375" cy="2615708"/>
          </a:xfrm>
          <a:prstGeom prst="rect">
            <a:avLst/>
          </a:prstGeom>
        </p:spPr>
      </p:pic>
    </p:spTree>
    <p:extLst>
      <p:ext uri="{BB962C8B-B14F-4D97-AF65-F5344CB8AC3E}">
        <p14:creationId xmlns:p14="http://schemas.microsoft.com/office/powerpoint/2010/main" val="14826856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ndava_brandshape_RGB_red.svg" descr="endava_brandshape_RGB_red.svg">
            <a:extLst>
              <a:ext uri="{FF2B5EF4-FFF2-40B4-BE49-F238E27FC236}">
                <a16:creationId xmlns:a16="http://schemas.microsoft.com/office/drawing/2014/main" id="{D99D0F89-CEFD-336A-B29C-58C375F7B49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4054009" y="3791030"/>
            <a:ext cx="818305" cy="327323"/>
          </a:xfrm>
          <a:prstGeom prst="rect">
            <a:avLst/>
          </a:prstGeom>
          <a:ln w="12700">
            <a:miter lim="400000"/>
          </a:ln>
        </p:spPr>
      </p:pic>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98C9AD70-3E6B-D762-8201-106484BBC5C3}"/>
              </a:ext>
            </a:extLst>
          </p:cNvPr>
          <p:cNvSpPr txBox="1"/>
          <p:nvPr/>
        </p:nvSpPr>
        <p:spPr>
          <a:xfrm>
            <a:off x="2656936" y="2014240"/>
            <a:ext cx="11394056" cy="10336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4000" b="1">
                <a:solidFill>
                  <a:srgbClr val="FFFFFF"/>
                </a:solidFill>
                <a:latin typeface="Dava Sans Med"/>
              </a:rPr>
              <a:t>Getting Started with </a:t>
            </a:r>
            <a:r>
              <a:rPr lang="en-US" sz="4000" b="1">
                <a:solidFill>
                  <a:schemeClr val="bg1"/>
                </a:solidFill>
                <a:latin typeface="Dava Sans Med"/>
              </a:rPr>
              <a:t>JUnit</a:t>
            </a:r>
            <a:r>
              <a:rPr lang="en-US" sz="4000" b="1">
                <a:solidFill>
                  <a:srgbClr val="FFFFFF"/>
                </a:solidFill>
                <a:latin typeface="Dava Sans Med"/>
              </a:rPr>
              <a:t> Framework</a:t>
            </a:r>
          </a:p>
        </p:txBody>
      </p:sp>
      <p:sp>
        <p:nvSpPr>
          <p:cNvPr id="4" name="TextBox 3">
            <a:extLst>
              <a:ext uri="{FF2B5EF4-FFF2-40B4-BE49-F238E27FC236}">
                <a16:creationId xmlns:a16="http://schemas.microsoft.com/office/drawing/2014/main" id="{71A4C6CE-C90F-A1E1-9824-2E12E604905C}"/>
              </a:ext>
            </a:extLst>
          </p:cNvPr>
          <p:cNvSpPr txBox="1"/>
          <p:nvPr/>
        </p:nvSpPr>
        <p:spPr>
          <a:xfrm>
            <a:off x="5960853" y="3408590"/>
            <a:ext cx="12462294" cy="8481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000">
                <a:solidFill>
                  <a:schemeClr val="bg1"/>
                </a:solidFill>
                <a:ea typeface="+mn-lt"/>
                <a:cs typeface="+mn-lt"/>
              </a:rPr>
              <a:t>Where should the test be located?</a:t>
            </a:r>
          </a:p>
          <a:p>
            <a:r>
              <a:rPr lang="en-US" sz="3000">
                <a:solidFill>
                  <a:schemeClr val="bg2"/>
                </a:solidFill>
                <a:ea typeface="+mn-lt"/>
                <a:cs typeface="+mn-lt"/>
              </a:rPr>
              <a:t>Unit tests are created in a separate project or separate source folder to keep the test code separate from the real code. </a:t>
            </a:r>
          </a:p>
          <a:p>
            <a:r>
              <a:rPr lang="en-US" sz="3000">
                <a:solidFill>
                  <a:schemeClr val="bg2"/>
                </a:solidFill>
                <a:ea typeface="+mn-lt"/>
                <a:cs typeface="+mn-lt"/>
              </a:rPr>
              <a:t>The standard convention from the Maven build tools is to use:</a:t>
            </a:r>
          </a:p>
          <a:p>
            <a:r>
              <a:rPr lang="en-US" sz="3000">
                <a:solidFill>
                  <a:schemeClr val="bg2"/>
                </a:solidFill>
                <a:ea typeface="+mn-lt"/>
                <a:cs typeface="+mn-lt"/>
              </a:rPr>
              <a:t>    </a:t>
            </a:r>
            <a:r>
              <a:rPr lang="en-US" sz="3000" err="1">
                <a:solidFill>
                  <a:schemeClr val="bg2"/>
                </a:solidFill>
                <a:ea typeface="+mn-lt"/>
                <a:cs typeface="+mn-lt"/>
              </a:rPr>
              <a:t>src</a:t>
            </a:r>
            <a:r>
              <a:rPr lang="en-US" sz="3000">
                <a:solidFill>
                  <a:schemeClr val="bg2"/>
                </a:solidFill>
                <a:ea typeface="+mn-lt"/>
                <a:cs typeface="+mn-lt"/>
              </a:rPr>
              <a:t>/main/java - for Java classes</a:t>
            </a:r>
          </a:p>
          <a:p>
            <a:r>
              <a:rPr lang="en-US" sz="3000">
                <a:solidFill>
                  <a:schemeClr val="bg2"/>
                </a:solidFill>
                <a:ea typeface="+mn-lt"/>
                <a:cs typeface="+mn-lt"/>
              </a:rPr>
              <a:t>    </a:t>
            </a:r>
            <a:r>
              <a:rPr lang="en-US" sz="3000" err="1">
                <a:solidFill>
                  <a:schemeClr val="bg2"/>
                </a:solidFill>
                <a:ea typeface="+mn-lt"/>
                <a:cs typeface="+mn-lt"/>
              </a:rPr>
              <a:t>src</a:t>
            </a:r>
            <a:r>
              <a:rPr lang="en-US" sz="3000">
                <a:solidFill>
                  <a:schemeClr val="bg2"/>
                </a:solidFill>
                <a:ea typeface="+mn-lt"/>
                <a:cs typeface="+mn-lt"/>
              </a:rPr>
              <a:t>/test/java - for test classes</a:t>
            </a:r>
          </a:p>
          <a:p>
            <a:endParaRPr lang="en-US" sz="3000">
              <a:solidFill>
                <a:schemeClr val="bg2"/>
              </a:solidFill>
              <a:ea typeface="+mn-lt"/>
              <a:cs typeface="+mn-lt"/>
            </a:endParaRPr>
          </a:p>
          <a:p>
            <a:r>
              <a:rPr lang="en-US" sz="3000" b="1">
                <a:solidFill>
                  <a:schemeClr val="bg1"/>
                </a:solidFill>
                <a:ea typeface="Noto Serif"/>
                <a:cs typeface="Noto Serif"/>
              </a:rPr>
              <a:t>JUnit 5 </a:t>
            </a:r>
            <a:r>
              <a:rPr lang="en-US" sz="3000">
                <a:solidFill>
                  <a:schemeClr val="bg2"/>
                </a:solidFill>
                <a:ea typeface="Noto Serif"/>
                <a:cs typeface="Noto Serif"/>
              </a:rPr>
              <a:t>provides various annotations that help in configuring and customizing the test run. These annotations are used to define the behavior of test methods, control the test lifecycle, and more.</a:t>
            </a:r>
          </a:p>
          <a:p>
            <a:endParaRPr lang="en-US" sz="3000">
              <a:solidFill>
                <a:srgbClr val="FFFFFF"/>
              </a:solidFill>
              <a:ea typeface="+mn-lt"/>
              <a:cs typeface="+mn-lt"/>
            </a:endParaRPr>
          </a:p>
          <a:p>
            <a:endParaRPr lang="en-US" sz="3000">
              <a:solidFill>
                <a:srgbClr val="FFFFFF"/>
              </a:solidFill>
            </a:endParaRPr>
          </a:p>
        </p:txBody>
      </p:sp>
      <p:pic>
        <p:nvPicPr>
          <p:cNvPr id="5" name="endava_brandshape_RGB_red.svg" descr="endava_brandshape_RGB_red.svg">
            <a:extLst>
              <a:ext uri="{FF2B5EF4-FFF2-40B4-BE49-F238E27FC236}">
                <a16:creationId xmlns:a16="http://schemas.microsoft.com/office/drawing/2014/main" id="{B4B796D4-7235-3633-0298-1F4FA53FB62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4054009" y="8828875"/>
            <a:ext cx="818305" cy="327323"/>
          </a:xfrm>
          <a:prstGeom prst="rect">
            <a:avLst/>
          </a:prstGeom>
          <a:ln w="12700">
            <a:miter lim="400000"/>
          </a:ln>
        </p:spPr>
      </p:pic>
      <p:sp>
        <p:nvSpPr>
          <p:cNvPr id="6" name="Insert chapter name">
            <a:extLst>
              <a:ext uri="{FF2B5EF4-FFF2-40B4-BE49-F238E27FC236}">
                <a16:creationId xmlns:a16="http://schemas.microsoft.com/office/drawing/2014/main" id="{55469FBE-7D54-6010-EBC0-70B51CDBD5FC}"/>
              </a:ext>
            </a:extLst>
          </p:cNvPr>
          <p:cNvSpPr txBox="1">
            <a:spLocks/>
          </p:cNvSpPr>
          <p:nvPr/>
        </p:nvSpPr>
        <p:spPr>
          <a:xfrm>
            <a:off x="18022529" y="471949"/>
            <a:ext cx="5575149" cy="694894"/>
          </a:xfrm>
          <a:prstGeom prst="roundRect">
            <a:avLst>
              <a:gd name="adj" fmla="val 50000"/>
            </a:avLst>
          </a:prstGeom>
        </p:spPr>
        <p:txBody>
          <a:bodyPr>
            <a:normAutofit/>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2000">
                <a:solidFill>
                  <a:srgbClr val="FFFFFF"/>
                </a:solidFill>
              </a:rPr>
              <a:t> How does JUnit work?  </a:t>
            </a:r>
          </a:p>
        </p:txBody>
      </p:sp>
    </p:spTree>
    <p:extLst>
      <p:ext uri="{BB962C8B-B14F-4D97-AF65-F5344CB8AC3E}">
        <p14:creationId xmlns:p14="http://schemas.microsoft.com/office/powerpoint/2010/main" val="1122229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endava_logo_pos_RGB.png" descr="endava_logo_pos_RG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0602" y="1776709"/>
            <a:ext cx="2730500" cy="464186"/>
          </a:xfrm>
          <a:prstGeom prst="rect">
            <a:avLst/>
          </a:prstGeom>
          <a:ln w="12700">
            <a:miter lim="400000"/>
          </a:ln>
        </p:spPr>
      </p:pic>
      <p:sp>
        <p:nvSpPr>
          <p:cNvPr id="2" name="TextBox 1">
            <a:extLst>
              <a:ext uri="{FF2B5EF4-FFF2-40B4-BE49-F238E27FC236}">
                <a16:creationId xmlns:a16="http://schemas.microsoft.com/office/drawing/2014/main" id="{B70E7FFB-9E08-4507-02AA-26A5F4AB1E9A}"/>
              </a:ext>
            </a:extLst>
          </p:cNvPr>
          <p:cNvSpPr txBox="1"/>
          <p:nvPr/>
        </p:nvSpPr>
        <p:spPr>
          <a:xfrm>
            <a:off x="1889293" y="5345483"/>
            <a:ext cx="18624884" cy="45807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5000" b="1"/>
              <a:t>       Introduction to Unit Testing</a:t>
            </a:r>
            <a:endParaRPr lang="en-US" sz="5000"/>
          </a:p>
          <a:p>
            <a:pPr algn="ctr"/>
            <a:r>
              <a:rPr lang="en-US" sz="5000" b="1"/>
              <a:t>                                                      Workshop</a:t>
            </a:r>
            <a:endParaRPr lang="en-US" sz="5000"/>
          </a:p>
          <a:p>
            <a:pPr algn="ctr"/>
            <a:endParaRPr lang="en-US"/>
          </a:p>
          <a:p>
            <a:pPr algn="ctr"/>
            <a:endParaRPr lang="en-US"/>
          </a:p>
          <a:p>
            <a:endParaRPr lang="en-US"/>
          </a:p>
          <a:p>
            <a:pPr marL="0" marR="0" indent="0" defTabSz="821531" fontAlgn="auto" latinLnBrk="0" hangingPunct="0">
              <a:lnSpc>
                <a:spcPct val="120000"/>
              </a:lnSpc>
              <a:spcBef>
                <a:spcPts val="1500"/>
              </a:spcBef>
              <a:spcAft>
                <a:spcPts val="0"/>
              </a:spcAft>
              <a:buClrTx/>
              <a:buSzTx/>
              <a:buFontTx/>
              <a:buNone/>
              <a:tabLst/>
            </a:pPr>
            <a:endParaRPr lang="en-US">
              <a:ea typeface="+mn-ea"/>
              <a:cs typeface="+mn-cs"/>
            </a:endParaRPr>
          </a:p>
        </p:txBody>
      </p:sp>
      <p:pic>
        <p:nvPicPr>
          <p:cNvPr id="8" name="arrow.svg" descr="arrow.svg">
            <a:extLst>
              <a:ext uri="{FF2B5EF4-FFF2-40B4-BE49-F238E27FC236}">
                <a16:creationId xmlns:a16="http://schemas.microsoft.com/office/drawing/2014/main" id="{DC4FE70A-A0CD-8B02-57A6-4A59DE95F40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2316820" y="5801727"/>
            <a:ext cx="1221367" cy="1162330"/>
          </a:xfrm>
          <a:prstGeom prst="rect">
            <a:avLst/>
          </a:prstGeom>
          <a:ln w="12700">
            <a:miter lim="400000"/>
          </a:ln>
        </p:spPr>
      </p:pic>
    </p:spTree>
    <p:extLst>
      <p:ext uri="{BB962C8B-B14F-4D97-AF65-F5344CB8AC3E}">
        <p14:creationId xmlns:p14="http://schemas.microsoft.com/office/powerpoint/2010/main" val="30952861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5788386" y="3121792"/>
            <a:ext cx="14122401" cy="3352801"/>
          </a:xfrm>
          <a:prstGeom prst="rect">
            <a:avLst/>
          </a:prstGeom>
        </p:spPr>
        <p:txBody>
          <a:bodyPr lIns="0" tIns="0" rIns="0" bIns="0" anchor="t">
            <a:normAutofit/>
          </a:bodyPr>
          <a:lstStyle/>
          <a:p>
            <a:r>
              <a:rPr lang="en-US" sz="5000">
                <a:latin typeface="+mn-lt"/>
              </a:rPr>
              <a:t>Junit annotations</a:t>
            </a:r>
            <a:endParaRPr lang="en-US" sz="5000">
              <a:solidFill>
                <a:srgbClr val="000000"/>
              </a:solidFill>
              <a:latin typeface="+mn-lt"/>
            </a:endParaRPr>
          </a:p>
          <a:p>
            <a:endParaRPr lang="en-US">
              <a:latin typeface="+mn-lt"/>
            </a:endParaRPr>
          </a:p>
        </p:txBody>
      </p:sp>
      <p:sp>
        <p:nvSpPr>
          <p:cNvPr id="254" name="01"/>
          <p:cNvSpPr txBox="1">
            <a:spLocks noGrp="1"/>
          </p:cNvSpPr>
          <p:nvPr>
            <p:ph type="body" sz="quarter" idx="21"/>
          </p:nvPr>
        </p:nvSpPr>
        <p:spPr>
          <a:prstGeom prst="rect">
            <a:avLst/>
          </a:prstGeom>
        </p:spPr>
        <p:txBody>
          <a:bodyPr/>
          <a:lstStyle/>
          <a:p>
            <a:r>
              <a:rPr lang="en-US"/>
              <a:t>05</a:t>
            </a:r>
            <a:endParaRPr/>
          </a:p>
        </p:txBody>
      </p:sp>
    </p:spTree>
    <p:extLst>
      <p:ext uri="{BB962C8B-B14F-4D97-AF65-F5344CB8AC3E}">
        <p14:creationId xmlns:p14="http://schemas.microsoft.com/office/powerpoint/2010/main" val="327199833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ndava_brandshape_RGB_red.svg" descr="endava_brandshape_RGB_red.svg">
            <a:extLst>
              <a:ext uri="{FF2B5EF4-FFF2-40B4-BE49-F238E27FC236}">
                <a16:creationId xmlns:a16="http://schemas.microsoft.com/office/drawing/2014/main" id="{D99D0F89-CEFD-336A-B29C-58C375F7B49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3861642" y="4496910"/>
            <a:ext cx="818305" cy="327323"/>
          </a:xfrm>
          <a:prstGeom prst="rect">
            <a:avLst/>
          </a:prstGeom>
          <a:ln w="12700">
            <a:miter lim="400000"/>
          </a:ln>
        </p:spPr>
      </p:pic>
      <p:sp>
        <p:nvSpPr>
          <p:cNvPr id="7" name="TextBox 6">
            <a:extLst>
              <a:ext uri="{FF2B5EF4-FFF2-40B4-BE49-F238E27FC236}">
                <a16:creationId xmlns:a16="http://schemas.microsoft.com/office/drawing/2014/main" id="{25922C02-CA56-2243-E52D-0F694A5540FC}"/>
              </a:ext>
            </a:extLst>
          </p:cNvPr>
          <p:cNvSpPr txBox="1"/>
          <p:nvPr/>
        </p:nvSpPr>
        <p:spPr>
          <a:xfrm>
            <a:off x="4602080" y="4500793"/>
            <a:ext cx="121879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0101 </a:t>
            </a:r>
          </a:p>
        </p:txBody>
      </p:sp>
      <p:sp>
        <p:nvSpPr>
          <p:cNvPr id="2" name="TextBox 1">
            <a:extLst>
              <a:ext uri="{FF2B5EF4-FFF2-40B4-BE49-F238E27FC236}">
                <a16:creationId xmlns:a16="http://schemas.microsoft.com/office/drawing/2014/main" id="{98C9AD70-3E6B-D762-8201-106484BBC5C3}"/>
              </a:ext>
            </a:extLst>
          </p:cNvPr>
          <p:cNvSpPr txBox="1"/>
          <p:nvPr/>
        </p:nvSpPr>
        <p:spPr>
          <a:xfrm>
            <a:off x="2580736" y="2429109"/>
            <a:ext cx="11394056" cy="19646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4000" b="1">
                <a:solidFill>
                  <a:srgbClr val="FFFFFF"/>
                </a:solidFill>
                <a:latin typeface="Dava Sans Med"/>
              </a:rPr>
              <a:t>What is JUnit Annotations?</a:t>
            </a:r>
            <a:endParaRPr lang="en-US" sz="4000">
              <a:solidFill>
                <a:srgbClr val="FFFFFF"/>
              </a:solidFill>
              <a:latin typeface="Dava Sans Med"/>
            </a:endParaRPr>
          </a:p>
          <a:p>
            <a:endParaRPr lang="en-US" sz="4000" b="0" i="0" u="none" strike="noStrike" cap="none" spc="0" normalizeH="0" baseline="0">
              <a:ln>
                <a:noFill/>
              </a:ln>
              <a:solidFill>
                <a:srgbClr val="FFFFFF"/>
              </a:solidFill>
              <a:effectLst/>
              <a:uFillTx/>
              <a:latin typeface="Dava Sans Med"/>
            </a:endParaRPr>
          </a:p>
        </p:txBody>
      </p:sp>
      <p:sp>
        <p:nvSpPr>
          <p:cNvPr id="4" name="TextBox 3">
            <a:extLst>
              <a:ext uri="{FF2B5EF4-FFF2-40B4-BE49-F238E27FC236}">
                <a16:creationId xmlns:a16="http://schemas.microsoft.com/office/drawing/2014/main" id="{71A4C6CE-C90F-A1E1-9824-2E12E604905C}"/>
              </a:ext>
            </a:extLst>
          </p:cNvPr>
          <p:cNvSpPr txBox="1"/>
          <p:nvPr/>
        </p:nvSpPr>
        <p:spPr>
          <a:xfrm>
            <a:off x="5960853" y="4070309"/>
            <a:ext cx="12462294" cy="71583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000" b="1">
                <a:solidFill>
                  <a:schemeClr val="bg1"/>
                </a:solidFill>
                <a:ea typeface="+mn-lt"/>
                <a:cs typeface="+mn-lt"/>
              </a:rPr>
              <a:t>JUnit Annotations</a:t>
            </a:r>
            <a:r>
              <a:rPr lang="en-US" sz="3000">
                <a:solidFill>
                  <a:schemeClr val="bg1"/>
                </a:solidFill>
                <a:ea typeface="+mn-lt"/>
                <a:cs typeface="+mn-lt"/>
              </a:rPr>
              <a:t> </a:t>
            </a:r>
            <a:r>
              <a:rPr lang="en-US" sz="3000">
                <a:solidFill>
                  <a:srgbClr val="FFFFFF"/>
                </a:solidFill>
                <a:ea typeface="+mn-lt"/>
                <a:cs typeface="+mn-lt"/>
              </a:rPr>
              <a:t>is a special form of syntactic meta-data that can be added to Java source code for better code readability and structure. Variables, parameters, packages, methods and classes can be annotated. Annotations were introduced in Junit4, which makes Java code more readable and simpler.</a:t>
            </a:r>
          </a:p>
          <a:p>
            <a:endParaRPr lang="en-US" sz="3000">
              <a:solidFill>
                <a:srgbClr val="FFFFFF"/>
              </a:solidFill>
              <a:ea typeface="+mn-lt"/>
              <a:cs typeface="+mn-lt"/>
            </a:endParaRPr>
          </a:p>
          <a:p>
            <a:r>
              <a:rPr lang="en-US" sz="3000" b="1">
                <a:solidFill>
                  <a:schemeClr val="bg1"/>
                </a:solidFill>
                <a:ea typeface="Noto Serif"/>
                <a:cs typeface="Noto Serif"/>
              </a:rPr>
              <a:t>JUnit 5 </a:t>
            </a:r>
            <a:r>
              <a:rPr lang="en-US" sz="3000">
                <a:solidFill>
                  <a:srgbClr val="FFFFFF"/>
                </a:solidFill>
                <a:ea typeface="Noto Serif"/>
                <a:cs typeface="Noto Serif"/>
              </a:rPr>
              <a:t>provides various annotations that help in configuring and customizing the test run. These annotations are used to define the behavior of test methods, control the test lifecycle, and more</a:t>
            </a:r>
            <a:r>
              <a:rPr lang="en-US" sz="3000">
                <a:solidFill>
                  <a:srgbClr val="BBBBBB"/>
                </a:solidFill>
                <a:ea typeface="Noto Serif"/>
                <a:cs typeface="Noto Serif"/>
              </a:rPr>
              <a:t>.</a:t>
            </a:r>
          </a:p>
          <a:p>
            <a:endParaRPr lang="en-US" sz="3000">
              <a:solidFill>
                <a:srgbClr val="FFFFFF"/>
              </a:solidFill>
              <a:ea typeface="+mn-lt"/>
              <a:cs typeface="+mn-lt"/>
            </a:endParaRPr>
          </a:p>
          <a:p>
            <a:endParaRPr lang="en-US" sz="3000">
              <a:solidFill>
                <a:srgbClr val="FFFFFF"/>
              </a:solidFill>
            </a:endParaRPr>
          </a:p>
        </p:txBody>
      </p:sp>
      <p:pic>
        <p:nvPicPr>
          <p:cNvPr id="5" name="endava_brandshape_RGB_red.svg" descr="endava_brandshape_RGB_red.svg">
            <a:extLst>
              <a:ext uri="{FF2B5EF4-FFF2-40B4-BE49-F238E27FC236}">
                <a16:creationId xmlns:a16="http://schemas.microsoft.com/office/drawing/2014/main" id="{B4B796D4-7235-3633-0298-1F4FA53FB62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4054009" y="8148299"/>
            <a:ext cx="818305" cy="327323"/>
          </a:xfrm>
          <a:prstGeom prst="rect">
            <a:avLst/>
          </a:prstGeom>
          <a:ln w="12700">
            <a:miter lim="400000"/>
          </a:ln>
        </p:spPr>
      </p:pic>
      <p:sp>
        <p:nvSpPr>
          <p:cNvPr id="6" name="Insert chapter name">
            <a:extLst>
              <a:ext uri="{FF2B5EF4-FFF2-40B4-BE49-F238E27FC236}">
                <a16:creationId xmlns:a16="http://schemas.microsoft.com/office/drawing/2014/main" id="{55469FBE-7D54-6010-EBC0-70B51CDBD5FC}"/>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a:t>
            </a:r>
            <a:endParaRPr lang="en-US"/>
          </a:p>
        </p:txBody>
      </p:sp>
    </p:spTree>
    <p:extLst>
      <p:ext uri="{BB962C8B-B14F-4D97-AF65-F5344CB8AC3E}">
        <p14:creationId xmlns:p14="http://schemas.microsoft.com/office/powerpoint/2010/main" val="414867600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D018A-CE9E-5ABC-1877-028428E91152}"/>
              </a:ext>
            </a:extLst>
          </p:cNvPr>
          <p:cNvSpPr txBox="1"/>
          <p:nvPr/>
        </p:nvSpPr>
        <p:spPr>
          <a:xfrm>
            <a:off x="3437238" y="1633992"/>
            <a:ext cx="17509523" cy="8489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000">
                <a:solidFill>
                  <a:srgbClr val="CCCCCC"/>
                </a:solidFill>
                <a:latin typeface="Dava Sans Med"/>
                <a:ea typeface="Open Sans"/>
                <a:cs typeface="Open Sans"/>
              </a:rPr>
              <a:t>Basic Annotations:</a:t>
            </a:r>
          </a:p>
        </p:txBody>
      </p:sp>
      <p:sp>
        <p:nvSpPr>
          <p:cNvPr id="16" name="Rectangle 15">
            <a:extLst>
              <a:ext uri="{FF2B5EF4-FFF2-40B4-BE49-F238E27FC236}">
                <a16:creationId xmlns:a16="http://schemas.microsoft.com/office/drawing/2014/main" id="{7F2E00AB-6A32-D17C-7B01-38FBE34821F8}"/>
              </a:ext>
            </a:extLst>
          </p:cNvPr>
          <p:cNvSpPr>
            <a:spLocks noChangeArrowheads="1"/>
          </p:cNvSpPr>
          <p:nvPr/>
        </p:nvSpPr>
        <p:spPr bwMode="auto">
          <a:xfrm rot="10800000" flipV="1">
            <a:off x="3570588" y="4498537"/>
            <a:ext cx="9839325" cy="707886"/>
          </a:xfrm>
          <a:prstGeom prst="rect">
            <a:avLst/>
          </a:prstGeom>
          <a:solidFill>
            <a:srgbClr val="000000"/>
          </a:solidFill>
          <a:ln>
            <a:solidFill>
              <a:srgbClr val="8D72C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B3AE60"/>
                </a:solidFill>
                <a:effectLst/>
              </a:rPr>
              <a:t>@Test</a:t>
            </a:r>
            <a:br>
              <a:rPr kumimoji="0" lang="en-US" altLang="en-US" b="0" i="0" u="none" strike="noStrike" cap="none" normalizeH="0" baseline="0">
                <a:ln>
                  <a:noFill/>
                </a:ln>
                <a:solidFill>
                  <a:srgbClr val="B3AE60"/>
                </a:solidFill>
                <a:effectLst/>
              </a:rPr>
            </a:br>
            <a:r>
              <a:rPr kumimoji="0" lang="en-US" altLang="en-US" b="0" i="0" u="none" strike="noStrike" cap="none" normalizeH="0" baseline="0">
                <a:ln>
                  <a:noFill/>
                </a:ln>
                <a:solidFill>
                  <a:srgbClr val="CF8E6D"/>
                </a:solidFill>
                <a:effectLst/>
              </a:rPr>
              <a:t>void </a:t>
            </a:r>
            <a:r>
              <a:rPr lang="en-US" altLang="en-US" err="1">
                <a:solidFill>
                  <a:srgbClr val="56A8F5"/>
                </a:solidFill>
              </a:rPr>
              <a:t>t</a:t>
            </a:r>
            <a:r>
              <a:rPr kumimoji="0" lang="en-US" altLang="en-US" b="0" i="0" u="none" strike="noStrike" cap="none" normalizeH="0" baseline="0" err="1">
                <a:ln>
                  <a:noFill/>
                </a:ln>
                <a:solidFill>
                  <a:srgbClr val="56A8F5"/>
                </a:solidFill>
                <a:effectLst/>
              </a:rPr>
              <a:t>estMethod</a:t>
            </a:r>
            <a:r>
              <a:rPr kumimoji="0" lang="en-US" altLang="en-US" b="0" i="0" u="none" strike="noStrike" cap="none" normalizeH="0" baseline="0">
                <a:ln>
                  <a:noFill/>
                </a:ln>
                <a:solidFill>
                  <a:srgbClr val="BCBEC4"/>
                </a:solidFill>
                <a:effectLst/>
              </a:rPr>
              <a:t>() {</a:t>
            </a:r>
            <a:r>
              <a:rPr lang="en-US" i="1">
                <a:solidFill>
                  <a:srgbClr val="BCBEC4"/>
                </a:solidFill>
                <a:effectLst/>
                <a:ea typeface="Calibri" panose="020F0502020204030204" pitchFamily="34" charset="0"/>
                <a:cs typeface="Times New Roman" panose="02020603050405020304" pitchFamily="18" charset="0"/>
              </a:rPr>
              <a:t>assertEquals</a:t>
            </a:r>
            <a:r>
              <a:rPr lang="en-US">
                <a:solidFill>
                  <a:srgbClr val="BCBEC4"/>
                </a:solidFill>
                <a:effectLst/>
                <a:ea typeface="Calibri" panose="020F0502020204030204" pitchFamily="34" charset="0"/>
                <a:cs typeface="Times New Roman" panose="02020603050405020304" pitchFamily="18" charset="0"/>
              </a:rPr>
              <a:t>(</a:t>
            </a:r>
            <a:r>
              <a:rPr lang="en-US">
                <a:solidFill>
                  <a:srgbClr val="2AACB8"/>
                </a:solidFill>
                <a:effectLst/>
                <a:ea typeface="Calibri" panose="020F0502020204030204" pitchFamily="34" charset="0"/>
                <a:cs typeface="Times New Roman" panose="02020603050405020304" pitchFamily="18" charset="0"/>
              </a:rPr>
              <a:t>10</a:t>
            </a:r>
            <a:r>
              <a:rPr lang="en-US">
                <a:solidFill>
                  <a:srgbClr val="BCBEC4"/>
                </a:solidFill>
                <a:effectLst/>
                <a:ea typeface="Calibri" panose="020F0502020204030204" pitchFamily="34" charset="0"/>
                <a:cs typeface="Times New Roman" panose="02020603050405020304" pitchFamily="18" charset="0"/>
              </a:rPr>
              <a:t>, </a:t>
            </a:r>
            <a:r>
              <a:rPr lang="en-US">
                <a:solidFill>
                  <a:srgbClr val="2AACB8"/>
                </a:solidFill>
                <a:effectLst/>
                <a:ea typeface="Calibri" panose="020F0502020204030204" pitchFamily="34" charset="0"/>
                <a:cs typeface="Times New Roman" panose="02020603050405020304" pitchFamily="18" charset="0"/>
              </a:rPr>
              <a:t>5</a:t>
            </a:r>
            <a:r>
              <a:rPr lang="en-US">
                <a:solidFill>
                  <a:srgbClr val="BCBEC4"/>
                </a:solidFill>
                <a:effectLst/>
                <a:ea typeface="Calibri" panose="020F0502020204030204" pitchFamily="34" charset="0"/>
                <a:cs typeface="Times New Roman" panose="02020603050405020304" pitchFamily="18" charset="0"/>
              </a:rPr>
              <a:t>+</a:t>
            </a:r>
            <a:r>
              <a:rPr lang="en-US">
                <a:solidFill>
                  <a:srgbClr val="2AACB8"/>
                </a:solidFill>
                <a:effectLst/>
                <a:ea typeface="Calibri" panose="020F0502020204030204" pitchFamily="34" charset="0"/>
                <a:cs typeface="Times New Roman" panose="02020603050405020304" pitchFamily="18" charset="0"/>
              </a:rPr>
              <a:t>5</a:t>
            </a:r>
            <a:r>
              <a:rPr lang="en-US">
                <a:solidFill>
                  <a:srgbClr val="BCBEC4"/>
                </a:solidFill>
                <a:effectLst/>
                <a:ea typeface="Calibri" panose="020F0502020204030204" pitchFamily="34" charset="0"/>
                <a:cs typeface="Times New Roman" panose="02020603050405020304" pitchFamily="18" charset="0"/>
              </a:rPr>
              <a:t>);</a:t>
            </a:r>
            <a:r>
              <a:rPr kumimoji="0" lang="en-US" altLang="en-US" b="0" i="0" u="none" strike="noStrike" cap="none" normalizeH="0" baseline="0">
                <a:ln>
                  <a:noFill/>
                </a:ln>
                <a:solidFill>
                  <a:srgbClr val="BCBEC4"/>
                </a:solidFill>
                <a:effectLst/>
              </a:rPr>
              <a:t>}</a:t>
            </a:r>
            <a:endParaRPr kumimoji="0" lang="en-US" altLang="en-US" b="0" i="0" u="none" strike="noStrike" cap="none" normalizeH="0" baseline="0">
              <a:ln>
                <a:noFill/>
              </a:ln>
              <a:solidFill>
                <a:schemeClr val="tx1"/>
              </a:solidFill>
              <a:effectLst/>
            </a:endParaRPr>
          </a:p>
        </p:txBody>
      </p:sp>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 assertions</a:t>
            </a:r>
            <a:endParaRPr lang="en-US"/>
          </a:p>
        </p:txBody>
      </p:sp>
      <p:sp>
        <p:nvSpPr>
          <p:cNvPr id="12" name="TextBox 11">
            <a:extLst>
              <a:ext uri="{FF2B5EF4-FFF2-40B4-BE49-F238E27FC236}">
                <a16:creationId xmlns:a16="http://schemas.microsoft.com/office/drawing/2014/main" id="{05C9A193-B336-AC76-7E37-B5BE173F927A}"/>
              </a:ext>
            </a:extLst>
          </p:cNvPr>
          <p:cNvSpPr txBox="1"/>
          <p:nvPr/>
        </p:nvSpPr>
        <p:spPr>
          <a:xfrm>
            <a:off x="3437238" y="2730995"/>
            <a:ext cx="15688962"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b="1">
                <a:solidFill>
                  <a:schemeClr val="bg1"/>
                </a:solidFill>
                <a:effectLst/>
                <a:latin typeface="+mn-lt"/>
              </a:rPr>
              <a:t>@Test</a:t>
            </a:r>
            <a:r>
              <a:rPr lang="en-US" sz="2500">
                <a:solidFill>
                  <a:schemeClr val="bg1"/>
                </a:solidFill>
                <a:effectLst/>
                <a:latin typeface="+mn-lt"/>
              </a:rPr>
              <a:t>   </a:t>
            </a:r>
            <a:r>
              <a:rPr lang="en-US" sz="2500">
                <a:solidFill>
                  <a:srgbClr val="FFFFFF"/>
                </a:solidFill>
                <a:effectLst/>
                <a:latin typeface="+mn-lt"/>
              </a:rPr>
              <a:t>Denotes that a method is a test method. Unlike JUnit 4’s @Test annotation, this annotation does not declare any attributes, since test extensions in JUnit Jupiter operate based on their own dedicated annotations. Such methods are inherited unless they are overridden.</a:t>
            </a:r>
            <a:endParaRPr lang="en-US" sz="2500">
              <a:solidFill>
                <a:srgbClr val="FFFFFF"/>
              </a:solidFill>
            </a:endParaRP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247498" y="3022613"/>
            <a:ext cx="424475" cy="169791"/>
          </a:xfrm>
          <a:prstGeom prst="rect">
            <a:avLst/>
          </a:prstGeom>
          <a:ln w="12700">
            <a:miter lim="400000"/>
          </a:ln>
        </p:spPr>
      </p:pic>
      <p:sp>
        <p:nvSpPr>
          <p:cNvPr id="17" name="TextBox 16">
            <a:extLst>
              <a:ext uri="{FF2B5EF4-FFF2-40B4-BE49-F238E27FC236}">
                <a16:creationId xmlns:a16="http://schemas.microsoft.com/office/drawing/2014/main" id="{84467DD8-4A07-ADAD-C79E-09C2F3FF03AF}"/>
              </a:ext>
            </a:extLst>
          </p:cNvPr>
          <p:cNvSpPr txBox="1"/>
          <p:nvPr/>
        </p:nvSpPr>
        <p:spPr>
          <a:xfrm>
            <a:off x="3423593" y="5928600"/>
            <a:ext cx="15688962" cy="1762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b="1">
                <a:solidFill>
                  <a:schemeClr val="bg1"/>
                </a:solidFill>
                <a:effectLst/>
                <a:latin typeface="+mj-lt"/>
              </a:rPr>
              <a:t>@RepeatedTest</a:t>
            </a:r>
            <a:r>
              <a:rPr lang="en-US" sz="2500">
                <a:solidFill>
                  <a:schemeClr val="bg1"/>
                </a:solidFill>
                <a:effectLst/>
                <a:latin typeface="+mj-lt"/>
              </a:rPr>
              <a:t>     </a:t>
            </a:r>
            <a:r>
              <a:rPr lang="en-US" sz="2500" b="0" i="0">
                <a:solidFill>
                  <a:srgbClr val="FFFFFF"/>
                </a:solidFill>
                <a:effectLst/>
                <a:latin typeface="+mj-lt"/>
              </a:rPr>
              <a:t>This annotation provides the ability to repeat a test a specified number of times.  The @RepeatedTest in JUnit 5 can not be private and static. </a:t>
            </a:r>
          </a:p>
          <a:p>
            <a:r>
              <a:rPr lang="en-US" sz="2500" b="0" i="0">
                <a:solidFill>
                  <a:srgbClr val="FFFFFF"/>
                </a:solidFill>
                <a:effectLst/>
                <a:latin typeface="+mj-lt"/>
              </a:rPr>
              <a:t>The return type for @RepeatedTest in JUnit 5 must be void.</a:t>
            </a:r>
            <a:endParaRPr lang="en-US" sz="2500">
              <a:solidFill>
                <a:srgbClr val="FFFFFF"/>
              </a:solidFill>
              <a:latin typeface="+mj-lt"/>
            </a:endParaRPr>
          </a:p>
        </p:txBody>
      </p:sp>
      <p:pic>
        <p:nvPicPr>
          <p:cNvPr id="18" name="endava_brandshape_RGB_red.svg" descr="endava_brandshape_RGB_red.svg">
            <a:extLst>
              <a:ext uri="{FF2B5EF4-FFF2-40B4-BE49-F238E27FC236}">
                <a16:creationId xmlns:a16="http://schemas.microsoft.com/office/drawing/2014/main" id="{8BFFFE93-AD96-F9D7-4CCE-06243C9D5DC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247498" y="6255346"/>
            <a:ext cx="424475" cy="169791"/>
          </a:xfrm>
          <a:prstGeom prst="rect">
            <a:avLst/>
          </a:prstGeom>
          <a:ln w="12700">
            <a:miter lim="400000"/>
          </a:ln>
        </p:spPr>
      </p:pic>
      <p:sp>
        <p:nvSpPr>
          <p:cNvPr id="20" name="Rectangle 2">
            <a:extLst>
              <a:ext uri="{FF2B5EF4-FFF2-40B4-BE49-F238E27FC236}">
                <a16:creationId xmlns:a16="http://schemas.microsoft.com/office/drawing/2014/main" id="{697AAB70-5581-3DD6-B022-50B31041728A}"/>
              </a:ext>
            </a:extLst>
          </p:cNvPr>
          <p:cNvSpPr>
            <a:spLocks noChangeArrowheads="1"/>
          </p:cNvSpPr>
          <p:nvPr/>
        </p:nvSpPr>
        <p:spPr bwMode="auto">
          <a:xfrm rot="10800000" flipV="1">
            <a:off x="3423593" y="8736153"/>
            <a:ext cx="10501956" cy="1938992"/>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B3AE60"/>
                </a:solidFill>
                <a:effectLst/>
              </a:rPr>
              <a:t>@RepeatedTest</a:t>
            </a:r>
            <a:r>
              <a:rPr kumimoji="0" lang="en-US" altLang="en-US" b="0" i="0" u="none" strike="noStrike" cap="none" normalizeH="0" baseline="0">
                <a:ln>
                  <a:noFill/>
                </a:ln>
                <a:solidFill>
                  <a:srgbClr val="BCBEC4"/>
                </a:solidFill>
                <a:effectLst/>
              </a:rPr>
              <a:t>(</a:t>
            </a:r>
            <a:r>
              <a:rPr kumimoji="0" lang="en-US" altLang="en-US" b="0" i="0" u="none" strike="noStrike" cap="none" normalizeH="0" baseline="0">
                <a:ln>
                  <a:noFill/>
                </a:ln>
                <a:solidFill>
                  <a:srgbClr val="2AACB8"/>
                </a:solidFill>
                <a:effectLst/>
              </a:rPr>
              <a:t>5</a:t>
            </a:r>
            <a:r>
              <a:rPr kumimoji="0" lang="en-US" altLang="en-US" b="0" i="0" u="none" strike="noStrike" cap="none" normalizeH="0" baseline="0">
                <a:ln>
                  <a:noFill/>
                </a:ln>
                <a:solidFill>
                  <a:srgbClr val="BCBEC4"/>
                </a:solidFill>
                <a:effectLst/>
              </a:rPr>
              <a:t>)</a:t>
            </a:r>
            <a:br>
              <a:rPr kumimoji="0" lang="en-US" altLang="en-US" b="0" i="0" u="none" strike="noStrike" cap="none" normalizeH="0" baseline="0">
                <a:ln>
                  <a:noFill/>
                </a:ln>
                <a:solidFill>
                  <a:srgbClr val="BCBEC4"/>
                </a:solidFill>
                <a:effectLst/>
              </a:rPr>
            </a:br>
            <a:r>
              <a:rPr kumimoji="0" lang="en-US" altLang="en-US" b="0" i="0" u="none" strike="noStrike" cap="none" normalizeH="0" baseline="0">
                <a:ln>
                  <a:noFill/>
                </a:ln>
                <a:solidFill>
                  <a:srgbClr val="CF8E6D"/>
                </a:solidFill>
                <a:effectLst/>
              </a:rPr>
              <a:t>void </a:t>
            </a:r>
            <a:r>
              <a:rPr kumimoji="0" lang="en-US" altLang="en-US" b="0" i="0" u="none" strike="noStrike" cap="none" normalizeH="0" baseline="0" err="1">
                <a:ln>
                  <a:noFill/>
                </a:ln>
                <a:solidFill>
                  <a:srgbClr val="56A8F5"/>
                </a:solidFill>
                <a:effectLst/>
              </a:rPr>
              <a:t>repeatedTestDemo</a:t>
            </a:r>
            <a:r>
              <a:rPr kumimoji="0" lang="en-US" altLang="en-US" b="0" i="0" u="none" strike="noStrike" cap="none" normalizeH="0" baseline="0">
                <a:ln>
                  <a:noFill/>
                </a:ln>
                <a:solidFill>
                  <a:srgbClr val="56A8F5"/>
                </a:solidFill>
                <a:effectLst/>
              </a:rPr>
              <a:t> </a:t>
            </a:r>
            <a:r>
              <a:rPr kumimoji="0" lang="en-US" altLang="en-US" b="0" i="0" u="none" strike="noStrike" cap="none" normalizeH="0" baseline="0">
                <a:ln>
                  <a:noFill/>
                </a:ln>
                <a:solidFill>
                  <a:srgbClr val="BCBEC4"/>
                </a:solidFill>
                <a:effectLst/>
              </a:rPr>
              <a:t>(</a:t>
            </a:r>
            <a:r>
              <a:rPr kumimoji="0" lang="en-US" altLang="en-US" b="0" i="0" u="none" strike="noStrike" cap="none" normalizeH="0" baseline="0" err="1">
                <a:ln>
                  <a:noFill/>
                </a:ln>
                <a:solidFill>
                  <a:srgbClr val="BCBEC4"/>
                </a:solidFill>
                <a:effectLst/>
              </a:rPr>
              <a:t>TestInfo</a:t>
            </a:r>
            <a:r>
              <a:rPr kumimoji="0" lang="en-US" altLang="en-US" b="0" i="0" u="none" strike="noStrike" cap="none" normalizeH="0" baseline="0">
                <a:ln>
                  <a:noFill/>
                </a:ln>
                <a:solidFill>
                  <a:srgbClr val="BCBEC4"/>
                </a:solidFill>
                <a:effectLst/>
              </a:rPr>
              <a:t> </a:t>
            </a:r>
            <a:r>
              <a:rPr kumimoji="0" lang="en-US" altLang="en-US" b="0" i="0" u="none" strike="noStrike" cap="none" normalizeH="0" baseline="0" err="1">
                <a:ln>
                  <a:noFill/>
                </a:ln>
                <a:solidFill>
                  <a:srgbClr val="BCBEC4"/>
                </a:solidFill>
                <a:effectLst/>
              </a:rPr>
              <a:t>testInfo</a:t>
            </a:r>
            <a:r>
              <a:rPr kumimoji="0" lang="en-US" altLang="en-US" b="0" i="0" u="none" strike="noStrike" cap="none" normalizeH="0" baseline="0">
                <a:ln>
                  <a:noFill/>
                </a:ln>
                <a:solidFill>
                  <a:srgbClr val="BCBEC4"/>
                </a:solidFill>
                <a:effectLst/>
              </a:rPr>
              <a:t>)</a:t>
            </a:r>
            <a:br>
              <a:rPr kumimoji="0" lang="en-US" altLang="en-US" b="0" i="0" u="none" strike="noStrike" cap="none" normalizeH="0" baseline="0">
                <a:ln>
                  <a:noFill/>
                </a:ln>
                <a:solidFill>
                  <a:srgbClr val="BCBEC4"/>
                </a:solidFill>
                <a:effectLst/>
              </a:rPr>
            </a:br>
            <a:r>
              <a:rPr kumimoji="0" lang="en-US" altLang="en-US" b="0" i="0" u="none" strike="noStrike" cap="none" normalizeH="0" baseline="0">
                <a:ln>
                  <a:noFill/>
                </a:ln>
                <a:solidFill>
                  <a:srgbClr val="BCBEC4"/>
                </a:solidFill>
                <a:effectLst/>
              </a:rPr>
              <a:t>{</a:t>
            </a:r>
            <a:br>
              <a:rPr kumimoji="0" lang="en-US" altLang="en-US" b="0" i="0" u="none" strike="noStrike" cap="none" normalizeH="0" baseline="0">
                <a:ln>
                  <a:noFill/>
                </a:ln>
                <a:solidFill>
                  <a:srgbClr val="BCBEC4"/>
                </a:solidFill>
                <a:effectLst/>
              </a:rPr>
            </a:br>
            <a:r>
              <a:rPr kumimoji="0" lang="en-US" altLang="en-US" b="0" i="0" u="none" strike="noStrike" cap="none" normalizeH="0" baseline="0">
                <a:ln>
                  <a:noFill/>
                </a:ln>
                <a:solidFill>
                  <a:srgbClr val="BCBEC4"/>
                </a:solidFill>
                <a:effectLst/>
              </a:rPr>
              <a:t>    </a:t>
            </a:r>
            <a:r>
              <a:rPr kumimoji="0" lang="en-US" altLang="en-US" b="0" i="0" u="none" strike="noStrike" cap="none" normalizeH="0" baseline="0">
                <a:ln>
                  <a:noFill/>
                </a:ln>
                <a:solidFill>
                  <a:srgbClr val="CF8E6D"/>
                </a:solidFill>
                <a:effectLst/>
              </a:rPr>
              <a:t>int </a:t>
            </a:r>
            <a:r>
              <a:rPr kumimoji="0" lang="en-US" altLang="en-US" b="0" i="0" u="none" strike="noStrike" cap="none" normalizeH="0" baseline="0">
                <a:ln>
                  <a:noFill/>
                </a:ln>
                <a:solidFill>
                  <a:srgbClr val="BCBEC4"/>
                </a:solidFill>
                <a:effectLst/>
              </a:rPr>
              <a:t>a, b;  a=</a:t>
            </a:r>
            <a:r>
              <a:rPr kumimoji="0" lang="en-US" altLang="en-US" b="0" i="0" u="none" strike="noStrike" cap="none" normalizeH="0" baseline="0">
                <a:ln>
                  <a:noFill/>
                </a:ln>
                <a:solidFill>
                  <a:srgbClr val="2AACB8"/>
                </a:solidFill>
                <a:effectLst/>
              </a:rPr>
              <a:t>10</a:t>
            </a:r>
            <a:r>
              <a:rPr kumimoji="0" lang="en-US" altLang="en-US" b="0" i="0" u="none" strike="noStrike" cap="none" normalizeH="0" baseline="0">
                <a:ln>
                  <a:noFill/>
                </a:ln>
                <a:solidFill>
                  <a:srgbClr val="BCBEC4"/>
                </a:solidFill>
                <a:effectLst/>
              </a:rPr>
              <a:t>; b=</a:t>
            </a:r>
            <a:r>
              <a:rPr kumimoji="0" lang="en-US" altLang="en-US" b="0" i="0" u="none" strike="noStrike" cap="none" normalizeH="0" baseline="0">
                <a:ln>
                  <a:noFill/>
                </a:ln>
                <a:solidFill>
                  <a:srgbClr val="2AACB8"/>
                </a:solidFill>
                <a:effectLst/>
              </a:rPr>
              <a:t>20</a:t>
            </a:r>
            <a:r>
              <a:rPr kumimoji="0" lang="en-US" altLang="en-US" b="0" i="0" u="none" strike="noStrike" cap="none" normalizeH="0" baseline="0">
                <a:ln>
                  <a:noFill/>
                </a:ln>
                <a:solidFill>
                  <a:srgbClr val="BCBEC4"/>
                </a:solidFill>
                <a:effectLst/>
              </a:rPr>
              <a:t>;</a:t>
            </a:r>
            <a:br>
              <a:rPr kumimoji="0" lang="en-US" altLang="en-US" b="0" i="0" u="none" strike="noStrike" cap="none" normalizeH="0" baseline="0">
                <a:ln>
                  <a:noFill/>
                </a:ln>
                <a:solidFill>
                  <a:srgbClr val="BCBEC4"/>
                </a:solidFill>
                <a:effectLst/>
              </a:rPr>
            </a:br>
            <a:r>
              <a:rPr kumimoji="0" lang="en-US" altLang="en-US" b="0" i="0" u="none" strike="noStrike" cap="none" normalizeH="0" baseline="0">
                <a:ln>
                  <a:noFill/>
                </a:ln>
                <a:solidFill>
                  <a:srgbClr val="BCBEC4"/>
                </a:solidFill>
                <a:effectLst/>
              </a:rPr>
              <a:t>    </a:t>
            </a:r>
            <a:r>
              <a:rPr kumimoji="0" lang="en-US" altLang="en-US" b="0" i="1" u="none" strike="noStrike" cap="none" normalizeH="0" baseline="0">
                <a:ln>
                  <a:noFill/>
                </a:ln>
                <a:solidFill>
                  <a:srgbClr val="BCBEC4"/>
                </a:solidFill>
                <a:effectLst/>
              </a:rPr>
              <a:t>assertEquals</a:t>
            </a:r>
            <a:r>
              <a:rPr kumimoji="0" lang="en-US" altLang="en-US" b="0" i="0" u="none" strike="noStrike" cap="none" normalizeH="0" baseline="0">
                <a:ln>
                  <a:noFill/>
                </a:ln>
                <a:solidFill>
                  <a:srgbClr val="BCBEC4"/>
                </a:solidFill>
                <a:effectLst/>
              </a:rPr>
              <a:t>(</a:t>
            </a:r>
            <a:r>
              <a:rPr kumimoji="0" lang="en-US" altLang="en-US" b="0" i="0" u="none" strike="noStrike" cap="none" normalizeH="0" baseline="0">
                <a:ln>
                  <a:noFill/>
                </a:ln>
                <a:solidFill>
                  <a:srgbClr val="2AACB8"/>
                </a:solidFill>
                <a:effectLst/>
              </a:rPr>
              <a:t>200</a:t>
            </a:r>
            <a:r>
              <a:rPr kumimoji="0" lang="en-US" altLang="en-US" b="0" i="0" u="none" strike="noStrike" cap="none" normalizeH="0" baseline="0">
                <a:ln>
                  <a:noFill/>
                </a:ln>
                <a:solidFill>
                  <a:srgbClr val="BCBEC4"/>
                </a:solidFill>
                <a:effectLst/>
              </a:rPr>
              <a:t>, (a*b), </a:t>
            </a:r>
            <a:r>
              <a:rPr kumimoji="0" lang="en-US" altLang="en-US" b="0" i="0" u="none" strike="noStrike" cap="none" normalizeH="0" baseline="0">
                <a:ln>
                  <a:noFill/>
                </a:ln>
                <a:solidFill>
                  <a:srgbClr val="6AAB73"/>
                </a:solidFill>
                <a:effectLst/>
              </a:rPr>
              <a:t>"Matched. Test status - Passed"</a:t>
            </a:r>
            <a:r>
              <a:rPr kumimoji="0" lang="en-US" altLang="en-US" b="0" i="0" u="none" strike="noStrike" cap="none" normalizeH="0" baseline="0">
                <a:ln>
                  <a:noFill/>
                </a:ln>
                <a:solidFill>
                  <a:srgbClr val="BCBEC4"/>
                </a:solidFill>
                <a:effectLst/>
              </a:rPr>
              <a:t>);</a:t>
            </a:r>
            <a:br>
              <a:rPr kumimoji="0" lang="en-US" altLang="en-US" b="0" i="0" u="none" strike="noStrike" cap="none" normalizeH="0" baseline="0">
                <a:ln>
                  <a:noFill/>
                </a:ln>
                <a:solidFill>
                  <a:srgbClr val="BCBEC4"/>
                </a:solidFill>
                <a:effectLst/>
              </a:rPr>
            </a:br>
            <a:r>
              <a:rPr kumimoji="0" lang="en-US" altLang="en-US" b="0" i="0" u="none" strike="noStrike" cap="none" normalizeH="0" baseline="0">
                <a:ln>
                  <a:noFill/>
                </a:ln>
                <a:solidFill>
                  <a:srgbClr val="BCBEC4"/>
                </a:solidFill>
                <a:effectLst/>
              </a:rPr>
              <a:t>}</a:t>
            </a:r>
            <a:endParaRPr kumimoji="0" lang="en-US" altLang="en-US" b="0" i="0" u="none" strike="noStrike" cap="none" normalizeH="0" baseline="0">
              <a:ln>
                <a:noFill/>
              </a:ln>
              <a:solidFill>
                <a:schemeClr val="tx1"/>
              </a:solidFill>
              <a:effectLst/>
            </a:endParaRPr>
          </a:p>
        </p:txBody>
      </p:sp>
      <p:pic>
        <p:nvPicPr>
          <p:cNvPr id="4" name="Picture 3">
            <a:extLst>
              <a:ext uri="{FF2B5EF4-FFF2-40B4-BE49-F238E27FC236}">
                <a16:creationId xmlns:a16="http://schemas.microsoft.com/office/drawing/2014/main" id="{E9FF12B3-224F-1320-D9FB-E9F6ACA72F37}"/>
              </a:ext>
            </a:extLst>
          </p:cNvPr>
          <p:cNvPicPr>
            <a:picLocks noChangeAspect="1"/>
          </p:cNvPicPr>
          <p:nvPr/>
        </p:nvPicPr>
        <p:blipFill>
          <a:blip r:embed="rId4"/>
          <a:stretch>
            <a:fillRect/>
          </a:stretch>
        </p:blipFill>
        <p:spPr>
          <a:xfrm>
            <a:off x="16120760" y="8995304"/>
            <a:ext cx="5081890" cy="1954573"/>
          </a:xfrm>
          <a:prstGeom prst="rect">
            <a:avLst/>
          </a:prstGeom>
        </p:spPr>
      </p:pic>
      <p:sp>
        <p:nvSpPr>
          <p:cNvPr id="7" name="TextBox 6">
            <a:extLst>
              <a:ext uri="{FF2B5EF4-FFF2-40B4-BE49-F238E27FC236}">
                <a16:creationId xmlns:a16="http://schemas.microsoft.com/office/drawing/2014/main" id="{8550D618-4AFA-117C-9699-FAF8C66DEA74}"/>
              </a:ext>
            </a:extLst>
          </p:cNvPr>
          <p:cNvSpPr txBox="1"/>
          <p:nvPr/>
        </p:nvSpPr>
        <p:spPr>
          <a:xfrm>
            <a:off x="15968360" y="7988513"/>
            <a:ext cx="2290092" cy="10336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000" b="0" i="0" u="none" strike="noStrike" cap="none" spc="0" normalizeH="0" baseline="0">
                <a:ln>
                  <a:noFill/>
                </a:ln>
                <a:solidFill>
                  <a:schemeClr val="bg1"/>
                </a:solidFill>
                <a:effectLst/>
                <a:uFillTx/>
                <a:latin typeface="+mn-lt"/>
                <a:ea typeface="+mn-ea"/>
                <a:cs typeface="+mn-cs"/>
                <a:sym typeface="Poppins Regular"/>
              </a:rPr>
              <a:t>Output:</a:t>
            </a:r>
          </a:p>
        </p:txBody>
      </p:sp>
    </p:spTree>
    <p:extLst>
      <p:ext uri="{BB962C8B-B14F-4D97-AF65-F5344CB8AC3E}">
        <p14:creationId xmlns:p14="http://schemas.microsoft.com/office/powerpoint/2010/main" val="179522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a:t>
            </a:r>
            <a:endParaRPr lang="en-US"/>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@BeforeEach</a:t>
            </a:r>
            <a:r>
              <a:rPr lang="en-US" sz="2500">
                <a:solidFill>
                  <a:srgbClr val="FFFFFF"/>
                </a:solidFill>
              </a:rPr>
              <a:t> </a:t>
            </a:r>
            <a:r>
              <a:rPr lang="en-US" sz="2500">
                <a:solidFill>
                  <a:srgbClr val="FFFFFF"/>
                </a:solidFill>
                <a:effectLst/>
                <a:ea typeface="+mn-lt"/>
                <a:cs typeface="+mn-lt"/>
              </a:rPr>
              <a:t>is used to signal that the annotated method should be executed before each @Test, @RepeatedTest, @ParameterizedTest, @TestFactory, and @TestTemplate method in the current test class. @BeforeEach methods must have a void return type and must not be static. </a:t>
            </a: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456613" y="4043095"/>
            <a:ext cx="13757329" cy="1631216"/>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B3AE60"/>
                </a:solidFill>
                <a:effectLst/>
              </a:rPr>
              <a:t>@BeforeEach</a:t>
            </a:r>
            <a:br>
              <a:rPr kumimoji="0" lang="en-US" altLang="en-US" b="0" i="0" u="none" strike="noStrike" cap="none" normalizeH="0" baseline="0">
                <a:ln>
                  <a:noFill/>
                </a:ln>
                <a:solidFill>
                  <a:srgbClr val="B3AE60"/>
                </a:solidFill>
                <a:effectLst/>
              </a:rPr>
            </a:br>
            <a:r>
              <a:rPr kumimoji="0" lang="en-US" altLang="en-US" b="0" i="0" u="none" strike="noStrike" cap="none" normalizeH="0" baseline="0">
                <a:ln>
                  <a:noFill/>
                </a:ln>
                <a:solidFill>
                  <a:srgbClr val="CF8E6D"/>
                </a:solidFill>
                <a:effectLst/>
              </a:rPr>
              <a:t>void </a:t>
            </a:r>
            <a:r>
              <a:rPr kumimoji="0" lang="en-US" altLang="en-US" b="0" i="0" u="none" strike="noStrike" cap="none" normalizeH="0" baseline="0" err="1">
                <a:ln>
                  <a:noFill/>
                </a:ln>
                <a:solidFill>
                  <a:srgbClr val="56A8F5"/>
                </a:solidFill>
                <a:effectLst/>
              </a:rPr>
              <a:t>beforeEach</a:t>
            </a:r>
            <a:r>
              <a:rPr kumimoji="0" lang="en-US" altLang="en-US" b="0" i="0" u="none" strike="noStrike" cap="none" normalizeH="0" baseline="0">
                <a:ln>
                  <a:noFill/>
                </a:ln>
                <a:solidFill>
                  <a:srgbClr val="BCBEC4"/>
                </a:solidFill>
                <a:effectLst/>
              </a:rPr>
              <a:t>(</a:t>
            </a:r>
            <a:r>
              <a:rPr kumimoji="0" lang="en-US" altLang="en-US" b="0" i="0" u="none" strike="noStrike" cap="none" normalizeH="0" baseline="0" err="1">
                <a:ln>
                  <a:noFill/>
                </a:ln>
                <a:solidFill>
                  <a:srgbClr val="BCBEC4"/>
                </a:solidFill>
                <a:effectLst/>
              </a:rPr>
              <a:t>TestInfo</a:t>
            </a:r>
            <a:r>
              <a:rPr kumimoji="0" lang="en-US" altLang="en-US" b="0" i="0" u="none" strike="noStrike" cap="none" normalizeH="0" baseline="0">
                <a:ln>
                  <a:noFill/>
                </a:ln>
                <a:solidFill>
                  <a:srgbClr val="BCBEC4"/>
                </a:solidFill>
                <a:effectLst/>
              </a:rPr>
              <a:t> </a:t>
            </a:r>
            <a:r>
              <a:rPr kumimoji="0" lang="en-US" altLang="en-US" b="0" i="0" u="none" strike="noStrike" cap="none" normalizeH="0" baseline="0" err="1">
                <a:ln>
                  <a:noFill/>
                </a:ln>
                <a:solidFill>
                  <a:srgbClr val="BCBEC4"/>
                </a:solidFill>
                <a:effectLst/>
              </a:rPr>
              <a:t>testInfo</a:t>
            </a:r>
            <a:r>
              <a:rPr kumimoji="0" lang="en-US" altLang="en-US" b="0" i="0" u="none" strike="noStrike" cap="none" normalizeH="0" baseline="0">
                <a:ln>
                  <a:noFill/>
                </a:ln>
                <a:solidFill>
                  <a:srgbClr val="BCBEC4"/>
                </a:solidFill>
                <a:effectLst/>
              </a:rPr>
              <a:t>) {</a:t>
            </a:r>
            <a:br>
              <a:rPr kumimoji="0" lang="en-US" altLang="en-US" b="0" i="0" u="none" strike="noStrike" cap="none" normalizeH="0" baseline="0">
                <a:ln>
                  <a:noFill/>
                </a:ln>
                <a:solidFill>
                  <a:srgbClr val="BCBEC4"/>
                </a:solidFill>
                <a:effectLst/>
              </a:rPr>
            </a:br>
            <a:r>
              <a:rPr kumimoji="0" lang="en-US" altLang="en-US" b="0" i="0" u="none" strike="noStrike" cap="none" normalizeH="0" baseline="0">
                <a:ln>
                  <a:noFill/>
                </a:ln>
                <a:solidFill>
                  <a:srgbClr val="BCBEC4"/>
                </a:solidFill>
                <a:effectLst/>
              </a:rPr>
              <a:t>    </a:t>
            </a:r>
            <a:r>
              <a:rPr kumimoji="0" lang="en-US" altLang="en-US" b="0" i="0" u="none" strike="noStrike" cap="none" normalizeH="0" baseline="0">
                <a:ln>
                  <a:noFill/>
                </a:ln>
                <a:solidFill>
                  <a:srgbClr val="7A7E85"/>
                </a:solidFill>
                <a:effectLst/>
              </a:rPr>
              <a:t>// here initialize setup for each test</a:t>
            </a:r>
            <a:br>
              <a:rPr kumimoji="0" lang="en-US" altLang="en-US" b="0" i="0" u="none" strike="noStrike" cap="none" normalizeH="0" baseline="0">
                <a:ln>
                  <a:noFill/>
                </a:ln>
                <a:solidFill>
                  <a:srgbClr val="7A7E85"/>
                </a:solidFill>
                <a:effectLst/>
              </a:rPr>
            </a:br>
            <a:r>
              <a:rPr kumimoji="0" lang="en-US" altLang="en-US" b="0" i="0" u="none" strike="noStrike" cap="none" normalizeH="0" baseline="0">
                <a:ln>
                  <a:noFill/>
                </a:ln>
                <a:solidFill>
                  <a:srgbClr val="7A7E85"/>
                </a:solidFill>
                <a:effectLst/>
              </a:rPr>
              <a:t>    </a:t>
            </a:r>
            <a:r>
              <a:rPr kumimoji="0" lang="en-US" altLang="en-US" b="0" i="0" u="none" strike="noStrike" cap="none" normalizeH="0" baseline="0" err="1">
                <a:ln>
                  <a:noFill/>
                </a:ln>
                <a:solidFill>
                  <a:srgbClr val="BCBEC4"/>
                </a:solidFill>
                <a:effectLst/>
              </a:rPr>
              <a:t>System.</a:t>
            </a:r>
            <a:r>
              <a:rPr kumimoji="0" lang="en-US" altLang="en-US" b="0" i="1" u="none" strike="noStrike" cap="none" normalizeH="0" baseline="0" err="1">
                <a:ln>
                  <a:noFill/>
                </a:ln>
                <a:solidFill>
                  <a:srgbClr val="C77DBB"/>
                </a:solidFill>
                <a:effectLst/>
              </a:rPr>
              <a:t>out</a:t>
            </a:r>
            <a:r>
              <a:rPr kumimoji="0" lang="en-US" altLang="en-US" b="0" i="0" u="none" strike="noStrike" cap="none" normalizeH="0" baseline="0" err="1">
                <a:ln>
                  <a:noFill/>
                </a:ln>
                <a:solidFill>
                  <a:srgbClr val="BCBEC4"/>
                </a:solidFill>
                <a:effectLst/>
              </a:rPr>
              <a:t>.println</a:t>
            </a:r>
            <a:r>
              <a:rPr kumimoji="0" lang="en-US" altLang="en-US" b="0" i="0" u="none" strike="noStrike" cap="none" normalizeH="0" baseline="0">
                <a:ln>
                  <a:noFill/>
                </a:ln>
                <a:solidFill>
                  <a:srgbClr val="BCBEC4"/>
                </a:solidFill>
                <a:effectLst/>
              </a:rPr>
              <a:t>(</a:t>
            </a:r>
            <a:r>
              <a:rPr kumimoji="0" lang="en-US" altLang="en-US" b="0" i="0" u="none" strike="noStrike" cap="none" normalizeH="0" baseline="0">
                <a:ln>
                  <a:noFill/>
                </a:ln>
                <a:solidFill>
                  <a:srgbClr val="6AAB73"/>
                </a:solidFill>
                <a:effectLst/>
              </a:rPr>
              <a:t>"Before Strat test &gt;&gt;&gt;&gt; "</a:t>
            </a:r>
            <a:r>
              <a:rPr kumimoji="0" lang="en-US" altLang="en-US" b="0" i="0" u="none" strike="noStrike" cap="none" normalizeH="0" baseline="0">
                <a:ln>
                  <a:noFill/>
                </a:ln>
                <a:solidFill>
                  <a:srgbClr val="BCBEC4"/>
                </a:solidFill>
                <a:effectLst/>
              </a:rPr>
              <a:t>+</a:t>
            </a:r>
            <a:r>
              <a:rPr kumimoji="0" lang="en-US" altLang="en-US" b="0" i="0" u="none" strike="noStrike" cap="none" normalizeH="0" baseline="0" err="1">
                <a:ln>
                  <a:noFill/>
                </a:ln>
                <a:solidFill>
                  <a:srgbClr val="BCBEC4"/>
                </a:solidFill>
                <a:effectLst/>
              </a:rPr>
              <a:t>testInfo.getTestMethod</a:t>
            </a:r>
            <a:r>
              <a:rPr kumimoji="0" lang="en-US" altLang="en-US" b="0" i="0" u="none" strike="noStrike" cap="none" normalizeH="0" baseline="0">
                <a:ln>
                  <a:noFill/>
                </a:ln>
                <a:solidFill>
                  <a:srgbClr val="BCBEC4"/>
                </a:solidFill>
                <a:effectLst/>
              </a:rPr>
              <a:t>().get().</a:t>
            </a:r>
            <a:r>
              <a:rPr kumimoji="0" lang="en-US" altLang="en-US" b="0" i="0" u="none" strike="noStrike" cap="none" normalizeH="0" baseline="0" err="1">
                <a:ln>
                  <a:noFill/>
                </a:ln>
                <a:solidFill>
                  <a:srgbClr val="BCBEC4"/>
                </a:solidFill>
                <a:effectLst/>
              </a:rPr>
              <a:t>getName</a:t>
            </a:r>
            <a:r>
              <a:rPr kumimoji="0" lang="en-US" altLang="en-US" b="0" i="0" u="none" strike="noStrike" cap="none" normalizeH="0" baseline="0">
                <a:ln>
                  <a:noFill/>
                </a:ln>
                <a:solidFill>
                  <a:srgbClr val="BCBEC4"/>
                </a:solidFill>
                <a:effectLst/>
              </a:rPr>
              <a:t>());</a:t>
            </a:r>
            <a:br>
              <a:rPr kumimoji="0" lang="en-US" altLang="en-US" b="0" i="0" u="none" strike="noStrike" cap="none" normalizeH="0" baseline="0">
                <a:ln>
                  <a:noFill/>
                </a:ln>
                <a:solidFill>
                  <a:srgbClr val="BCBEC4"/>
                </a:solidFill>
                <a:effectLst/>
              </a:rPr>
            </a:br>
            <a:r>
              <a:rPr kumimoji="0" lang="en-US" altLang="en-US" b="0" i="0" u="none" strike="noStrike" cap="none" normalizeH="0" baseline="0">
                <a:ln>
                  <a:noFill/>
                </a:ln>
                <a:solidFill>
                  <a:srgbClr val="BCBEC4"/>
                </a:solidFill>
                <a:effectLst/>
              </a:rPr>
              <a:t>}</a:t>
            </a:r>
            <a:endParaRPr kumimoji="0" lang="en-US" altLang="en-US" b="0" i="0" u="none" strike="noStrike" cap="none" normalizeH="0" baseline="0">
              <a:ln>
                <a:noFill/>
              </a:ln>
              <a:solidFill>
                <a:schemeClr val="tx1"/>
              </a:solidFill>
              <a:effectLst/>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327951" y="7160678"/>
            <a:ext cx="17170163" cy="1762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a:t>
            </a:r>
            <a:r>
              <a:rPr lang="en-US" sz="3000" b="1">
                <a:solidFill>
                  <a:schemeClr val="bg1"/>
                </a:solidFill>
              </a:rPr>
              <a:t>AfterEach</a:t>
            </a:r>
            <a:r>
              <a:rPr lang="en-US" sz="2500">
                <a:solidFill>
                  <a:schemeClr val="bg1"/>
                </a:solidFill>
              </a:rPr>
              <a:t>  </a:t>
            </a:r>
            <a:r>
              <a:rPr lang="en-US" sz="2500">
                <a:solidFill>
                  <a:srgbClr val="FFFFFF"/>
                </a:solidFill>
              </a:rPr>
              <a:t>is used to signal that the annotated method should be executed after each @Test, @RepeatedTest, @ParameterizedTest, @TestFactory, and @TestTemplate method in the current test class.</a:t>
            </a:r>
          </a:p>
          <a:p>
            <a:r>
              <a:rPr lang="en-US" sz="2500">
                <a:solidFill>
                  <a:srgbClr val="FFFFFF"/>
                </a:solidFill>
                <a:ea typeface="+mn-lt"/>
                <a:cs typeface="+mn-lt"/>
              </a:rPr>
              <a:t>@AfterEach methods must have a void return type, must not be private, and must not be static. </a:t>
            </a: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456612" y="9975359"/>
            <a:ext cx="13757329" cy="1631216"/>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B3AE60"/>
                </a:solidFill>
                <a:effectLst/>
                <a:latin typeface="+mj-lt"/>
              </a:rPr>
              <a:t>@AfterEach</a:t>
            </a:r>
            <a:br>
              <a:rPr kumimoji="0" lang="en-US" altLang="en-US" b="0" i="0" u="none" strike="noStrike" cap="none" normalizeH="0" baseline="0">
                <a:ln>
                  <a:noFill/>
                </a:ln>
                <a:solidFill>
                  <a:srgbClr val="B3AE60"/>
                </a:solidFill>
                <a:effectLst/>
                <a:latin typeface="+mj-lt"/>
              </a:rPr>
            </a:br>
            <a:r>
              <a:rPr kumimoji="0" lang="en-US" altLang="en-US" b="0" i="0" u="none" strike="noStrike" cap="none" normalizeH="0" baseline="0">
                <a:ln>
                  <a:noFill/>
                </a:ln>
                <a:solidFill>
                  <a:srgbClr val="CF8E6D"/>
                </a:solidFill>
                <a:effectLst/>
                <a:latin typeface="+mj-lt"/>
              </a:rPr>
              <a:t>void </a:t>
            </a:r>
            <a:r>
              <a:rPr kumimoji="0" lang="en-US" altLang="en-US" b="0" i="0" u="none" strike="noStrike" cap="none" normalizeH="0" baseline="0" err="1">
                <a:ln>
                  <a:noFill/>
                </a:ln>
                <a:solidFill>
                  <a:srgbClr val="56A8F5"/>
                </a:solidFill>
                <a:effectLst/>
                <a:latin typeface="+mj-lt"/>
              </a:rPr>
              <a:t>afetrEach</a:t>
            </a:r>
            <a:r>
              <a:rPr kumimoji="0" lang="en-US" altLang="en-US" b="0" i="0" u="none" strike="noStrike" cap="none" normalizeH="0" baseline="0">
                <a:ln>
                  <a:noFill/>
                </a:ln>
                <a:solidFill>
                  <a:srgbClr val="BCBEC4"/>
                </a:solidFill>
                <a:effectLst/>
                <a:latin typeface="+mj-lt"/>
              </a:rPr>
              <a:t>(</a:t>
            </a:r>
            <a:r>
              <a:rPr kumimoji="0" lang="en-US" altLang="en-US" b="0" i="0" u="none" strike="noStrike" cap="none" normalizeH="0" baseline="0" err="1">
                <a:ln>
                  <a:noFill/>
                </a:ln>
                <a:solidFill>
                  <a:srgbClr val="BCBEC4"/>
                </a:solidFill>
                <a:effectLst/>
                <a:latin typeface="+mj-lt"/>
              </a:rPr>
              <a:t>TestInfo</a:t>
            </a:r>
            <a:r>
              <a:rPr kumimoji="0" lang="en-US" altLang="en-US" b="0" i="0" u="none" strike="noStrike" cap="none" normalizeH="0" baseline="0">
                <a:ln>
                  <a:noFill/>
                </a:ln>
                <a:solidFill>
                  <a:srgbClr val="BCBEC4"/>
                </a:solidFill>
                <a:effectLst/>
                <a:latin typeface="+mj-lt"/>
              </a:rPr>
              <a:t> </a:t>
            </a:r>
            <a:r>
              <a:rPr kumimoji="0" lang="en-US" altLang="en-US" b="0" i="0" u="none" strike="noStrike" cap="none" normalizeH="0" baseline="0" err="1">
                <a:ln>
                  <a:noFill/>
                </a:ln>
                <a:solidFill>
                  <a:srgbClr val="BCBEC4"/>
                </a:solidFill>
                <a:effectLst/>
                <a:latin typeface="+mj-lt"/>
              </a:rPr>
              <a:t>testInfo</a:t>
            </a:r>
            <a:r>
              <a:rPr kumimoji="0" lang="en-US" altLang="en-US" b="0" i="0" u="none" strike="noStrike" cap="none" normalizeH="0" baseline="0">
                <a:ln>
                  <a:noFill/>
                </a:ln>
                <a:solidFill>
                  <a:srgbClr val="BCBEC4"/>
                </a:solidFill>
                <a:effectLst/>
                <a:latin typeface="+mj-lt"/>
              </a:rPr>
              <a:t>) {</a:t>
            </a:r>
            <a:br>
              <a:rPr kumimoji="0" lang="en-US" altLang="en-US" b="0" i="0" u="none" strike="noStrike" cap="none" normalizeH="0" baseline="0">
                <a:ln>
                  <a:noFill/>
                </a:ln>
                <a:solidFill>
                  <a:srgbClr val="BCBEC4"/>
                </a:solidFill>
                <a:effectLst/>
                <a:latin typeface="+mj-lt"/>
              </a:rPr>
            </a:br>
            <a:r>
              <a:rPr kumimoji="0" lang="en-US" altLang="en-US" b="0" i="0" u="none" strike="noStrike" cap="none" normalizeH="0" baseline="0">
                <a:ln>
                  <a:noFill/>
                </a:ln>
                <a:solidFill>
                  <a:srgbClr val="BCBEC4"/>
                </a:solidFill>
                <a:effectLst/>
                <a:latin typeface="+mj-lt"/>
              </a:rPr>
              <a:t>    </a:t>
            </a:r>
            <a:r>
              <a:rPr kumimoji="0" lang="en-US" altLang="en-US" b="0" i="0" u="none" strike="noStrike" cap="none" normalizeH="0" baseline="0">
                <a:ln>
                  <a:noFill/>
                </a:ln>
                <a:solidFill>
                  <a:srgbClr val="7A7E85"/>
                </a:solidFill>
                <a:effectLst/>
                <a:latin typeface="+mj-lt"/>
              </a:rPr>
              <a:t>// here cleanup setup after each test completes</a:t>
            </a:r>
            <a:br>
              <a:rPr kumimoji="0" lang="en-US" altLang="en-US" b="0" i="0" u="none" strike="noStrike" cap="none" normalizeH="0" baseline="0">
                <a:ln>
                  <a:noFill/>
                </a:ln>
                <a:solidFill>
                  <a:srgbClr val="7A7E85"/>
                </a:solidFill>
                <a:effectLst/>
                <a:latin typeface="+mj-lt"/>
              </a:rPr>
            </a:br>
            <a:r>
              <a:rPr kumimoji="0" lang="en-US" altLang="en-US" b="0" i="0" u="none" strike="noStrike" cap="none" normalizeH="0" baseline="0">
                <a:ln>
                  <a:noFill/>
                </a:ln>
                <a:solidFill>
                  <a:srgbClr val="7A7E85"/>
                </a:solidFill>
                <a:effectLst/>
                <a:latin typeface="+mj-lt"/>
              </a:rPr>
              <a:t>    </a:t>
            </a:r>
            <a:r>
              <a:rPr kumimoji="0" lang="en-US" altLang="en-US" b="0" i="0" u="none" strike="noStrike" cap="none" normalizeH="0" baseline="0" err="1">
                <a:ln>
                  <a:noFill/>
                </a:ln>
                <a:solidFill>
                  <a:srgbClr val="BCBEC4"/>
                </a:solidFill>
                <a:effectLst/>
                <a:latin typeface="+mj-lt"/>
              </a:rPr>
              <a:t>System.</a:t>
            </a:r>
            <a:r>
              <a:rPr kumimoji="0" lang="en-US" altLang="en-US" b="0" i="1" u="none" strike="noStrike" cap="none" normalizeH="0" baseline="0" err="1">
                <a:ln>
                  <a:noFill/>
                </a:ln>
                <a:solidFill>
                  <a:srgbClr val="C77DBB"/>
                </a:solidFill>
                <a:effectLst/>
                <a:latin typeface="+mj-lt"/>
              </a:rPr>
              <a:t>out</a:t>
            </a:r>
            <a:r>
              <a:rPr kumimoji="0" lang="en-US" altLang="en-US" b="0" i="0" u="none" strike="noStrike" cap="none" normalizeH="0" baseline="0" err="1">
                <a:ln>
                  <a:noFill/>
                </a:ln>
                <a:solidFill>
                  <a:srgbClr val="BCBEC4"/>
                </a:solidFill>
                <a:effectLst/>
                <a:latin typeface="+mj-lt"/>
              </a:rPr>
              <a:t>.println</a:t>
            </a:r>
            <a:r>
              <a:rPr kumimoji="0" lang="en-US" altLang="en-US" b="0" i="0" u="none" strike="noStrike" cap="none" normalizeH="0" baseline="0">
                <a:ln>
                  <a:noFill/>
                </a:ln>
                <a:solidFill>
                  <a:srgbClr val="BCBEC4"/>
                </a:solidFill>
                <a:effectLst/>
                <a:latin typeface="+mj-lt"/>
              </a:rPr>
              <a:t>(</a:t>
            </a:r>
            <a:r>
              <a:rPr kumimoji="0" lang="en-US" altLang="en-US" b="0" i="0" u="none" strike="noStrike" cap="none" normalizeH="0" baseline="0">
                <a:ln>
                  <a:noFill/>
                </a:ln>
                <a:solidFill>
                  <a:srgbClr val="6AAB73"/>
                </a:solidFill>
                <a:effectLst/>
                <a:latin typeface="+mj-lt"/>
              </a:rPr>
              <a:t>"After complete test &gt;&gt;&gt;&gt; "</a:t>
            </a:r>
            <a:r>
              <a:rPr kumimoji="0" lang="en-US" altLang="en-US" b="0" i="0" u="none" strike="noStrike" cap="none" normalizeH="0" baseline="0">
                <a:ln>
                  <a:noFill/>
                </a:ln>
                <a:solidFill>
                  <a:srgbClr val="BCBEC4"/>
                </a:solidFill>
                <a:effectLst/>
                <a:latin typeface="+mj-lt"/>
              </a:rPr>
              <a:t>+</a:t>
            </a:r>
            <a:r>
              <a:rPr kumimoji="0" lang="en-US" altLang="en-US" b="0" i="0" u="none" strike="noStrike" cap="none" normalizeH="0" baseline="0" err="1">
                <a:ln>
                  <a:noFill/>
                </a:ln>
                <a:solidFill>
                  <a:srgbClr val="BCBEC4"/>
                </a:solidFill>
                <a:effectLst/>
                <a:latin typeface="+mj-lt"/>
              </a:rPr>
              <a:t>testInfo.getTestMethod</a:t>
            </a:r>
            <a:r>
              <a:rPr kumimoji="0" lang="en-US" altLang="en-US" b="0" i="0" u="none" strike="noStrike" cap="none" normalizeH="0" baseline="0">
                <a:ln>
                  <a:noFill/>
                </a:ln>
                <a:solidFill>
                  <a:srgbClr val="BCBEC4"/>
                </a:solidFill>
                <a:effectLst/>
                <a:latin typeface="+mj-lt"/>
              </a:rPr>
              <a:t>().get().</a:t>
            </a:r>
            <a:r>
              <a:rPr kumimoji="0" lang="en-US" altLang="en-US" b="0" i="0" u="none" strike="noStrike" cap="none" normalizeH="0" baseline="0" err="1">
                <a:ln>
                  <a:noFill/>
                </a:ln>
                <a:solidFill>
                  <a:srgbClr val="BCBEC4"/>
                </a:solidFill>
                <a:effectLst/>
                <a:latin typeface="+mj-lt"/>
              </a:rPr>
              <a:t>getName</a:t>
            </a:r>
            <a:r>
              <a:rPr kumimoji="0" lang="en-US" altLang="en-US" b="0" i="0" u="none" strike="noStrike" cap="none" normalizeH="0" baseline="0">
                <a:ln>
                  <a:noFill/>
                </a:ln>
                <a:solidFill>
                  <a:srgbClr val="BCBEC4"/>
                </a:solidFill>
                <a:effectLst/>
                <a:latin typeface="+mj-lt"/>
              </a:rPr>
              <a:t>());</a:t>
            </a:r>
            <a:br>
              <a:rPr kumimoji="0" lang="en-US" altLang="en-US" b="0" i="0" u="none" strike="noStrike" cap="none" normalizeH="0" baseline="0">
                <a:ln>
                  <a:noFill/>
                </a:ln>
                <a:solidFill>
                  <a:srgbClr val="BCBEC4"/>
                </a:solidFill>
                <a:effectLst/>
                <a:latin typeface="+mj-lt"/>
              </a:rPr>
            </a:br>
            <a:r>
              <a:rPr kumimoji="0" lang="en-US" altLang="en-US" b="0" i="0" u="none" strike="noStrike" cap="none" normalizeH="0" baseline="0">
                <a:ln>
                  <a:noFill/>
                </a:ln>
                <a:solidFill>
                  <a:srgbClr val="BCBEC4"/>
                </a:solidFill>
                <a:effectLst/>
                <a:latin typeface="+mj-lt"/>
              </a:rPr>
              <a:t>}</a:t>
            </a:r>
            <a:endParaRPr kumimoji="0" lang="en-US" altLang="en-US" b="0" i="0" u="none" strike="noStrike" cap="none" normalizeH="0" baseline="0">
              <a:ln>
                <a:noFill/>
              </a:ln>
              <a:solidFill>
                <a:schemeClr val="tx1"/>
              </a:solidFill>
              <a:effectLst/>
              <a:latin typeface="+mj-lt"/>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07396" y="7406795"/>
            <a:ext cx="424475" cy="169791"/>
          </a:xfrm>
          <a:prstGeom prst="rect">
            <a:avLst/>
          </a:prstGeom>
          <a:ln w="12700">
            <a:miter lim="400000"/>
          </a:ln>
        </p:spPr>
      </p:pic>
    </p:spTree>
    <p:extLst>
      <p:ext uri="{BB962C8B-B14F-4D97-AF65-F5344CB8AC3E}">
        <p14:creationId xmlns:p14="http://schemas.microsoft.com/office/powerpoint/2010/main" val="694838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a:t>
            </a:r>
            <a:endParaRPr lang="en-US"/>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3147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@BeforeAll</a:t>
            </a:r>
            <a:r>
              <a:rPr lang="en-US" sz="2500">
                <a:solidFill>
                  <a:srgbClr val="FFFFFF"/>
                </a:solidFill>
              </a:rPr>
              <a:t> </a:t>
            </a:r>
            <a:r>
              <a:rPr lang="en-US" sz="2500">
                <a:solidFill>
                  <a:srgbClr val="FFFFFF"/>
                </a:solidFill>
                <a:effectLst/>
                <a:ea typeface="+mn-lt"/>
                <a:cs typeface="+mn-lt"/>
              </a:rPr>
              <a:t> Denotes that the annotated method should be executed before all @Test, @RepeatedTest, @ParameterizedTest, and @TestFactory methods in the current class; analogous to JUnit 4’s @BeforeClass. Such methods are inherited – unless they are hidden, overridden, or superseded, (i.e., replaced based on signature only, irrespective of Java’s visibility rules) – and must be static unless the "per-class" test instance lifecycle is used.</a:t>
            </a:r>
          </a:p>
          <a:p>
            <a:endParaRPr lang="en-US" sz="2500">
              <a:solidFill>
                <a:srgbClr val="FFFFFF"/>
              </a:solidFill>
              <a:effectLst/>
              <a:ea typeface="+mn-lt"/>
              <a:cs typeface="+mn-lt"/>
            </a:endParaRP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327951" y="4497132"/>
            <a:ext cx="13757329" cy="1631216"/>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kumimoji="0" lang="en-US" altLang="en-US" b="0" i="0" u="none" strike="noStrike" cap="none" normalizeH="0" baseline="0">
                <a:ln>
                  <a:noFill/>
                </a:ln>
                <a:solidFill>
                  <a:srgbClr val="B3AE60"/>
                </a:solidFill>
                <a:effectLst/>
                <a:latin typeface="+mj-lt"/>
              </a:rPr>
              <a:t>@BeforeAll</a:t>
            </a:r>
            <a:br>
              <a:rPr lang="en-US" altLang="en-US" b="0" i="0" u="none" strike="noStrike" cap="none" normalizeH="0" baseline="0">
                <a:ln>
                  <a:noFill/>
                </a:ln>
                <a:effectLst/>
                <a:latin typeface="+mj-lt"/>
              </a:rPr>
            </a:br>
            <a:r>
              <a:rPr lang="en-US" altLang="en-US">
                <a:solidFill>
                  <a:srgbClr val="CF8E6D"/>
                </a:solidFill>
                <a:latin typeface="+mj-lt"/>
              </a:rPr>
              <a:t>public static v</a:t>
            </a:r>
            <a:r>
              <a:rPr kumimoji="0" lang="en-US" altLang="en-US" b="0" i="0" u="none" strike="noStrike" cap="none" normalizeH="0" baseline="0">
                <a:ln>
                  <a:noFill/>
                </a:ln>
                <a:solidFill>
                  <a:srgbClr val="CF8E6D"/>
                </a:solidFill>
                <a:effectLst/>
                <a:latin typeface="+mj-lt"/>
              </a:rPr>
              <a:t>oid </a:t>
            </a:r>
            <a:r>
              <a:rPr kumimoji="0" lang="en-US" altLang="en-US" b="0" i="0" u="none" strike="noStrike" cap="none" normalizeH="0" baseline="0" err="1">
                <a:ln>
                  <a:noFill/>
                </a:ln>
                <a:solidFill>
                  <a:srgbClr val="56A8F5"/>
                </a:solidFill>
                <a:effectLst/>
                <a:latin typeface="+mj-lt"/>
              </a:rPr>
              <a:t>beforeAll</a:t>
            </a:r>
            <a:r>
              <a:rPr kumimoji="0" lang="en-US" altLang="en-US" b="0" i="0" u="none" strike="noStrike" cap="none" normalizeH="0" baseline="0">
                <a:ln>
                  <a:noFill/>
                </a:ln>
                <a:solidFill>
                  <a:srgbClr val="BCBEC4"/>
                </a:solidFill>
                <a:effectLst/>
                <a:latin typeface="+mj-lt"/>
              </a:rPr>
              <a:t>() {</a:t>
            </a:r>
            <a:br>
              <a:rPr lang="en-US" altLang="en-US" b="0" i="0" u="none" strike="noStrike" cap="none" normalizeH="0" baseline="0">
                <a:ln>
                  <a:noFill/>
                </a:ln>
                <a:effectLst/>
                <a:latin typeface="+mj-lt"/>
              </a:rPr>
            </a:br>
            <a:r>
              <a:rPr lang="en-US" altLang="en-US">
                <a:solidFill>
                  <a:srgbClr val="BCBEC4"/>
                </a:solidFill>
                <a:latin typeface="+mj-lt"/>
              </a:rPr>
              <a:t>   </a:t>
            </a:r>
            <a:r>
              <a:rPr kumimoji="0" lang="en-US" altLang="en-US" b="0" i="0" u="none" strike="noStrike" cap="none" normalizeH="0" baseline="0">
                <a:ln>
                  <a:noFill/>
                </a:ln>
                <a:solidFill>
                  <a:srgbClr val="BCBEC4"/>
                </a:solidFill>
                <a:effectLst/>
                <a:latin typeface="+mj-lt"/>
              </a:rPr>
              <a:t> </a:t>
            </a:r>
            <a:r>
              <a:rPr kumimoji="0" lang="en-US" altLang="en-US" b="0" i="0" u="none" strike="noStrike" cap="none" normalizeH="0" baseline="0">
                <a:ln>
                  <a:noFill/>
                </a:ln>
                <a:solidFill>
                  <a:srgbClr val="7A7E85"/>
                </a:solidFill>
                <a:effectLst/>
                <a:latin typeface="+mj-lt"/>
              </a:rPr>
              <a:t>// here common setup for all tests</a:t>
            </a:r>
            <a:br>
              <a:rPr lang="en-US" altLang="en-US" b="0" i="0" u="none" strike="noStrike" cap="none" normalizeH="0" baseline="0">
                <a:ln>
                  <a:noFill/>
                </a:ln>
                <a:effectLst/>
                <a:latin typeface="+mj-lt"/>
              </a:rPr>
            </a:br>
            <a:r>
              <a:rPr lang="en-US" altLang="en-US">
                <a:solidFill>
                  <a:srgbClr val="7A7E85"/>
                </a:solidFill>
                <a:latin typeface="+mj-lt"/>
              </a:rPr>
              <a:t>   </a:t>
            </a:r>
            <a:r>
              <a:rPr kumimoji="0" lang="en-US" altLang="en-US" b="0" i="0" u="none" strike="noStrike" cap="none" normalizeH="0" baseline="0">
                <a:ln>
                  <a:noFill/>
                </a:ln>
                <a:solidFill>
                  <a:srgbClr val="7A7E85"/>
                </a:solidFill>
                <a:effectLst/>
                <a:latin typeface="+mj-lt"/>
              </a:rPr>
              <a:t> </a:t>
            </a:r>
            <a:r>
              <a:rPr kumimoji="0" lang="en-US" altLang="en-US" b="0" i="0" u="none" strike="noStrike" cap="none" normalizeH="0" baseline="0" err="1">
                <a:ln>
                  <a:noFill/>
                </a:ln>
                <a:solidFill>
                  <a:srgbClr val="BCBEC4"/>
                </a:solidFill>
                <a:effectLst/>
                <a:latin typeface="+mj-lt"/>
              </a:rPr>
              <a:t>System.</a:t>
            </a:r>
            <a:r>
              <a:rPr kumimoji="0" lang="en-US" altLang="en-US" b="0" i="1" u="none" strike="noStrike" cap="none" normalizeH="0" baseline="0" err="1">
                <a:ln>
                  <a:noFill/>
                </a:ln>
                <a:solidFill>
                  <a:srgbClr val="C77DBB"/>
                </a:solidFill>
                <a:effectLst/>
                <a:latin typeface="+mj-lt"/>
              </a:rPr>
              <a:t>out</a:t>
            </a:r>
            <a:r>
              <a:rPr kumimoji="0" lang="en-US" altLang="en-US" b="0" i="0" u="none" strike="noStrike" cap="none" normalizeH="0" baseline="0" err="1">
                <a:ln>
                  <a:noFill/>
                </a:ln>
                <a:solidFill>
                  <a:srgbClr val="BCBEC4"/>
                </a:solidFill>
                <a:effectLst/>
                <a:latin typeface="+mj-lt"/>
              </a:rPr>
              <a:t>.println</a:t>
            </a:r>
            <a:r>
              <a:rPr kumimoji="0" lang="en-US" altLang="en-US" b="0" i="0" u="none" strike="noStrike" cap="none" normalizeH="0" baseline="0">
                <a:ln>
                  <a:noFill/>
                </a:ln>
                <a:solidFill>
                  <a:srgbClr val="BCBEC4"/>
                </a:solidFill>
                <a:effectLst/>
                <a:latin typeface="+mj-lt"/>
              </a:rPr>
              <a:t>(</a:t>
            </a:r>
            <a:r>
              <a:rPr kumimoji="0" lang="en-US" altLang="en-US" b="0" i="0" u="none" strike="noStrike" cap="none" normalizeH="0" baseline="0">
                <a:ln>
                  <a:noFill/>
                </a:ln>
                <a:solidFill>
                  <a:srgbClr val="6AAB73"/>
                </a:solidFill>
                <a:effectLst/>
                <a:latin typeface="+mj-lt"/>
              </a:rPr>
              <a:t>"--- Before starting tests --- "</a:t>
            </a:r>
            <a:r>
              <a:rPr kumimoji="0" lang="en-US" altLang="en-US" b="0" i="0" u="none" strike="noStrike" cap="none" normalizeH="0" baseline="0">
                <a:ln>
                  <a:noFill/>
                </a:ln>
                <a:solidFill>
                  <a:srgbClr val="BCBEC4"/>
                </a:solidFill>
                <a:effectLst/>
                <a:latin typeface="+mj-lt"/>
              </a:rPr>
              <a:t>);</a:t>
            </a:r>
            <a:br>
              <a:rPr lang="en-US" altLang="en-US" b="0" i="0" u="none" strike="noStrike" cap="none" normalizeH="0" baseline="0">
                <a:ln>
                  <a:noFill/>
                </a:ln>
                <a:effectLst/>
                <a:latin typeface="+mj-lt"/>
              </a:rPr>
            </a:br>
            <a:r>
              <a:rPr kumimoji="0" lang="en-US" altLang="en-US" b="0" i="0" u="none" strike="noStrike" cap="none" normalizeH="0" baseline="0">
                <a:ln>
                  <a:noFill/>
                </a:ln>
                <a:solidFill>
                  <a:srgbClr val="BCBEC4"/>
                </a:solidFill>
                <a:effectLst/>
                <a:latin typeface="+mj-lt"/>
              </a:rPr>
              <a:t>}</a:t>
            </a:r>
            <a:endParaRPr kumimoji="0" lang="en-US" altLang="en-US" b="0" i="0" u="none" strike="noStrike" cap="none" normalizeH="0" baseline="0">
              <a:ln>
                <a:noFill/>
              </a:ln>
              <a:solidFill>
                <a:schemeClr val="tx1"/>
              </a:solidFill>
              <a:effectLst/>
              <a:latin typeface="+mj-lt"/>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140837" y="7343801"/>
            <a:ext cx="17170163" cy="2492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a:t>
            </a:r>
            <a:r>
              <a:rPr lang="en-US" sz="3000" b="1">
                <a:solidFill>
                  <a:schemeClr val="bg1"/>
                </a:solidFill>
              </a:rPr>
              <a:t>AfterAll</a:t>
            </a:r>
            <a:r>
              <a:rPr lang="en-US" sz="2500">
                <a:solidFill>
                  <a:schemeClr val="bg1"/>
                </a:solidFill>
              </a:rPr>
              <a:t>  </a:t>
            </a:r>
            <a:r>
              <a:rPr lang="en-US" sz="2500">
                <a:solidFill>
                  <a:srgbClr val="FFFFFF"/>
                </a:solidFill>
              </a:rPr>
              <a:t>Denotes that the annotated method should be executed after all @Test, @RepeatedTest, @ParameterizedTest, and @TestFactory methods in the current class; analogous to JUnit 4’s @AfterClass. Such methods are inherited – unless they are hidden, overridden, or superseded, (i.e., replaced based on signature only, irrespective of Java’s visibility rules) – and must be static unless the "per-class" test instance lifecycle is used.</a:t>
            </a: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327950" y="10761742"/>
            <a:ext cx="13757329" cy="1631216"/>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kumimoji="0" lang="en-US" altLang="en-US" b="0" i="0" u="none" strike="noStrike" cap="none" normalizeH="0" baseline="0">
                <a:ln>
                  <a:noFill/>
                </a:ln>
                <a:solidFill>
                  <a:srgbClr val="B3AE60"/>
                </a:solidFill>
                <a:effectLst/>
                <a:latin typeface="+mj-lt"/>
              </a:rPr>
              <a:t>@AfterAll</a:t>
            </a:r>
            <a:br>
              <a:rPr lang="en-US" altLang="en-US" b="0" i="0" u="none" strike="noStrike" cap="none" normalizeH="0" baseline="0">
                <a:ln>
                  <a:noFill/>
                </a:ln>
                <a:effectLst/>
                <a:latin typeface="+mj-lt"/>
              </a:rPr>
            </a:br>
            <a:r>
              <a:rPr lang="en-US" altLang="en-US">
                <a:solidFill>
                  <a:srgbClr val="CF8E6D"/>
                </a:solidFill>
                <a:latin typeface="+mj-lt"/>
              </a:rPr>
              <a:t>public static v</a:t>
            </a:r>
            <a:r>
              <a:rPr kumimoji="0" lang="en-US" altLang="en-US" b="0" i="0" u="none" strike="noStrike" cap="none" normalizeH="0" baseline="0">
                <a:ln>
                  <a:noFill/>
                </a:ln>
                <a:solidFill>
                  <a:srgbClr val="CF8E6D"/>
                </a:solidFill>
                <a:effectLst/>
                <a:latin typeface="+mj-lt"/>
              </a:rPr>
              <a:t>oid </a:t>
            </a:r>
            <a:r>
              <a:rPr lang="en-US" altLang="en-US" err="1">
                <a:solidFill>
                  <a:srgbClr val="56A8F5"/>
                </a:solidFill>
                <a:latin typeface="+mj-lt"/>
              </a:rPr>
              <a:t>cleanUp</a:t>
            </a:r>
            <a:r>
              <a:rPr kumimoji="0" lang="en-US" altLang="en-US" b="0" i="0" u="none" strike="noStrike" cap="none" normalizeH="0" baseline="0">
                <a:ln>
                  <a:noFill/>
                </a:ln>
                <a:solidFill>
                  <a:srgbClr val="BCBEC4"/>
                </a:solidFill>
                <a:effectLst/>
                <a:latin typeface="+mj-lt"/>
              </a:rPr>
              <a:t>() {</a:t>
            </a:r>
            <a:br>
              <a:rPr lang="en-US" altLang="en-US" b="0" i="0" u="none" strike="noStrike" cap="none" normalizeH="0" baseline="0">
                <a:ln>
                  <a:noFill/>
                </a:ln>
                <a:effectLst/>
                <a:latin typeface="+mj-lt"/>
              </a:rPr>
            </a:br>
            <a:r>
              <a:rPr lang="en-US" altLang="en-US">
                <a:solidFill>
                  <a:srgbClr val="BCBEC4"/>
                </a:solidFill>
                <a:latin typeface="+mj-lt"/>
              </a:rPr>
              <a:t>   </a:t>
            </a:r>
            <a:r>
              <a:rPr kumimoji="0" lang="en-US" altLang="en-US" b="0" i="0" u="none" strike="noStrike" cap="none" normalizeH="0" baseline="0">
                <a:ln>
                  <a:noFill/>
                </a:ln>
                <a:solidFill>
                  <a:srgbClr val="BCBEC4"/>
                </a:solidFill>
                <a:effectLst/>
                <a:latin typeface="+mj-lt"/>
              </a:rPr>
              <a:t> </a:t>
            </a:r>
            <a:r>
              <a:rPr kumimoji="0" lang="en-US" altLang="en-US" b="0" i="0" u="none" strike="noStrike" cap="none" normalizeH="0" baseline="0">
                <a:ln>
                  <a:noFill/>
                </a:ln>
                <a:solidFill>
                  <a:srgbClr val="7A7E85"/>
                </a:solidFill>
                <a:effectLst/>
                <a:latin typeface="+mj-lt"/>
              </a:rPr>
              <a:t>// here cleanup setup after all tests completes</a:t>
            </a:r>
            <a:br>
              <a:rPr lang="en-US" altLang="en-US" b="0" i="0" u="none" strike="noStrike" cap="none" normalizeH="0" baseline="0">
                <a:ln>
                  <a:noFill/>
                </a:ln>
                <a:effectLst/>
                <a:latin typeface="+mj-lt"/>
              </a:rPr>
            </a:br>
            <a:r>
              <a:rPr lang="en-US" altLang="en-US">
                <a:solidFill>
                  <a:srgbClr val="7A7E85"/>
                </a:solidFill>
                <a:latin typeface="+mj-lt"/>
              </a:rPr>
              <a:t>   </a:t>
            </a:r>
            <a:r>
              <a:rPr kumimoji="0" lang="en-US" altLang="en-US" b="0" i="0" u="none" strike="noStrike" cap="none" normalizeH="0" baseline="0">
                <a:ln>
                  <a:noFill/>
                </a:ln>
                <a:solidFill>
                  <a:srgbClr val="7A7E85"/>
                </a:solidFill>
                <a:effectLst/>
                <a:latin typeface="+mj-lt"/>
              </a:rPr>
              <a:t> </a:t>
            </a:r>
            <a:r>
              <a:rPr kumimoji="0" lang="en-US" altLang="en-US" b="0" i="0" u="none" strike="noStrike" cap="none" normalizeH="0" baseline="0" err="1">
                <a:ln>
                  <a:noFill/>
                </a:ln>
                <a:solidFill>
                  <a:srgbClr val="BCBEC4"/>
                </a:solidFill>
                <a:effectLst/>
                <a:latin typeface="+mj-lt"/>
              </a:rPr>
              <a:t>System.</a:t>
            </a:r>
            <a:r>
              <a:rPr kumimoji="0" lang="en-US" altLang="en-US" b="0" i="1" u="none" strike="noStrike" cap="none" normalizeH="0" baseline="0" err="1">
                <a:ln>
                  <a:noFill/>
                </a:ln>
                <a:solidFill>
                  <a:srgbClr val="C77DBB"/>
                </a:solidFill>
                <a:effectLst/>
                <a:latin typeface="+mj-lt"/>
              </a:rPr>
              <a:t>out</a:t>
            </a:r>
            <a:r>
              <a:rPr kumimoji="0" lang="en-US" altLang="en-US" b="0" i="0" u="none" strike="noStrike" cap="none" normalizeH="0" baseline="0" err="1">
                <a:ln>
                  <a:noFill/>
                </a:ln>
                <a:solidFill>
                  <a:srgbClr val="BCBEC4"/>
                </a:solidFill>
                <a:effectLst/>
                <a:latin typeface="+mj-lt"/>
              </a:rPr>
              <a:t>.println</a:t>
            </a:r>
            <a:r>
              <a:rPr kumimoji="0" lang="en-US" altLang="en-US" b="0" i="0" u="none" strike="noStrike" cap="none" normalizeH="0" baseline="0">
                <a:ln>
                  <a:noFill/>
                </a:ln>
                <a:solidFill>
                  <a:srgbClr val="BCBEC4"/>
                </a:solidFill>
                <a:effectLst/>
                <a:latin typeface="+mj-lt"/>
              </a:rPr>
              <a:t>(</a:t>
            </a:r>
            <a:r>
              <a:rPr kumimoji="0" lang="en-US" altLang="en-US" b="0" i="0" u="none" strike="noStrike" cap="none" normalizeH="0" baseline="0">
                <a:ln>
                  <a:noFill/>
                </a:ln>
                <a:solidFill>
                  <a:srgbClr val="6AAB73"/>
                </a:solidFill>
                <a:effectLst/>
                <a:latin typeface="+mj-lt"/>
              </a:rPr>
              <a:t>"--- After tests completed ---"</a:t>
            </a:r>
            <a:r>
              <a:rPr kumimoji="0" lang="en-US" altLang="en-US" b="0" i="0" u="none" strike="noStrike" cap="none" normalizeH="0" baseline="0">
                <a:ln>
                  <a:noFill/>
                </a:ln>
                <a:solidFill>
                  <a:srgbClr val="BCBEC4"/>
                </a:solidFill>
                <a:effectLst/>
                <a:latin typeface="+mj-lt"/>
              </a:rPr>
              <a:t>);</a:t>
            </a:r>
            <a:br>
              <a:rPr lang="en-US" altLang="en-US" b="0" i="0" u="none" strike="noStrike" cap="none" normalizeH="0" baseline="0">
                <a:ln>
                  <a:noFill/>
                </a:ln>
                <a:effectLst/>
                <a:latin typeface="+mj-lt"/>
              </a:rPr>
            </a:br>
            <a:r>
              <a:rPr kumimoji="0" lang="en-US" altLang="en-US" b="0" i="0" u="none" strike="noStrike" cap="none" normalizeH="0" baseline="0">
                <a:ln>
                  <a:noFill/>
                </a:ln>
                <a:solidFill>
                  <a:srgbClr val="BCBEC4"/>
                </a:solidFill>
                <a:effectLst/>
                <a:latin typeface="+mj-lt"/>
              </a:rPr>
              <a:t>}</a:t>
            </a:r>
            <a:endParaRPr lang="en-US" altLang="en-US" b="0" i="0" u="none" strike="noStrike" cap="none" normalizeH="0" baseline="0">
              <a:ln>
                <a:noFill/>
              </a:ln>
              <a:solidFill>
                <a:schemeClr val="tx1"/>
              </a:solidFill>
              <a:effectLst/>
              <a:latin typeface="+mj-lt"/>
              <a:cs typeface="Arial" panose="020B0604020202020204" pitchFamily="34" charset="0"/>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2" y="7537423"/>
            <a:ext cx="424475" cy="169791"/>
          </a:xfrm>
          <a:prstGeom prst="rect">
            <a:avLst/>
          </a:prstGeom>
          <a:ln w="12700">
            <a:miter lim="400000"/>
          </a:ln>
        </p:spPr>
      </p:pic>
      <p:sp>
        <p:nvSpPr>
          <p:cNvPr id="8" name="Rectangle 2">
            <a:extLst>
              <a:ext uri="{FF2B5EF4-FFF2-40B4-BE49-F238E27FC236}">
                <a16:creationId xmlns:a16="http://schemas.microsoft.com/office/drawing/2014/main" id="{52282C48-71C2-D760-CB79-60C71A32F6D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820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a:t>
            </a:r>
            <a:endParaRPr lang="en-US"/>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22236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a:t>
            </a:r>
            <a:r>
              <a:rPr lang="en-US" sz="3000" b="1">
                <a:solidFill>
                  <a:schemeClr val="bg1"/>
                </a:solidFill>
              </a:rPr>
              <a:t>DisplayName</a:t>
            </a:r>
            <a:r>
              <a:rPr lang="en-US" sz="2500">
                <a:solidFill>
                  <a:srgbClr val="FFFFFF"/>
                </a:solidFill>
                <a:effectLst/>
                <a:ea typeface="+mn-lt"/>
                <a:cs typeface="+mn-lt"/>
              </a:rPr>
              <a:t> is used to provide a custom name for the test class and test methods. We can use spaces, special characters, and even emojis in the display name., that will be displayed in test reports and by test runners and IDEs..</a:t>
            </a:r>
          </a:p>
          <a:p>
            <a:endParaRPr lang="en-US" sz="2500">
              <a:solidFill>
                <a:srgbClr val="FFFFFF"/>
              </a:solidFill>
              <a:effectLst/>
              <a:ea typeface="+mn-lt"/>
              <a:cs typeface="+mn-lt"/>
            </a:endParaRP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327951" y="3881579"/>
            <a:ext cx="13757329" cy="2862322"/>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t>@Test</a:t>
            </a:r>
            <a:br>
              <a:rPr kumimoji="0" lang="en-US" altLang="en-US" sz="2000" b="0" i="0" u="none" strike="noStrike" cap="none" normalizeH="0" baseline="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000" b="0" i="0" u="none" strike="noStrike" cap="none" normalizeH="0" baseline="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t>@DisplayName</a:t>
            </a:r>
            <a: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r>
              <a:rPr kumimoji="0" lang="en-US" altLang="en-US" sz="2000" b="0" i="0" u="none" strike="noStrike" cap="none" normalizeH="0" baseline="0">
                <a:ln>
                  <a:noFill/>
                </a:ln>
                <a:solidFill>
                  <a:srgbClr val="6AAB73"/>
                </a:solidFill>
                <a:effectLst/>
                <a:latin typeface="Arial Unicode MS" panose="020B0604020202020204" charset="-128"/>
                <a:ea typeface="Times New Roman" panose="02020603050405020304" pitchFamily="18" charset="0"/>
                <a:cs typeface="Courier New" panose="02070309020205020404" pitchFamily="49" charset="0"/>
              </a:rPr>
              <a:t>"Custom test name containing spaces"</a:t>
            </a:r>
            <a: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b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000" b="0" i="0" u="none" strike="noStrike" cap="none" normalizeH="0" baseline="0">
                <a:ln>
                  <a:noFill/>
                </a:ln>
                <a:solidFill>
                  <a:srgbClr val="CF8E6D"/>
                </a:solidFill>
                <a:effectLst/>
                <a:latin typeface="Arial Unicode MS" panose="020B0604020202020204" charset="-128"/>
                <a:ea typeface="Times New Roman" panose="02020603050405020304" pitchFamily="18" charset="0"/>
                <a:cs typeface="Courier New" panose="02070309020205020404" pitchFamily="49" charset="0"/>
              </a:rPr>
              <a:t>void </a:t>
            </a:r>
            <a:r>
              <a:rPr kumimoji="0" lang="en-US" altLang="en-US" sz="2000" b="0" i="0" u="none" strike="noStrike" cap="none" normalizeH="0" baseline="0">
                <a:ln>
                  <a:noFill/>
                </a:ln>
                <a:solidFill>
                  <a:srgbClr val="56A8F5"/>
                </a:solidFill>
                <a:effectLst/>
                <a:latin typeface="Arial Unicode MS" panose="020B0604020202020204" charset="-128"/>
                <a:ea typeface="Times New Roman" panose="02020603050405020304" pitchFamily="18" charset="0"/>
                <a:cs typeface="Courier New" panose="02070309020205020404" pitchFamily="49" charset="0"/>
              </a:rPr>
              <a:t>testWithDisplayNameContainingSpaces</a:t>
            </a:r>
            <a: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 {</a:t>
            </a:r>
            <a:b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b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000" b="0" i="0" u="none" strike="noStrike" cap="none" normalizeH="0" baseline="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t>@Test</a:t>
            </a:r>
            <a:br>
              <a:rPr kumimoji="0" lang="en-US" altLang="en-US" sz="2000" b="0" i="0" u="none" strike="noStrike" cap="none" normalizeH="0" baseline="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000" b="0" i="0" u="none" strike="noStrike" cap="none" normalizeH="0" baseline="0">
                <a:ln>
                  <a:noFill/>
                </a:ln>
                <a:solidFill>
                  <a:srgbClr val="B3AE60"/>
                </a:solidFill>
                <a:effectLst/>
                <a:latin typeface="Arial Unicode MS" panose="020B0604020202020204" charset="-128"/>
                <a:ea typeface="Times New Roman" panose="02020603050405020304" pitchFamily="18" charset="0"/>
                <a:cs typeface="Courier New" panose="02070309020205020404" pitchFamily="49" charset="0"/>
              </a:rPr>
              <a:t>@DisplayName</a:t>
            </a:r>
            <a: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r>
              <a:rPr kumimoji="0" lang="en-US" altLang="en-US" sz="2000" b="0" i="0" u="none" strike="noStrike" cap="none" normalizeH="0" baseline="0">
                <a:ln>
                  <a:noFill/>
                </a:ln>
                <a:solidFill>
                  <a:srgbClr val="6AAB73"/>
                </a:solidFill>
                <a:effectLst/>
                <a:latin typeface="Arial Unicode MS" panose="020B0604020202020204" charset="-128"/>
                <a:ea typeface="Times New Roman" panose="02020603050405020304" pitchFamily="18" charset="0"/>
                <a:cs typeface="Courier New" panose="02070309020205020404" pitchFamily="49" charset="0"/>
              </a:rPr>
              <a:t>"</a:t>
            </a:r>
            <a:r>
              <a:rPr kumimoji="0" lang="en-US" altLang="en-US" sz="2000" b="0" i="0" u="none" strike="noStrike" cap="none" normalizeH="0" baseline="0">
                <a:ln>
                  <a:noFill/>
                </a:ln>
                <a:solidFill>
                  <a:srgbClr val="6AAB73"/>
                </a:solidFill>
                <a:effectLst/>
                <a:latin typeface="Arial Unicode MS" panose="020B0604020202020204" charset="-128"/>
                <a:ea typeface="Times New Roman" panose="02020603050405020304" pitchFamily="18" charset="0"/>
                <a:cs typeface="Segoe UI Emoji" panose="020B0502040204020203" pitchFamily="34" charset="0"/>
              </a:rPr>
              <a:t>😱</a:t>
            </a:r>
            <a:r>
              <a:rPr kumimoji="0" lang="en-US" altLang="en-US" sz="2000" b="0" i="0" u="none" strike="noStrike" cap="none" normalizeH="0" baseline="0">
                <a:ln>
                  <a:noFill/>
                </a:ln>
                <a:solidFill>
                  <a:srgbClr val="6AAB73"/>
                </a:solidFill>
                <a:effectLst/>
                <a:latin typeface="Arial Unicode MS" panose="020B0604020202020204" charset="-128"/>
                <a:ea typeface="Times New Roman" panose="02020603050405020304" pitchFamily="18" charset="0"/>
                <a:cs typeface="Courier New" panose="02070309020205020404" pitchFamily="49" charset="0"/>
              </a:rPr>
              <a:t>"</a:t>
            </a:r>
            <a: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b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000" b="0" i="0" u="none" strike="noStrike" cap="none" normalizeH="0" baseline="0">
                <a:ln>
                  <a:noFill/>
                </a:ln>
                <a:solidFill>
                  <a:srgbClr val="CF8E6D"/>
                </a:solidFill>
                <a:effectLst/>
                <a:latin typeface="Arial Unicode MS" panose="020B0604020202020204" charset="-128"/>
                <a:ea typeface="Times New Roman" panose="02020603050405020304" pitchFamily="18" charset="0"/>
                <a:cs typeface="Courier New" panose="02070309020205020404" pitchFamily="49" charset="0"/>
              </a:rPr>
              <a:t>void </a:t>
            </a:r>
            <a:r>
              <a:rPr kumimoji="0" lang="en-US" altLang="en-US" sz="2000" b="0" i="0" u="none" strike="noStrike" cap="none" normalizeH="0" baseline="0">
                <a:ln>
                  <a:noFill/>
                </a:ln>
                <a:solidFill>
                  <a:srgbClr val="56A8F5"/>
                </a:solidFill>
                <a:effectLst/>
                <a:latin typeface="Arial Unicode MS" panose="020B0604020202020204" charset="-128"/>
                <a:ea typeface="Times New Roman" panose="02020603050405020304" pitchFamily="18" charset="0"/>
                <a:cs typeface="Courier New" panose="02070309020205020404" pitchFamily="49" charset="0"/>
              </a:rPr>
              <a:t>testWithDisplayNameContainingEmoji</a:t>
            </a:r>
            <a: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 {</a:t>
            </a:r>
            <a:b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br>
            <a:r>
              <a:rPr kumimoji="0" lang="en-US" altLang="en-US" sz="2000" b="0" i="0" u="none" strike="noStrike" cap="none" normalizeH="0" baseline="0">
                <a:ln>
                  <a:noFill/>
                </a:ln>
                <a:solidFill>
                  <a:srgbClr val="BCBEC4"/>
                </a:solidFill>
                <a:effectLst/>
                <a:latin typeface="Arial Unicode MS" panose="020B0604020202020204" charset="-128"/>
                <a:ea typeface="Times New Roman" panose="02020603050405020304" pitchFamily="18" charset="0"/>
                <a:cs typeface="Courier New" panose="02070309020205020404" pitchFamily="49" charset="0"/>
              </a:rPr>
              <a:t>}</a:t>
            </a:r>
            <a:r>
              <a:rPr kumimoji="0" lang="en-US" altLang="en-US" sz="4000" b="0" i="0" u="none" strike="noStrike" cap="none" normalizeH="0" baseline="0">
                <a:ln>
                  <a:noFill/>
                </a:ln>
                <a:solidFill>
                  <a:schemeClr val="tx1"/>
                </a:solidFill>
                <a:effectLst/>
              </a:rPr>
              <a:t> </a:t>
            </a: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140837" y="7343801"/>
            <a:ext cx="17170163" cy="26853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@Disabled</a:t>
            </a:r>
            <a:r>
              <a:rPr lang="en-US" sz="2500">
                <a:solidFill>
                  <a:schemeClr val="bg1"/>
                </a:solidFill>
              </a:rPr>
              <a:t>   </a:t>
            </a:r>
            <a:r>
              <a:rPr lang="en-US" sz="2500">
                <a:solidFill>
                  <a:srgbClr val="FFFFFF"/>
                </a:solidFill>
              </a:rPr>
              <a:t>Used to disable a test class or test method.  It may be declared without providing a reason; however, the JUnit team recommends that developers provide a short explanation for why a test class or test method has been disabled.</a:t>
            </a:r>
          </a:p>
          <a:p>
            <a:r>
              <a:rPr lang="en-US" sz="2500">
                <a:solidFill>
                  <a:srgbClr val="FFFFFF"/>
                </a:solidFill>
              </a:rPr>
              <a:t> @Disabled is not </a:t>
            </a:r>
            <a:r>
              <a:rPr lang="en-US" sz="2500">
                <a:solidFill>
                  <a:srgbClr val="FF0000"/>
                </a:solidFill>
              </a:rPr>
              <a:t>@Inherited</a:t>
            </a:r>
            <a:r>
              <a:rPr lang="en-US" sz="2500">
                <a:solidFill>
                  <a:srgbClr val="FFFFFF"/>
                </a:solidFill>
              </a:rPr>
              <a:t>. Consequently, if you wish to disable a class whose superclass is @Disabled, you must redeclare @Disabled on the subclass. </a:t>
            </a: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460152" y="10655760"/>
            <a:ext cx="13757329" cy="1323439"/>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B3AE60"/>
                </a:solidFill>
                <a:effectLst/>
                <a:latin typeface="+mj-lt"/>
              </a:rPr>
              <a:t>@Disabled</a:t>
            </a:r>
            <a:r>
              <a:rPr kumimoji="0" lang="en-US" altLang="en-US" b="0" i="0" u="none" strike="noStrike" cap="none" normalizeH="0" baseline="0">
                <a:ln>
                  <a:noFill/>
                </a:ln>
                <a:solidFill>
                  <a:srgbClr val="BCBEC4"/>
                </a:solidFill>
                <a:effectLst/>
                <a:latin typeface="+mj-lt"/>
              </a:rPr>
              <a:t>(</a:t>
            </a:r>
            <a:r>
              <a:rPr kumimoji="0" lang="en-US" altLang="en-US" b="0" i="0" u="none" strike="noStrike" cap="none" normalizeH="0" baseline="0">
                <a:ln>
                  <a:noFill/>
                </a:ln>
                <a:solidFill>
                  <a:srgbClr val="6AAB73"/>
                </a:solidFill>
                <a:effectLst/>
                <a:latin typeface="+mj-lt"/>
              </a:rPr>
              <a:t>"Disabled until bug #42 has been resolved"</a:t>
            </a:r>
            <a:r>
              <a:rPr kumimoji="0" lang="en-US" altLang="en-US" b="0" i="0" u="none" strike="noStrike" cap="none" normalizeH="0" baseline="0">
                <a:ln>
                  <a:noFill/>
                </a:ln>
                <a:solidFill>
                  <a:srgbClr val="BCBEC4"/>
                </a:solidFill>
                <a:effectLst/>
                <a:latin typeface="+mj-lt"/>
              </a:rPr>
              <a:t>)</a:t>
            </a:r>
            <a:br>
              <a:rPr kumimoji="0" lang="en-US" altLang="en-US" b="0" i="0" u="none" strike="noStrike" cap="none" normalizeH="0" baseline="0">
                <a:ln>
                  <a:noFill/>
                </a:ln>
                <a:solidFill>
                  <a:srgbClr val="BCBEC4"/>
                </a:solidFill>
                <a:effectLst/>
                <a:latin typeface="+mj-lt"/>
              </a:rPr>
            </a:br>
            <a:r>
              <a:rPr kumimoji="0" lang="en-US" altLang="en-US" b="0" i="0" u="none" strike="noStrike" cap="none" normalizeH="0" baseline="0">
                <a:ln>
                  <a:noFill/>
                </a:ln>
                <a:solidFill>
                  <a:srgbClr val="B3AE60"/>
                </a:solidFill>
                <a:effectLst/>
                <a:latin typeface="+mj-lt"/>
              </a:rPr>
              <a:t>@Test</a:t>
            </a:r>
            <a:br>
              <a:rPr kumimoji="0" lang="en-US" altLang="en-US" b="0" i="0" u="none" strike="noStrike" cap="none" normalizeH="0" baseline="0">
                <a:ln>
                  <a:noFill/>
                </a:ln>
                <a:solidFill>
                  <a:srgbClr val="B3AE60"/>
                </a:solidFill>
                <a:effectLst/>
                <a:latin typeface="+mj-lt"/>
              </a:rPr>
            </a:br>
            <a:r>
              <a:rPr kumimoji="0" lang="en-US" altLang="en-US" b="0" i="0" u="none" strike="noStrike" cap="none" normalizeH="0" baseline="0">
                <a:ln>
                  <a:noFill/>
                </a:ln>
                <a:solidFill>
                  <a:srgbClr val="CF8E6D"/>
                </a:solidFill>
                <a:effectLst/>
                <a:latin typeface="+mj-lt"/>
              </a:rPr>
              <a:t>void </a:t>
            </a:r>
            <a:r>
              <a:rPr kumimoji="0" lang="en-US" altLang="en-US" b="0" i="0" u="none" strike="noStrike" cap="none" normalizeH="0" baseline="0">
                <a:ln>
                  <a:noFill/>
                </a:ln>
                <a:solidFill>
                  <a:srgbClr val="56A8F5"/>
                </a:solidFill>
                <a:effectLst/>
                <a:latin typeface="+mj-lt"/>
              </a:rPr>
              <a:t>testWillBeSkipped</a:t>
            </a:r>
            <a:r>
              <a:rPr kumimoji="0" lang="en-US" altLang="en-US" b="0" i="0" u="none" strike="noStrike" cap="none" normalizeH="0" baseline="0">
                <a:ln>
                  <a:noFill/>
                </a:ln>
                <a:solidFill>
                  <a:srgbClr val="BCBEC4"/>
                </a:solidFill>
                <a:effectLst/>
                <a:latin typeface="+mj-lt"/>
              </a:rPr>
              <a:t>() {</a:t>
            </a:r>
            <a:br>
              <a:rPr kumimoji="0" lang="en-US" altLang="en-US" b="0" i="0" u="none" strike="noStrike" cap="none" normalizeH="0" baseline="0">
                <a:ln>
                  <a:noFill/>
                </a:ln>
                <a:solidFill>
                  <a:srgbClr val="BCBEC4"/>
                </a:solidFill>
                <a:effectLst/>
                <a:latin typeface="+mj-lt"/>
              </a:rPr>
            </a:br>
            <a:r>
              <a:rPr kumimoji="0" lang="en-US" altLang="en-US" b="0" i="0" u="none" strike="noStrike" cap="none" normalizeH="0" baseline="0">
                <a:ln>
                  <a:noFill/>
                </a:ln>
                <a:solidFill>
                  <a:srgbClr val="BCBEC4"/>
                </a:solidFill>
                <a:effectLst/>
                <a:latin typeface="+mj-lt"/>
              </a:rPr>
              <a:t>}</a:t>
            </a:r>
            <a:endParaRPr kumimoji="0" lang="en-US" altLang="en-US" b="0" i="0" u="none" strike="noStrike" cap="none" normalizeH="0" baseline="0">
              <a:ln>
                <a:noFill/>
              </a:ln>
              <a:solidFill>
                <a:schemeClr val="tx1"/>
              </a:solidFill>
              <a:effectLst/>
              <a:latin typeface="+mj-lt"/>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2" y="7537423"/>
            <a:ext cx="424475" cy="169791"/>
          </a:xfrm>
          <a:prstGeom prst="rect">
            <a:avLst/>
          </a:prstGeom>
          <a:ln w="12700">
            <a:miter lim="400000"/>
          </a:ln>
        </p:spPr>
      </p:pic>
      <p:sp>
        <p:nvSpPr>
          <p:cNvPr id="8" name="Rectangle 2">
            <a:extLst>
              <a:ext uri="{FF2B5EF4-FFF2-40B4-BE49-F238E27FC236}">
                <a16:creationId xmlns:a16="http://schemas.microsoft.com/office/drawing/2014/main" id="{52282C48-71C2-D760-CB79-60C71A32F6D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85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D018A-CE9E-5ABC-1877-028428E91152}"/>
              </a:ext>
            </a:extLst>
          </p:cNvPr>
          <p:cNvSpPr txBox="1"/>
          <p:nvPr/>
        </p:nvSpPr>
        <p:spPr>
          <a:xfrm>
            <a:off x="1971265" y="1472342"/>
            <a:ext cx="5346805" cy="8489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000">
                <a:solidFill>
                  <a:srgbClr val="CCCCCC"/>
                </a:solidFill>
                <a:latin typeface="Dava Sans Med"/>
                <a:ea typeface="Open Sans"/>
                <a:cs typeface="Open Sans"/>
              </a:rPr>
              <a:t>Advanced Annotations:</a:t>
            </a:r>
          </a:p>
        </p:txBody>
      </p:sp>
      <p:sp>
        <p:nvSpPr>
          <p:cNvPr id="9" name="Rectangle 3">
            <a:extLst>
              <a:ext uri="{FF2B5EF4-FFF2-40B4-BE49-F238E27FC236}">
                <a16:creationId xmlns:a16="http://schemas.microsoft.com/office/drawing/2014/main" id="{352AF337-2D2C-5558-4E8C-45B3256FF640}"/>
              </a:ext>
            </a:extLst>
          </p:cNvPr>
          <p:cNvSpPr>
            <a:spLocks noChangeArrowheads="1"/>
          </p:cNvSpPr>
          <p:nvPr/>
        </p:nvSpPr>
        <p:spPr bwMode="auto">
          <a:xfrm>
            <a:off x="1736186" y="9600339"/>
            <a:ext cx="11163767" cy="1323439"/>
          </a:xfrm>
          <a:prstGeom prst="rect">
            <a:avLst/>
          </a:prstGeom>
          <a:solidFill>
            <a:srgbClr val="1E1F22"/>
          </a:solidFill>
          <a:ln>
            <a:solidFill>
              <a:srgbClr val="8D72C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B3AE60"/>
                </a:solidFill>
                <a:effectLst/>
                <a:latin typeface="+mj-lt"/>
              </a:rPr>
              <a:t>@ParameterizedTest (</a:t>
            </a:r>
            <a:r>
              <a:rPr kumimoji="0" lang="en-US" altLang="en-US" b="0" i="0" u="none" strike="noStrike" cap="none" normalizeH="0" baseline="0">
                <a:ln>
                  <a:noFill/>
                </a:ln>
                <a:solidFill>
                  <a:srgbClr val="BCBEC4"/>
                </a:solidFill>
                <a:effectLst/>
                <a:latin typeface="+mj-lt"/>
              </a:rPr>
              <a:t>name = </a:t>
            </a:r>
            <a:r>
              <a:rPr kumimoji="0" lang="en-US" altLang="en-US" b="0" i="0" u="none" strike="noStrike" cap="none" normalizeH="0" baseline="0">
                <a:ln>
                  <a:noFill/>
                </a:ln>
                <a:solidFill>
                  <a:srgbClr val="6AAB73"/>
                </a:solidFill>
                <a:effectLst/>
                <a:latin typeface="+mj-lt"/>
              </a:rPr>
              <a:t>“is a palindrome test“</a:t>
            </a:r>
            <a:r>
              <a:rPr lang="en-US" altLang="en-US">
                <a:solidFill>
                  <a:srgbClr val="BCBEC4"/>
                </a:solidFill>
                <a:latin typeface="+mj-lt"/>
              </a:rPr>
              <a:t>)</a:t>
            </a:r>
            <a:br>
              <a:rPr kumimoji="0" lang="en-US" altLang="en-US" b="0" i="0" u="none" strike="noStrike" cap="none" normalizeH="0" baseline="0">
                <a:ln>
                  <a:noFill/>
                </a:ln>
                <a:solidFill>
                  <a:srgbClr val="B3AE60"/>
                </a:solidFill>
                <a:effectLst/>
                <a:latin typeface="+mj-lt"/>
              </a:rPr>
            </a:br>
            <a:r>
              <a:rPr kumimoji="0" lang="en-US" altLang="en-US" b="0" i="0" u="none" strike="noStrike" cap="none" normalizeH="0" baseline="0">
                <a:ln>
                  <a:noFill/>
                </a:ln>
                <a:solidFill>
                  <a:srgbClr val="B3AE60"/>
                </a:solidFill>
                <a:effectLst/>
                <a:latin typeface="+mj-lt"/>
              </a:rPr>
              <a:t>@ValueSource</a:t>
            </a:r>
            <a:r>
              <a:rPr kumimoji="0" lang="en-US" altLang="en-US" b="0" i="0" u="none" strike="noStrike" cap="none" normalizeH="0" baseline="0">
                <a:ln>
                  <a:noFill/>
                </a:ln>
                <a:solidFill>
                  <a:srgbClr val="BCBEC4"/>
                </a:solidFill>
                <a:effectLst/>
                <a:latin typeface="+mj-lt"/>
              </a:rPr>
              <a:t>(strings = { </a:t>
            </a:r>
            <a:r>
              <a:rPr kumimoji="0" lang="en-US" altLang="en-US" b="0" i="0" u="none" strike="noStrike" cap="none" normalizeH="0" baseline="0">
                <a:ln>
                  <a:noFill/>
                </a:ln>
                <a:solidFill>
                  <a:srgbClr val="6AAB73"/>
                </a:solidFill>
                <a:effectLst/>
                <a:latin typeface="+mj-lt"/>
              </a:rPr>
              <a:t>"racecar"</a:t>
            </a:r>
            <a:r>
              <a:rPr kumimoji="0" lang="en-US" altLang="en-US" b="0" i="0" u="none" strike="noStrike" cap="none" normalizeH="0" baseline="0">
                <a:ln>
                  <a:noFill/>
                </a:ln>
                <a:solidFill>
                  <a:srgbClr val="BCBEC4"/>
                </a:solidFill>
                <a:effectLst/>
                <a:latin typeface="+mj-lt"/>
              </a:rPr>
              <a:t>, </a:t>
            </a:r>
            <a:r>
              <a:rPr kumimoji="0" lang="en-US" altLang="en-US" b="0" i="0" u="none" strike="noStrike" cap="none" normalizeH="0" baseline="0">
                <a:ln>
                  <a:noFill/>
                </a:ln>
                <a:solidFill>
                  <a:srgbClr val="6AAB73"/>
                </a:solidFill>
                <a:effectLst/>
                <a:latin typeface="+mj-lt"/>
              </a:rPr>
              <a:t>"radar"</a:t>
            </a:r>
            <a:r>
              <a:rPr kumimoji="0" lang="en-US" altLang="en-US" b="0" i="0" u="none" strike="noStrike" cap="none" normalizeH="0" baseline="0">
                <a:ln>
                  <a:noFill/>
                </a:ln>
                <a:solidFill>
                  <a:srgbClr val="BCBEC4"/>
                </a:solidFill>
                <a:effectLst/>
                <a:latin typeface="+mj-lt"/>
              </a:rPr>
              <a:t>, </a:t>
            </a:r>
            <a:r>
              <a:rPr kumimoji="0" lang="en-US" altLang="en-US" b="0" i="0" u="none" strike="noStrike" cap="none" normalizeH="0" baseline="0">
                <a:ln>
                  <a:noFill/>
                </a:ln>
                <a:solidFill>
                  <a:srgbClr val="6AAB73"/>
                </a:solidFill>
                <a:effectLst/>
                <a:latin typeface="+mj-lt"/>
              </a:rPr>
              <a:t>"able was I ere I saw </a:t>
            </a:r>
            <a:r>
              <a:rPr lang="en-US" altLang="en-US" err="1">
                <a:solidFill>
                  <a:srgbClr val="6AAB73"/>
                </a:solidFill>
                <a:latin typeface="+mj-lt"/>
              </a:rPr>
              <a:t>e</a:t>
            </a:r>
            <a:r>
              <a:rPr kumimoji="0" lang="en-US" altLang="en-US" b="0" i="0" u="none" strike="noStrike" cap="none" normalizeH="0" baseline="0" err="1">
                <a:ln>
                  <a:noFill/>
                </a:ln>
                <a:solidFill>
                  <a:srgbClr val="6AAB73"/>
                </a:solidFill>
                <a:effectLst/>
                <a:latin typeface="+mj-lt"/>
              </a:rPr>
              <a:t>lba</a:t>
            </a:r>
            <a:r>
              <a:rPr kumimoji="0" lang="en-US" altLang="en-US" b="0" i="0" u="none" strike="noStrike" cap="none" normalizeH="0" baseline="0">
                <a:ln>
                  <a:noFill/>
                </a:ln>
                <a:solidFill>
                  <a:srgbClr val="6AAB73"/>
                </a:solidFill>
                <a:effectLst/>
                <a:latin typeface="+mj-lt"/>
              </a:rPr>
              <a:t>" </a:t>
            </a:r>
            <a:r>
              <a:rPr kumimoji="0" lang="en-US" altLang="en-US" b="0" i="0" u="none" strike="noStrike" cap="none" normalizeH="0" baseline="0">
                <a:ln>
                  <a:noFill/>
                </a:ln>
                <a:solidFill>
                  <a:srgbClr val="BCBEC4"/>
                </a:solidFill>
                <a:effectLst/>
                <a:latin typeface="+mj-lt"/>
              </a:rPr>
              <a:t>})</a:t>
            </a:r>
            <a:br>
              <a:rPr kumimoji="0" lang="en-US" altLang="en-US" b="0" i="0" u="none" strike="noStrike" cap="none" normalizeH="0" baseline="0">
                <a:ln>
                  <a:noFill/>
                </a:ln>
                <a:solidFill>
                  <a:srgbClr val="BCBEC4"/>
                </a:solidFill>
                <a:effectLst/>
                <a:latin typeface="+mj-lt"/>
              </a:rPr>
            </a:br>
            <a:r>
              <a:rPr kumimoji="0" lang="en-US" altLang="en-US" b="0" i="0" u="none" strike="noStrike" cap="none" normalizeH="0" baseline="0">
                <a:ln>
                  <a:noFill/>
                </a:ln>
                <a:solidFill>
                  <a:srgbClr val="CF8E6D"/>
                </a:solidFill>
                <a:effectLst/>
                <a:latin typeface="+mj-lt"/>
              </a:rPr>
              <a:t>void </a:t>
            </a:r>
            <a:r>
              <a:rPr kumimoji="0" lang="en-US" altLang="en-US" b="0" i="0" u="none" strike="noStrike" cap="none" normalizeH="0" baseline="0">
                <a:ln>
                  <a:noFill/>
                </a:ln>
                <a:solidFill>
                  <a:srgbClr val="56A8F5"/>
                </a:solidFill>
                <a:effectLst/>
                <a:latin typeface="+mj-lt"/>
              </a:rPr>
              <a:t>palindromes</a:t>
            </a:r>
            <a:r>
              <a:rPr kumimoji="0" lang="en-US" altLang="en-US" b="0" i="0" u="none" strike="noStrike" cap="none" normalizeH="0" baseline="0">
                <a:ln>
                  <a:noFill/>
                </a:ln>
                <a:solidFill>
                  <a:srgbClr val="BCBEC4"/>
                </a:solidFill>
                <a:effectLst/>
                <a:latin typeface="+mj-lt"/>
              </a:rPr>
              <a:t>(String candidate) {assertTrue(</a:t>
            </a:r>
            <a:r>
              <a:rPr kumimoji="0" lang="en-US" altLang="en-US" b="0" i="0" u="none" strike="noStrike" cap="none" normalizeH="0" baseline="0" err="1">
                <a:ln>
                  <a:noFill/>
                </a:ln>
                <a:solidFill>
                  <a:srgbClr val="BCBEC4"/>
                </a:solidFill>
                <a:effectLst/>
                <a:latin typeface="+mj-lt"/>
              </a:rPr>
              <a:t>StringUtils.isPalindrome</a:t>
            </a:r>
            <a:r>
              <a:rPr kumimoji="0" lang="en-US" altLang="en-US" b="0" i="0" u="none" strike="noStrike" cap="none" normalizeH="0" baseline="0">
                <a:ln>
                  <a:noFill/>
                </a:ln>
                <a:solidFill>
                  <a:srgbClr val="BCBEC4"/>
                </a:solidFill>
                <a:effectLst/>
                <a:latin typeface="+mj-lt"/>
              </a:rPr>
              <a:t>(candidate));}</a:t>
            </a:r>
            <a:endParaRPr kumimoji="0" lang="en-US" altLang="en-US" b="0" i="0" u="none" strike="noStrike" cap="none" normalizeH="0" baseline="0">
              <a:ln>
                <a:noFill/>
              </a:ln>
              <a:solidFill>
                <a:schemeClr val="tx1"/>
              </a:solidFill>
              <a:effectLst/>
              <a:latin typeface="+mj-lt"/>
            </a:endParaRPr>
          </a:p>
        </p:txBody>
      </p:sp>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 assertions</a:t>
            </a:r>
            <a:endParaRPr lang="en-US"/>
          </a:p>
        </p:txBody>
      </p:sp>
      <p:sp>
        <p:nvSpPr>
          <p:cNvPr id="12" name="TextBox 11">
            <a:extLst>
              <a:ext uri="{FF2B5EF4-FFF2-40B4-BE49-F238E27FC236}">
                <a16:creationId xmlns:a16="http://schemas.microsoft.com/office/drawing/2014/main" id="{05C9A193-B336-AC76-7E37-B5BE173F927A}"/>
              </a:ext>
            </a:extLst>
          </p:cNvPr>
          <p:cNvSpPr txBox="1"/>
          <p:nvPr/>
        </p:nvSpPr>
        <p:spPr>
          <a:xfrm>
            <a:off x="2133397" y="4969571"/>
            <a:ext cx="6134303" cy="1023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a:solidFill>
                  <a:srgbClr val="FFFFFF"/>
                </a:solidFill>
                <a:effectLst/>
                <a:latin typeface="+mn-lt"/>
              </a:rPr>
              <a:t>Include </a:t>
            </a:r>
            <a:r>
              <a:rPr lang="en-US" b="1">
                <a:solidFill>
                  <a:schemeClr val="bg1"/>
                </a:solidFill>
                <a:effectLst/>
                <a:latin typeface="+mn-lt"/>
              </a:rPr>
              <a:t>junit-jupiter-params</a:t>
            </a:r>
            <a:r>
              <a:rPr lang="en-US" b="1">
                <a:solidFill>
                  <a:srgbClr val="FFFFFF"/>
                </a:solidFill>
                <a:effectLst/>
                <a:latin typeface="+mn-lt"/>
              </a:rPr>
              <a:t> </a:t>
            </a:r>
          </a:p>
          <a:p>
            <a:r>
              <a:rPr lang="en-US" b="1">
                <a:solidFill>
                  <a:srgbClr val="FFFFFF"/>
                </a:solidFill>
                <a:effectLst/>
                <a:latin typeface="+mn-lt"/>
              </a:rPr>
              <a:t>dependency to use parameterized tests. </a:t>
            </a: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849290" y="2766108"/>
            <a:ext cx="424475" cy="169791"/>
          </a:xfrm>
          <a:prstGeom prst="rect">
            <a:avLst/>
          </a:prstGeom>
          <a:ln w="12700">
            <a:miter lim="400000"/>
          </a:ln>
        </p:spPr>
      </p:pic>
      <p:sp>
        <p:nvSpPr>
          <p:cNvPr id="14" name="TextBox 13">
            <a:extLst>
              <a:ext uri="{FF2B5EF4-FFF2-40B4-BE49-F238E27FC236}">
                <a16:creationId xmlns:a16="http://schemas.microsoft.com/office/drawing/2014/main" id="{7759A202-B433-E952-10F0-83CA7FD322F0}"/>
              </a:ext>
            </a:extLst>
          </p:cNvPr>
          <p:cNvSpPr txBox="1"/>
          <p:nvPr/>
        </p:nvSpPr>
        <p:spPr>
          <a:xfrm>
            <a:off x="1838858" y="2558871"/>
            <a:ext cx="6676492"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b="1">
                <a:solidFill>
                  <a:schemeClr val="bg1"/>
                </a:solidFill>
                <a:effectLst/>
                <a:latin typeface="+mn-lt"/>
              </a:rPr>
              <a:t>@ParameterizedTest</a:t>
            </a:r>
            <a:r>
              <a:rPr lang="en-US">
                <a:solidFill>
                  <a:schemeClr val="bg1"/>
                </a:solidFill>
              </a:rPr>
              <a:t>   </a:t>
            </a:r>
            <a:r>
              <a:rPr lang="en-US">
                <a:solidFill>
                  <a:srgbClr val="FFFFFF"/>
                </a:solidFill>
                <a:effectLst/>
                <a:latin typeface="+mn-lt"/>
              </a:rPr>
              <a:t>is used to run the same test method multiple times with different sets of input dat</a:t>
            </a:r>
            <a:r>
              <a:rPr lang="en-US">
                <a:solidFill>
                  <a:srgbClr val="FFFFFF"/>
                </a:solidFill>
              </a:rPr>
              <a:t>a</a:t>
            </a:r>
            <a:r>
              <a:rPr lang="en-US">
                <a:solidFill>
                  <a:srgbClr val="FFFFFF"/>
                </a:solidFill>
                <a:effectLst/>
                <a:latin typeface="+mn-lt"/>
              </a:rPr>
              <a:t>.</a:t>
            </a:r>
            <a:r>
              <a:rPr lang="en-US">
                <a:solidFill>
                  <a:srgbClr val="FFFFFF"/>
                </a:solidFill>
              </a:rPr>
              <a:t> </a:t>
            </a:r>
            <a:r>
              <a:rPr lang="en-US">
                <a:solidFill>
                  <a:srgbClr val="FFFFFF"/>
                </a:solidFill>
                <a:ea typeface="+mn-lt"/>
                <a:cs typeface="+mn-lt"/>
              </a:rPr>
              <a:t>When JUnit runs the test, it will execute one test for each set of data passed to the method. </a:t>
            </a:r>
          </a:p>
        </p:txBody>
      </p:sp>
      <p:sp>
        <p:nvSpPr>
          <p:cNvPr id="8" name="TextBox 7">
            <a:extLst>
              <a:ext uri="{FF2B5EF4-FFF2-40B4-BE49-F238E27FC236}">
                <a16:creationId xmlns:a16="http://schemas.microsoft.com/office/drawing/2014/main" id="{7E6801CF-2A3C-C6DE-9F3A-48700ACDEBC2}"/>
              </a:ext>
            </a:extLst>
          </p:cNvPr>
          <p:cNvSpPr txBox="1"/>
          <p:nvPr/>
        </p:nvSpPr>
        <p:spPr>
          <a:xfrm>
            <a:off x="669571" y="4684452"/>
            <a:ext cx="1208388" cy="6642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b="1">
                <a:solidFill>
                  <a:schemeClr val="bg1"/>
                </a:solidFill>
                <a:effectLst/>
                <a:latin typeface="+mn-lt"/>
              </a:rPr>
              <a:t>Setup</a:t>
            </a:r>
            <a:endParaRPr kumimoji="0" lang="en-US" sz="2000" b="0" i="0" u="none" strike="noStrike" cap="none" spc="0" normalizeH="0" baseline="0">
              <a:ln>
                <a:noFill/>
              </a:ln>
              <a:solidFill>
                <a:srgbClr val="192B37"/>
              </a:solidFill>
              <a:effectLst/>
              <a:uFillTx/>
              <a:latin typeface="+mn-lt"/>
              <a:ea typeface="+mn-ea"/>
              <a:cs typeface="+mn-cs"/>
              <a:sym typeface="Poppins Regular"/>
            </a:endParaRPr>
          </a:p>
        </p:txBody>
      </p:sp>
      <p:sp>
        <p:nvSpPr>
          <p:cNvPr id="10" name="Consistent margins are pleasing to the eye and keep content from getting too close to the edge of the document, making content feel claustrophobic.">
            <a:extLst>
              <a:ext uri="{FF2B5EF4-FFF2-40B4-BE49-F238E27FC236}">
                <a16:creationId xmlns:a16="http://schemas.microsoft.com/office/drawing/2014/main" id="{B400997E-ECB4-F306-1937-AFD3710A6B6F}"/>
              </a:ext>
            </a:extLst>
          </p:cNvPr>
          <p:cNvSpPr/>
          <p:nvPr/>
        </p:nvSpPr>
        <p:spPr>
          <a:xfrm>
            <a:off x="10116685" y="2707487"/>
            <a:ext cx="4025362" cy="101701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1800">
                <a:solidFill>
                  <a:srgbClr val="FFFFFF"/>
                </a:solidFill>
              </a:rPr>
              <a:t>For simple literal values such as primitives and strings. It does not support the null as a value.</a:t>
            </a:r>
            <a:endParaRPr sz="1800">
              <a:solidFill>
                <a:srgbClr val="FFFFFF"/>
              </a:solidFill>
            </a:endParaRPr>
          </a:p>
        </p:txBody>
      </p:sp>
      <p:sp>
        <p:nvSpPr>
          <p:cNvPr id="19" name="Consistent margins are pleasing to the eye and keep content from getting too close to the edge of the document, making content feel claustrophobic.">
            <a:extLst>
              <a:ext uri="{FF2B5EF4-FFF2-40B4-BE49-F238E27FC236}">
                <a16:creationId xmlns:a16="http://schemas.microsoft.com/office/drawing/2014/main" id="{D1E97CD6-96D8-D7B1-193C-7A1C8858CA82}"/>
              </a:ext>
            </a:extLst>
          </p:cNvPr>
          <p:cNvSpPr/>
          <p:nvPr/>
        </p:nvSpPr>
        <p:spPr>
          <a:xfrm>
            <a:off x="15571971" y="7404753"/>
            <a:ext cx="7612776" cy="101701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sz="1800"/>
              <a:t>Consistent margins are pleasing to the eye and keep content from getting too close to the edge of the document, making content feel claustrophobic.</a:t>
            </a:r>
          </a:p>
        </p:txBody>
      </p:sp>
      <p:sp>
        <p:nvSpPr>
          <p:cNvPr id="21" name="Short title">
            <a:extLst>
              <a:ext uri="{FF2B5EF4-FFF2-40B4-BE49-F238E27FC236}">
                <a16:creationId xmlns:a16="http://schemas.microsoft.com/office/drawing/2014/main" id="{078D9C10-709D-F548-8A5D-07256339A21F}"/>
              </a:ext>
            </a:extLst>
          </p:cNvPr>
          <p:cNvSpPr/>
          <p:nvPr/>
        </p:nvSpPr>
        <p:spPr>
          <a:xfrm>
            <a:off x="9974312" y="1858537"/>
            <a:ext cx="2366469" cy="56965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1800" b="1">
                <a:solidFill>
                  <a:srgbClr val="FFFFFF"/>
                </a:solidFill>
              </a:rPr>
              <a:t>@ValueSource</a:t>
            </a:r>
            <a:endParaRPr sz="1800" b="1">
              <a:solidFill>
                <a:srgbClr val="FFFFFF"/>
              </a:solidFill>
            </a:endParaRPr>
          </a:p>
        </p:txBody>
      </p:sp>
      <p:sp>
        <p:nvSpPr>
          <p:cNvPr id="22" name="Short title">
            <a:extLst>
              <a:ext uri="{FF2B5EF4-FFF2-40B4-BE49-F238E27FC236}">
                <a16:creationId xmlns:a16="http://schemas.microsoft.com/office/drawing/2014/main" id="{D2D34F2A-41ED-98A9-D926-6604089E8842}"/>
              </a:ext>
            </a:extLst>
          </p:cNvPr>
          <p:cNvSpPr/>
          <p:nvPr/>
        </p:nvSpPr>
        <p:spPr>
          <a:xfrm>
            <a:off x="14766574" y="2016734"/>
            <a:ext cx="2366469" cy="56965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1800" b="1">
                <a:solidFill>
                  <a:srgbClr val="FFFFFF"/>
                </a:solidFill>
              </a:rPr>
              <a:t>@NullSource</a:t>
            </a:r>
            <a:endParaRPr sz="1800" b="1">
              <a:solidFill>
                <a:srgbClr val="FFFFFF"/>
              </a:solidFill>
            </a:endParaRPr>
          </a:p>
        </p:txBody>
      </p:sp>
      <p:sp>
        <p:nvSpPr>
          <p:cNvPr id="23" name="Short title">
            <a:extLst>
              <a:ext uri="{FF2B5EF4-FFF2-40B4-BE49-F238E27FC236}">
                <a16:creationId xmlns:a16="http://schemas.microsoft.com/office/drawing/2014/main" id="{CC055C4A-B319-C05E-AEC2-05A4295EDF32}"/>
              </a:ext>
            </a:extLst>
          </p:cNvPr>
          <p:cNvSpPr/>
          <p:nvPr/>
        </p:nvSpPr>
        <p:spPr>
          <a:xfrm>
            <a:off x="14832657" y="7423279"/>
            <a:ext cx="2366469" cy="56965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1800" b="1">
                <a:solidFill>
                  <a:srgbClr val="FFFFFF"/>
                </a:solidFill>
              </a:rPr>
              <a:t>@CsvFileSource</a:t>
            </a:r>
            <a:endParaRPr sz="1800" b="1">
              <a:solidFill>
                <a:srgbClr val="FFFFFF"/>
              </a:solidFill>
            </a:endParaRPr>
          </a:p>
        </p:txBody>
      </p:sp>
      <p:sp>
        <p:nvSpPr>
          <p:cNvPr id="27" name="Short title">
            <a:extLst>
              <a:ext uri="{FF2B5EF4-FFF2-40B4-BE49-F238E27FC236}">
                <a16:creationId xmlns:a16="http://schemas.microsoft.com/office/drawing/2014/main" id="{055D1FA3-64E8-C344-AE33-84E93F95D973}"/>
              </a:ext>
            </a:extLst>
          </p:cNvPr>
          <p:cNvSpPr/>
          <p:nvPr/>
        </p:nvSpPr>
        <p:spPr>
          <a:xfrm>
            <a:off x="19243544" y="4716705"/>
            <a:ext cx="2366469" cy="56965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1800" b="1">
                <a:solidFill>
                  <a:srgbClr val="FFFFFF"/>
                </a:solidFill>
              </a:rPr>
              <a:t>@MethodSource</a:t>
            </a:r>
            <a:endParaRPr sz="1800" b="1">
              <a:solidFill>
                <a:srgbClr val="FFFFFF"/>
              </a:solidFill>
            </a:endParaRPr>
          </a:p>
        </p:txBody>
      </p:sp>
      <p:sp>
        <p:nvSpPr>
          <p:cNvPr id="28" name="Short title">
            <a:extLst>
              <a:ext uri="{FF2B5EF4-FFF2-40B4-BE49-F238E27FC236}">
                <a16:creationId xmlns:a16="http://schemas.microsoft.com/office/drawing/2014/main" id="{3D6D9BFA-24DA-800D-AF5C-F29CA7F3D085}"/>
              </a:ext>
            </a:extLst>
          </p:cNvPr>
          <p:cNvSpPr/>
          <p:nvPr/>
        </p:nvSpPr>
        <p:spPr>
          <a:xfrm>
            <a:off x="19243545" y="1909810"/>
            <a:ext cx="2366469" cy="56965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1800" b="1">
                <a:solidFill>
                  <a:srgbClr val="FFFFFF"/>
                </a:solidFill>
              </a:rPr>
              <a:t>@EmptySource</a:t>
            </a:r>
            <a:endParaRPr sz="1800" b="1">
              <a:solidFill>
                <a:srgbClr val="FFFFFF"/>
              </a:solidFill>
            </a:endParaRPr>
          </a:p>
        </p:txBody>
      </p:sp>
      <p:sp>
        <p:nvSpPr>
          <p:cNvPr id="29" name="Short title">
            <a:extLst>
              <a:ext uri="{FF2B5EF4-FFF2-40B4-BE49-F238E27FC236}">
                <a16:creationId xmlns:a16="http://schemas.microsoft.com/office/drawing/2014/main" id="{DF153A6C-072F-D31B-5E5A-068F5D78F412}"/>
              </a:ext>
            </a:extLst>
          </p:cNvPr>
          <p:cNvSpPr/>
          <p:nvPr/>
        </p:nvSpPr>
        <p:spPr>
          <a:xfrm>
            <a:off x="9974312" y="4695053"/>
            <a:ext cx="3144192" cy="56965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1800" b="1">
                <a:solidFill>
                  <a:srgbClr val="FFFFFF"/>
                </a:solidFill>
              </a:rPr>
              <a:t>@NullAndEmptySource</a:t>
            </a:r>
            <a:endParaRPr sz="1800" b="1">
              <a:solidFill>
                <a:srgbClr val="FFFFFF"/>
              </a:solidFill>
            </a:endParaRPr>
          </a:p>
        </p:txBody>
      </p:sp>
      <p:sp>
        <p:nvSpPr>
          <p:cNvPr id="33" name="Short title">
            <a:extLst>
              <a:ext uri="{FF2B5EF4-FFF2-40B4-BE49-F238E27FC236}">
                <a16:creationId xmlns:a16="http://schemas.microsoft.com/office/drawing/2014/main" id="{BBE23DF0-9B3A-C034-863D-A4EF892E91C3}"/>
              </a:ext>
            </a:extLst>
          </p:cNvPr>
          <p:cNvSpPr/>
          <p:nvPr/>
        </p:nvSpPr>
        <p:spPr>
          <a:xfrm>
            <a:off x="19243545" y="7442015"/>
            <a:ext cx="2853358" cy="56965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1800" b="1">
                <a:solidFill>
                  <a:srgbClr val="FFFFFF"/>
                </a:solidFill>
              </a:rPr>
              <a:t>@ArgumentsSource</a:t>
            </a:r>
            <a:endParaRPr sz="1800" b="1">
              <a:solidFill>
                <a:srgbClr val="FFFFFF"/>
              </a:solidFill>
            </a:endParaRPr>
          </a:p>
        </p:txBody>
      </p:sp>
      <p:sp>
        <p:nvSpPr>
          <p:cNvPr id="34" name="Short title">
            <a:extLst>
              <a:ext uri="{FF2B5EF4-FFF2-40B4-BE49-F238E27FC236}">
                <a16:creationId xmlns:a16="http://schemas.microsoft.com/office/drawing/2014/main" id="{E7AFA3A2-46C5-1ABB-DCCB-D57919484CDE}"/>
              </a:ext>
            </a:extLst>
          </p:cNvPr>
          <p:cNvSpPr/>
          <p:nvPr/>
        </p:nvSpPr>
        <p:spPr>
          <a:xfrm>
            <a:off x="14747522" y="4627198"/>
            <a:ext cx="2366469" cy="56965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1800" b="1">
                <a:solidFill>
                  <a:srgbClr val="FFFFFF"/>
                </a:solidFill>
              </a:rPr>
              <a:t>@EnumSource</a:t>
            </a:r>
            <a:endParaRPr sz="1800" b="1">
              <a:solidFill>
                <a:srgbClr val="FFFFFF"/>
              </a:solidFill>
            </a:endParaRPr>
          </a:p>
        </p:txBody>
      </p:sp>
      <p:sp>
        <p:nvSpPr>
          <p:cNvPr id="35" name="Short title">
            <a:extLst>
              <a:ext uri="{FF2B5EF4-FFF2-40B4-BE49-F238E27FC236}">
                <a16:creationId xmlns:a16="http://schemas.microsoft.com/office/drawing/2014/main" id="{85705ECD-3803-FBCD-C071-3C73FC0F870A}"/>
              </a:ext>
            </a:extLst>
          </p:cNvPr>
          <p:cNvSpPr/>
          <p:nvPr/>
        </p:nvSpPr>
        <p:spPr>
          <a:xfrm>
            <a:off x="10147414" y="7316500"/>
            <a:ext cx="2366469" cy="56965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1800" b="1">
                <a:solidFill>
                  <a:srgbClr val="FFFFFF"/>
                </a:solidFill>
              </a:rPr>
              <a:t>@CsvSource</a:t>
            </a:r>
            <a:endParaRPr sz="1800" b="1">
              <a:solidFill>
                <a:srgbClr val="FFFFFF"/>
              </a:solidFill>
            </a:endParaRPr>
          </a:p>
        </p:txBody>
      </p:sp>
      <p:sp>
        <p:nvSpPr>
          <p:cNvPr id="38" name="Consistent margins are pleasing to the eye and keep content from getting too close to the edge of the document, making content feel claustrophobic.">
            <a:extLst>
              <a:ext uri="{FF2B5EF4-FFF2-40B4-BE49-F238E27FC236}">
                <a16:creationId xmlns:a16="http://schemas.microsoft.com/office/drawing/2014/main" id="{A123035A-0B6C-5F0E-0AA1-74B0BFF09934}"/>
              </a:ext>
            </a:extLst>
          </p:cNvPr>
          <p:cNvSpPr/>
          <p:nvPr/>
        </p:nvSpPr>
        <p:spPr>
          <a:xfrm>
            <a:off x="14747522" y="2765041"/>
            <a:ext cx="4025362" cy="33239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1800">
                <a:solidFill>
                  <a:srgbClr val="FFFFFF"/>
                </a:solidFill>
              </a:rPr>
              <a:t>For a single null argument.</a:t>
            </a:r>
            <a:endParaRPr sz="1800">
              <a:solidFill>
                <a:srgbClr val="FFFFFF"/>
              </a:solidFill>
            </a:endParaRPr>
          </a:p>
        </p:txBody>
      </p:sp>
      <p:sp>
        <p:nvSpPr>
          <p:cNvPr id="39" name="Consistent margins are pleasing to the eye and keep content from getting too close to the edge of the document, making content feel claustrophobic.">
            <a:extLst>
              <a:ext uri="{FF2B5EF4-FFF2-40B4-BE49-F238E27FC236}">
                <a16:creationId xmlns:a16="http://schemas.microsoft.com/office/drawing/2014/main" id="{8A2CD779-EEB3-DD2C-6DD3-0F2842134FD4}"/>
              </a:ext>
            </a:extLst>
          </p:cNvPr>
          <p:cNvSpPr/>
          <p:nvPr/>
        </p:nvSpPr>
        <p:spPr>
          <a:xfrm>
            <a:off x="19378359" y="2741453"/>
            <a:ext cx="4025362" cy="6647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1800">
                <a:solidFill>
                  <a:srgbClr val="FFFFFF"/>
                </a:solidFill>
              </a:rPr>
              <a:t>For a single empty argument of type String, List, Set, Map, or arrays.</a:t>
            </a:r>
            <a:endParaRPr sz="1800">
              <a:solidFill>
                <a:srgbClr val="FFFFFF"/>
              </a:solidFill>
            </a:endParaRPr>
          </a:p>
        </p:txBody>
      </p:sp>
      <p:sp>
        <p:nvSpPr>
          <p:cNvPr id="42" name="Consistent margins are pleasing to the eye and keep content from getting too close to the edge of the document, making content feel claustrophobic.">
            <a:extLst>
              <a:ext uri="{FF2B5EF4-FFF2-40B4-BE49-F238E27FC236}">
                <a16:creationId xmlns:a16="http://schemas.microsoft.com/office/drawing/2014/main" id="{5DED3B3B-650A-83D2-D1DA-31B0DC02FDF7}"/>
              </a:ext>
            </a:extLst>
          </p:cNvPr>
          <p:cNvSpPr/>
          <p:nvPr/>
        </p:nvSpPr>
        <p:spPr>
          <a:xfrm>
            <a:off x="10116685" y="5508520"/>
            <a:ext cx="4025362" cy="6647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1800">
                <a:solidFill>
                  <a:srgbClr val="FFFFFF"/>
                </a:solidFill>
              </a:rPr>
              <a:t>For a null value and then an empty value.</a:t>
            </a:r>
            <a:endParaRPr sz="1800">
              <a:solidFill>
                <a:srgbClr val="FFFFFF"/>
              </a:solidFill>
            </a:endParaRPr>
          </a:p>
        </p:txBody>
      </p:sp>
      <p:sp>
        <p:nvSpPr>
          <p:cNvPr id="43" name="Consistent margins are pleasing to the eye and keep content from getting too close to the edge of the document, making content feel claustrophobic.">
            <a:extLst>
              <a:ext uri="{FF2B5EF4-FFF2-40B4-BE49-F238E27FC236}">
                <a16:creationId xmlns:a16="http://schemas.microsoft.com/office/drawing/2014/main" id="{308E619A-A241-FCA2-A5A3-06CF3AB815E5}"/>
              </a:ext>
            </a:extLst>
          </p:cNvPr>
          <p:cNvSpPr/>
          <p:nvPr/>
        </p:nvSpPr>
        <p:spPr>
          <a:xfrm>
            <a:off x="14747522" y="5527509"/>
            <a:ext cx="4025362" cy="6647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1800">
                <a:solidFill>
                  <a:srgbClr val="FFFFFF"/>
                </a:solidFill>
              </a:rPr>
              <a:t>Test method is invoked for each enum constant at a time.</a:t>
            </a:r>
            <a:endParaRPr sz="1800">
              <a:solidFill>
                <a:srgbClr val="FFFFFF"/>
              </a:solidFill>
            </a:endParaRPr>
          </a:p>
        </p:txBody>
      </p:sp>
      <p:sp>
        <p:nvSpPr>
          <p:cNvPr id="44" name="Consistent margins are pleasing to the eye and keep content from getting too close to the edge of the document, making content feel claustrophobic.">
            <a:extLst>
              <a:ext uri="{FF2B5EF4-FFF2-40B4-BE49-F238E27FC236}">
                <a16:creationId xmlns:a16="http://schemas.microsoft.com/office/drawing/2014/main" id="{67DA0FC4-0F89-9747-EA36-3AC0EF86F9FB}"/>
              </a:ext>
            </a:extLst>
          </p:cNvPr>
          <p:cNvSpPr/>
          <p:nvPr/>
        </p:nvSpPr>
        <p:spPr>
          <a:xfrm>
            <a:off x="19378359" y="5501088"/>
            <a:ext cx="4025362" cy="9971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1800">
                <a:solidFill>
                  <a:srgbClr val="FFFFFF"/>
                </a:solidFill>
              </a:rPr>
              <a:t>For one or more factory methods that generate a stream of arguments.</a:t>
            </a:r>
            <a:endParaRPr sz="1800">
              <a:solidFill>
                <a:srgbClr val="FFFFFF"/>
              </a:solidFill>
            </a:endParaRPr>
          </a:p>
        </p:txBody>
      </p:sp>
      <p:sp>
        <p:nvSpPr>
          <p:cNvPr id="47" name="Consistent margins are pleasing to the eye and keep content from getting too close to the edge of the document, making content feel claustrophobic.">
            <a:extLst>
              <a:ext uri="{FF2B5EF4-FFF2-40B4-BE49-F238E27FC236}">
                <a16:creationId xmlns:a16="http://schemas.microsoft.com/office/drawing/2014/main" id="{E1FC2672-DF14-E412-0282-7DFF4C27D753}"/>
              </a:ext>
            </a:extLst>
          </p:cNvPr>
          <p:cNvSpPr/>
          <p:nvPr/>
        </p:nvSpPr>
        <p:spPr>
          <a:xfrm>
            <a:off x="10147414" y="8283238"/>
            <a:ext cx="4025362" cy="6647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1800">
                <a:solidFill>
                  <a:srgbClr val="FFFFFF"/>
                </a:solidFill>
              </a:rPr>
              <a:t>For argument lists as comma-separated values.</a:t>
            </a:r>
            <a:endParaRPr sz="1800">
              <a:solidFill>
                <a:srgbClr val="FFFFFF"/>
              </a:solidFill>
            </a:endParaRPr>
          </a:p>
        </p:txBody>
      </p:sp>
      <p:sp>
        <p:nvSpPr>
          <p:cNvPr id="48" name="Consistent margins are pleasing to the eye and keep content from getting too close to the edge of the document, making content feel claustrophobic.">
            <a:extLst>
              <a:ext uri="{FF2B5EF4-FFF2-40B4-BE49-F238E27FC236}">
                <a16:creationId xmlns:a16="http://schemas.microsoft.com/office/drawing/2014/main" id="{642D744B-4BFD-7FD6-0692-3D777EF19012}"/>
              </a:ext>
            </a:extLst>
          </p:cNvPr>
          <p:cNvSpPr/>
          <p:nvPr/>
        </p:nvSpPr>
        <p:spPr>
          <a:xfrm>
            <a:off x="14747522" y="8303789"/>
            <a:ext cx="4025362" cy="6647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1800">
                <a:solidFill>
                  <a:srgbClr val="FFFFFF"/>
                </a:solidFill>
              </a:rPr>
              <a:t>For reading the CSV tokens from a file.</a:t>
            </a:r>
            <a:endParaRPr sz="1800">
              <a:solidFill>
                <a:srgbClr val="FFFFFF"/>
              </a:solidFill>
            </a:endParaRPr>
          </a:p>
        </p:txBody>
      </p:sp>
      <p:sp>
        <p:nvSpPr>
          <p:cNvPr id="49" name="Consistent margins are pleasing to the eye and keep content from getting too close to the edge of the document, making content feel claustrophobic.">
            <a:extLst>
              <a:ext uri="{FF2B5EF4-FFF2-40B4-BE49-F238E27FC236}">
                <a16:creationId xmlns:a16="http://schemas.microsoft.com/office/drawing/2014/main" id="{BE134424-B45B-4904-92D7-5708DF36776A}"/>
              </a:ext>
            </a:extLst>
          </p:cNvPr>
          <p:cNvSpPr/>
          <p:nvPr/>
        </p:nvSpPr>
        <p:spPr>
          <a:xfrm>
            <a:off x="19260485" y="8327579"/>
            <a:ext cx="4025362" cy="6647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600"/>
            </a:lvl1pPr>
          </a:lstStyle>
          <a:p>
            <a:r>
              <a:rPr lang="en-US" sz="1800">
                <a:solidFill>
                  <a:srgbClr val="FFFFFF"/>
                </a:solidFill>
              </a:rPr>
              <a:t>For a custom and reusable </a:t>
            </a:r>
            <a:r>
              <a:rPr lang="en-US" sz="1800" err="1">
                <a:solidFill>
                  <a:srgbClr val="FFFFFF"/>
                </a:solidFill>
              </a:rPr>
              <a:t>ArgumentsProvider</a:t>
            </a:r>
            <a:r>
              <a:rPr lang="en-US" sz="1800">
                <a:solidFill>
                  <a:srgbClr val="FFFFFF"/>
                </a:solidFill>
              </a:rPr>
              <a:t>.</a:t>
            </a:r>
            <a:endParaRPr sz="1800">
              <a:solidFill>
                <a:srgbClr val="FFFFFF"/>
              </a:solidFill>
            </a:endParaRPr>
          </a:p>
        </p:txBody>
      </p:sp>
    </p:spTree>
    <p:extLst>
      <p:ext uri="{BB962C8B-B14F-4D97-AF65-F5344CB8AC3E}">
        <p14:creationId xmlns:p14="http://schemas.microsoft.com/office/powerpoint/2010/main" val="456238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a:t>
            </a:r>
            <a:endParaRPr lang="en-US"/>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3000" b="1">
                <a:solidFill>
                  <a:schemeClr val="bg1"/>
                </a:solidFill>
                <a:effectLst/>
                <a:latin typeface="+mn-lt"/>
              </a:rPr>
              <a:t>@</a:t>
            </a:r>
            <a:r>
              <a:rPr lang="en-US" sz="3000" b="1">
                <a:solidFill>
                  <a:schemeClr val="bg1"/>
                </a:solidFill>
              </a:rPr>
              <a:t>TestFactory</a:t>
            </a:r>
            <a:r>
              <a:rPr lang="en-US" sz="2500">
                <a:solidFill>
                  <a:srgbClr val="FFFFFF"/>
                </a:solidFill>
              </a:rPr>
              <a:t> </a:t>
            </a:r>
            <a:r>
              <a:rPr lang="en-US" sz="2500">
                <a:solidFill>
                  <a:srgbClr val="FFFFFF"/>
                </a:solidFill>
                <a:effectLst/>
                <a:ea typeface="+mn-lt"/>
                <a:cs typeface="+mn-lt"/>
              </a:rPr>
              <a:t>Denotes that a method is a test </a:t>
            </a:r>
            <a:r>
              <a:rPr lang="en-US" sz="2500">
                <a:solidFill>
                  <a:srgbClr val="FFFFFF"/>
                </a:solidFill>
                <a:ea typeface="+mn-lt"/>
                <a:cs typeface="+mn-lt"/>
              </a:rPr>
              <a:t>factory for </a:t>
            </a:r>
            <a:r>
              <a:rPr lang="en-US" sz="2500">
                <a:solidFill>
                  <a:srgbClr val="FFFFFF"/>
                </a:solidFill>
                <a:ea typeface="+mn-lt"/>
                <a:cs typeface="+mn-lt"/>
                <a:hlinkClick r:id="rId3">
                  <a:extLst>
                    <a:ext uri="{A12FA001-AC4F-418D-AE19-62706E023703}">
                      <ahyp:hlinkClr xmlns:ahyp="http://schemas.microsoft.com/office/drawing/2018/hyperlinkcolor" val="tx"/>
                    </a:ext>
                  </a:extLst>
                </a:hlinkClick>
              </a:rPr>
              <a:t>dynamic tests</a:t>
            </a:r>
            <a:r>
              <a:rPr lang="en-US" sz="2500">
                <a:solidFill>
                  <a:srgbClr val="FFFFFF"/>
                </a:solidFill>
                <a:effectLst/>
                <a:ea typeface="+mn-lt"/>
                <a:cs typeface="+mn-lt"/>
              </a:rPr>
              <a:t>. Such methods are</a:t>
            </a:r>
            <a:r>
              <a:rPr lang="en-US" sz="2500">
                <a:solidFill>
                  <a:srgbClr val="FFFFFF"/>
                </a:solidFill>
                <a:ea typeface="+mn-lt"/>
                <a:cs typeface="+mn-lt"/>
              </a:rPr>
              <a:t> </a:t>
            </a:r>
            <a:r>
              <a:rPr lang="en-US" sz="2500" i="1">
                <a:solidFill>
                  <a:srgbClr val="FFFFFF"/>
                </a:solidFill>
                <a:effectLst/>
                <a:ea typeface="+mn-lt"/>
                <a:cs typeface="+mn-lt"/>
              </a:rPr>
              <a:t>inherited</a:t>
            </a:r>
            <a:r>
              <a:rPr lang="en-US" sz="2500">
                <a:solidFill>
                  <a:srgbClr val="FFFFFF"/>
                </a:solidFill>
                <a:ea typeface="+mn-lt"/>
                <a:cs typeface="+mn-lt"/>
              </a:rPr>
              <a:t> </a:t>
            </a:r>
            <a:r>
              <a:rPr lang="en-US" sz="2500">
                <a:solidFill>
                  <a:srgbClr val="FFFFFF"/>
                </a:solidFill>
                <a:effectLst/>
                <a:ea typeface="+mn-lt"/>
                <a:cs typeface="+mn-lt"/>
              </a:rPr>
              <a:t>unless they are</a:t>
            </a:r>
            <a:r>
              <a:rPr lang="en-US" sz="2500">
                <a:solidFill>
                  <a:srgbClr val="FFFFFF"/>
                </a:solidFill>
                <a:ea typeface="+mn-lt"/>
                <a:cs typeface="+mn-lt"/>
              </a:rPr>
              <a:t> </a:t>
            </a:r>
            <a:r>
              <a:rPr lang="en-US" sz="2500" i="1">
                <a:solidFill>
                  <a:srgbClr val="FFFFFF"/>
                </a:solidFill>
                <a:effectLst/>
                <a:ea typeface="+mn-lt"/>
                <a:cs typeface="+mn-lt"/>
              </a:rPr>
              <a:t>overridden</a:t>
            </a:r>
            <a:r>
              <a:rPr lang="en-US" sz="2500">
                <a:solidFill>
                  <a:srgbClr val="FFFFFF"/>
                </a:solidFill>
                <a:effectLst/>
                <a:ea typeface="+mn-lt"/>
                <a:cs typeface="+mn-lt"/>
              </a:rPr>
              <a:t>.</a:t>
            </a:r>
            <a:r>
              <a:rPr lang="en-US" sz="2500">
                <a:solidFill>
                  <a:srgbClr val="FFFFFF"/>
                </a:solidFill>
                <a:ea typeface="+mn-lt"/>
                <a:cs typeface="+mn-lt"/>
              </a:rPr>
              <a:t>  This annotation  return a </a:t>
            </a:r>
            <a:r>
              <a:rPr lang="en-US" sz="2500" i="1">
                <a:solidFill>
                  <a:srgbClr val="FFFFFF"/>
                </a:solidFill>
                <a:ea typeface="+mn-lt"/>
                <a:cs typeface="+mn-lt"/>
              </a:rPr>
              <a:t>Stream</a:t>
            </a:r>
            <a:r>
              <a:rPr lang="en-US" sz="2500">
                <a:solidFill>
                  <a:srgbClr val="FFFFFF"/>
                </a:solidFill>
                <a:ea typeface="+mn-lt"/>
                <a:cs typeface="+mn-lt"/>
              </a:rPr>
              <a:t>, </a:t>
            </a:r>
            <a:r>
              <a:rPr lang="en-US" sz="2500" i="1">
                <a:solidFill>
                  <a:srgbClr val="FFFFFF"/>
                </a:solidFill>
                <a:ea typeface="+mn-lt"/>
                <a:cs typeface="+mn-lt"/>
              </a:rPr>
              <a:t>Collection</a:t>
            </a:r>
            <a:r>
              <a:rPr lang="en-US" sz="2500">
                <a:solidFill>
                  <a:srgbClr val="FFFFFF"/>
                </a:solidFill>
                <a:ea typeface="+mn-lt"/>
                <a:cs typeface="+mn-lt"/>
              </a:rPr>
              <a:t>, </a:t>
            </a:r>
            <a:r>
              <a:rPr lang="en-US" sz="2500" i="1">
                <a:solidFill>
                  <a:srgbClr val="FFFFFF"/>
                </a:solidFill>
                <a:ea typeface="+mn-lt"/>
                <a:cs typeface="+mn-lt"/>
              </a:rPr>
              <a:t>Iterable</a:t>
            </a:r>
            <a:r>
              <a:rPr lang="en-US" sz="2500">
                <a:solidFill>
                  <a:srgbClr val="FFFFFF"/>
                </a:solidFill>
                <a:ea typeface="+mn-lt"/>
                <a:cs typeface="+mn-lt"/>
              </a:rPr>
              <a:t>, or </a:t>
            </a:r>
            <a:r>
              <a:rPr lang="en-US" sz="2500" i="1">
                <a:solidFill>
                  <a:srgbClr val="FFFFFF"/>
                </a:solidFill>
                <a:ea typeface="+mn-lt"/>
                <a:cs typeface="+mn-lt"/>
              </a:rPr>
              <a:t>Iterator</a:t>
            </a:r>
            <a:r>
              <a:rPr lang="en-US" sz="2500">
                <a:solidFill>
                  <a:srgbClr val="FFFFFF"/>
                </a:solidFill>
                <a:ea typeface="+mn-lt"/>
                <a:cs typeface="+mn-lt"/>
              </a:rPr>
              <a:t> of </a:t>
            </a:r>
            <a:r>
              <a:rPr lang="en-US" sz="2500" i="1">
                <a:solidFill>
                  <a:srgbClr val="FFFFFF"/>
                </a:solidFill>
                <a:ea typeface="+mn-lt"/>
                <a:cs typeface="+mn-lt"/>
              </a:rPr>
              <a:t>DynamicTest</a:t>
            </a:r>
            <a:r>
              <a:rPr lang="en-US" sz="2500">
                <a:solidFill>
                  <a:srgbClr val="FFFFFF"/>
                </a:solidFill>
                <a:ea typeface="+mn-lt"/>
                <a:cs typeface="+mn-lt"/>
              </a:rPr>
              <a:t> instances. and cannot use lifecycle callback annotations</a:t>
            </a: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515297" y="3782748"/>
            <a:ext cx="12358687" cy="2677656"/>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a:r>
              <a:rPr kumimoji="0" lang="en-US" b="0" i="0" u="none" strike="noStrike" cap="none" normalizeH="0" baseline="0">
                <a:ln>
                  <a:noFill/>
                </a:ln>
                <a:solidFill>
                  <a:srgbClr val="B3AE60"/>
                </a:solidFill>
                <a:effectLst/>
                <a:latin typeface="Dava Sans Med"/>
              </a:rPr>
              <a:t>@</a:t>
            </a:r>
            <a:r>
              <a:rPr lang="en-US">
                <a:solidFill>
                  <a:srgbClr val="B3AE60"/>
                </a:solidFill>
                <a:latin typeface="Dava Sans Med"/>
              </a:rPr>
              <a:t>TestFactory</a:t>
            </a:r>
            <a:br>
              <a:rPr lang="en-US">
                <a:latin typeface="Dava Sans Med"/>
              </a:rPr>
            </a:br>
            <a:r>
              <a:rPr lang="en-US">
                <a:solidFill>
                  <a:srgbClr val="B3AE60"/>
                </a:solidFill>
                <a:latin typeface="Dava Sans Med"/>
              </a:rPr>
              <a:t>Collection&lt;</a:t>
            </a:r>
            <a:r>
              <a:rPr lang="en-US" err="1">
                <a:solidFill>
                  <a:srgbClr val="B3AE60"/>
                </a:solidFill>
                <a:latin typeface="Dava Sans Med"/>
              </a:rPr>
              <a:t>DynamicTest</a:t>
            </a:r>
            <a:r>
              <a:rPr lang="en-US">
                <a:solidFill>
                  <a:srgbClr val="B3AE60"/>
                </a:solidFill>
                <a:latin typeface="Dava Sans Med"/>
              </a:rPr>
              <a:t>&gt; </a:t>
            </a:r>
            <a:r>
              <a:rPr lang="en-US" err="1">
                <a:solidFill>
                  <a:srgbClr val="56A8F5"/>
                </a:solidFill>
                <a:latin typeface="Dava Sans Med"/>
              </a:rPr>
              <a:t>dynamicTestsWithCollection</a:t>
            </a:r>
            <a:r>
              <a:rPr lang="en-US">
                <a:solidFill>
                  <a:srgbClr val="BCBEC4"/>
                </a:solidFill>
                <a:latin typeface="Dava Sans Med"/>
              </a:rPr>
              <a:t>() </a:t>
            </a:r>
            <a:r>
              <a:rPr kumimoji="0" lang="en-US" i="0" u="none" strike="noStrike" cap="none" normalizeH="0" baseline="0">
                <a:ln>
                  <a:noFill/>
                </a:ln>
                <a:solidFill>
                  <a:srgbClr val="BCBEC4"/>
                </a:solidFill>
                <a:effectLst/>
                <a:latin typeface="Dava Sans Med"/>
              </a:rPr>
              <a:t>{</a:t>
            </a:r>
            <a:br>
              <a:rPr lang="en-US" i="0" u="none" strike="noStrike" cap="none" normalizeH="0" baseline="0">
                <a:ln>
                  <a:noFill/>
                </a:ln>
                <a:effectLst/>
                <a:latin typeface="Dava Sans Med"/>
              </a:rPr>
            </a:br>
            <a:r>
              <a:rPr lang="en-US">
                <a:solidFill>
                  <a:srgbClr val="BCBEC4"/>
                </a:solidFill>
                <a:latin typeface="Dava Sans Med"/>
              </a:rPr>
              <a:t>    </a:t>
            </a:r>
            <a:r>
              <a:rPr lang="en-US">
                <a:solidFill>
                  <a:srgbClr val="CF8E6D"/>
                </a:solidFill>
                <a:latin typeface="Dava Sans Med"/>
              </a:rPr>
              <a:t>return </a:t>
            </a:r>
            <a:r>
              <a:rPr lang="en-US">
                <a:solidFill>
                  <a:srgbClr val="BCBEC4"/>
                </a:solidFill>
                <a:latin typeface="Dava Sans Med"/>
              </a:rPr>
              <a:t>Arrays.</a:t>
            </a:r>
            <a:r>
              <a:rPr lang="en-US" i="1">
                <a:solidFill>
                  <a:srgbClr val="BCBEC4"/>
                </a:solidFill>
                <a:latin typeface="Dava Sans Med"/>
              </a:rPr>
              <a:t>asList</a:t>
            </a:r>
            <a:r>
              <a:rPr lang="en-US">
                <a:solidFill>
                  <a:srgbClr val="BCBEC4"/>
                </a:solidFill>
                <a:latin typeface="Dava Sans Med"/>
              </a:rPr>
              <a:t>(</a:t>
            </a:r>
            <a:br>
              <a:rPr lang="en-US">
                <a:latin typeface="Dava Sans Med"/>
              </a:rPr>
            </a:br>
            <a:r>
              <a:rPr lang="en-US">
                <a:solidFill>
                  <a:srgbClr val="BCBEC4"/>
                </a:solidFill>
                <a:latin typeface="Dava Sans Med"/>
              </a:rPr>
              <a:t>            </a:t>
            </a:r>
            <a:r>
              <a:rPr lang="en-US" err="1">
                <a:solidFill>
                  <a:srgbClr val="BCBEC4"/>
                </a:solidFill>
                <a:latin typeface="Dava Sans Med"/>
              </a:rPr>
              <a:t>DynamicTest.</a:t>
            </a:r>
            <a:r>
              <a:rPr lang="en-US" i="1" err="1">
                <a:solidFill>
                  <a:srgbClr val="BCBEC4"/>
                </a:solidFill>
                <a:latin typeface="Dava Sans Med"/>
              </a:rPr>
              <a:t>dynamicTest</a:t>
            </a:r>
            <a:r>
              <a:rPr lang="en-US">
                <a:solidFill>
                  <a:srgbClr val="BCBEC4"/>
                </a:solidFill>
                <a:latin typeface="Dava Sans Med"/>
              </a:rPr>
              <a:t>(</a:t>
            </a:r>
            <a:r>
              <a:rPr lang="en-US">
                <a:solidFill>
                  <a:srgbClr val="6AAB73"/>
                </a:solidFill>
                <a:latin typeface="Dava Sans Med"/>
              </a:rPr>
              <a:t>"Add test"</a:t>
            </a:r>
            <a:r>
              <a:rPr lang="en-US">
                <a:solidFill>
                  <a:srgbClr val="BCBEC4"/>
                </a:solidFill>
                <a:latin typeface="Dava Sans Med"/>
              </a:rPr>
              <a:t>,</a:t>
            </a:r>
            <a:br>
              <a:rPr lang="en-US">
                <a:latin typeface="Dava Sans Med"/>
              </a:rPr>
            </a:br>
            <a:r>
              <a:rPr lang="en-US">
                <a:solidFill>
                  <a:srgbClr val="BCBEC4"/>
                </a:solidFill>
                <a:latin typeface="Dava Sans Med"/>
              </a:rPr>
              <a:t>                    () -&gt; </a:t>
            </a:r>
            <a:r>
              <a:rPr kumimoji="0" lang="en-US" i="1" u="none" strike="noStrike" cap="none" normalizeH="0" baseline="0">
                <a:ln>
                  <a:noFill/>
                </a:ln>
                <a:solidFill>
                  <a:srgbClr val="BCBEC4"/>
                </a:solidFill>
                <a:effectLst/>
                <a:latin typeface="Dava Sans Med"/>
              </a:rPr>
              <a:t>assertEquals</a:t>
            </a:r>
            <a:r>
              <a:rPr kumimoji="0" lang="en-US" i="0" u="none" strike="noStrike" cap="none" normalizeH="0" baseline="0">
                <a:ln>
                  <a:noFill/>
                </a:ln>
                <a:solidFill>
                  <a:srgbClr val="BCBEC4"/>
                </a:solidFill>
                <a:effectLst/>
                <a:latin typeface="Dava Sans Med"/>
              </a:rPr>
              <a:t>(</a:t>
            </a:r>
            <a:r>
              <a:rPr lang="en-US">
                <a:solidFill>
                  <a:srgbClr val="2AACB8"/>
                </a:solidFill>
                <a:latin typeface="Dava Sans Med"/>
              </a:rPr>
              <a:t>2</a:t>
            </a:r>
            <a:r>
              <a:rPr kumimoji="0" lang="en-US" i="0" u="none" strike="noStrike" cap="none" normalizeH="0" baseline="0">
                <a:ln>
                  <a:noFill/>
                </a:ln>
                <a:solidFill>
                  <a:srgbClr val="BCBEC4"/>
                </a:solidFill>
                <a:effectLst/>
                <a:latin typeface="Dava Sans Med"/>
              </a:rPr>
              <a:t>, </a:t>
            </a:r>
            <a:r>
              <a:rPr lang="en-US" err="1">
                <a:solidFill>
                  <a:srgbClr val="BCBEC4"/>
                </a:solidFill>
                <a:latin typeface="Dava Sans Med"/>
              </a:rPr>
              <a:t>Math.</a:t>
            </a:r>
            <a:r>
              <a:rPr lang="en-US" i="1" err="1">
                <a:solidFill>
                  <a:srgbClr val="BCBEC4"/>
                </a:solidFill>
                <a:latin typeface="Dava Sans Med"/>
              </a:rPr>
              <a:t>addExact</a:t>
            </a:r>
            <a:r>
              <a:rPr kumimoji="0" lang="en-US" i="0" u="none" strike="noStrike" cap="none" normalizeH="0" baseline="0">
                <a:ln>
                  <a:noFill/>
                </a:ln>
                <a:solidFill>
                  <a:srgbClr val="BCBEC4"/>
                </a:solidFill>
                <a:effectLst/>
                <a:latin typeface="Dava Sans Med"/>
              </a:rPr>
              <a:t>(</a:t>
            </a:r>
            <a:r>
              <a:rPr lang="en-US">
                <a:solidFill>
                  <a:srgbClr val="2AACB8"/>
                </a:solidFill>
                <a:latin typeface="Dava Sans Med"/>
              </a:rPr>
              <a:t>1</a:t>
            </a:r>
            <a:r>
              <a:rPr lang="en-US">
                <a:solidFill>
                  <a:srgbClr val="BCBEC4"/>
                </a:solidFill>
                <a:latin typeface="Dava Sans Med"/>
              </a:rPr>
              <a:t>, </a:t>
            </a:r>
            <a:r>
              <a:rPr lang="en-US">
                <a:solidFill>
                  <a:srgbClr val="2AACB8"/>
                </a:solidFill>
                <a:latin typeface="Dava Sans Med"/>
              </a:rPr>
              <a:t>1</a:t>
            </a:r>
            <a:r>
              <a:rPr lang="en-US">
                <a:solidFill>
                  <a:srgbClr val="BCBEC4"/>
                </a:solidFill>
                <a:latin typeface="Dava Sans Med"/>
              </a:rPr>
              <a:t>))),</a:t>
            </a:r>
            <a:br>
              <a:rPr lang="en-US">
                <a:latin typeface="Dava Sans Med"/>
              </a:rPr>
            </a:br>
            <a:r>
              <a:rPr lang="en-US">
                <a:solidFill>
                  <a:srgbClr val="BCBEC4"/>
                </a:solidFill>
                <a:latin typeface="Dava Sans Med"/>
              </a:rPr>
              <a:t>            </a:t>
            </a:r>
            <a:r>
              <a:rPr lang="en-US" err="1">
                <a:solidFill>
                  <a:srgbClr val="BCBEC4"/>
                </a:solidFill>
                <a:latin typeface="Dava Sans Med"/>
              </a:rPr>
              <a:t>DynamicTest</a:t>
            </a:r>
            <a:r>
              <a:rPr kumimoji="0" lang="en-US" i="0" u="none" strike="noStrike" cap="none" normalizeH="0" baseline="0" err="1">
                <a:ln>
                  <a:noFill/>
                </a:ln>
                <a:solidFill>
                  <a:srgbClr val="BCBEC4"/>
                </a:solidFill>
                <a:effectLst/>
                <a:latin typeface="Dava Sans Med"/>
              </a:rPr>
              <a:t>.</a:t>
            </a:r>
            <a:r>
              <a:rPr lang="en-US" i="1" err="1">
                <a:solidFill>
                  <a:srgbClr val="BCBEC4"/>
                </a:solidFill>
                <a:latin typeface="Dava Sans Med"/>
              </a:rPr>
              <a:t>dynamicTest</a:t>
            </a:r>
            <a:r>
              <a:rPr lang="en-US">
                <a:solidFill>
                  <a:srgbClr val="BCBEC4"/>
                </a:solidFill>
                <a:latin typeface="Dava Sans Med"/>
              </a:rPr>
              <a:t>(</a:t>
            </a:r>
            <a:r>
              <a:rPr lang="en-US">
                <a:solidFill>
                  <a:srgbClr val="6AAB73"/>
                </a:solidFill>
                <a:latin typeface="Dava Sans Med"/>
              </a:rPr>
              <a:t>"Multiply</a:t>
            </a:r>
            <a:r>
              <a:rPr kumimoji="0" lang="en-US" i="0" u="none" strike="noStrike" cap="none" normalizeH="0" baseline="0">
                <a:ln>
                  <a:noFill/>
                </a:ln>
                <a:solidFill>
                  <a:srgbClr val="6AAB73"/>
                </a:solidFill>
                <a:effectLst/>
                <a:latin typeface="Dava Sans Med"/>
              </a:rPr>
              <a:t> Test</a:t>
            </a:r>
            <a:r>
              <a:rPr lang="en-US">
                <a:solidFill>
                  <a:srgbClr val="6AAB73"/>
                </a:solidFill>
                <a:latin typeface="Dava Sans Med"/>
              </a:rPr>
              <a:t>"</a:t>
            </a:r>
            <a:r>
              <a:rPr lang="en-US">
                <a:solidFill>
                  <a:srgbClr val="BCBEC4"/>
                </a:solidFill>
                <a:latin typeface="Dava Sans Med"/>
              </a:rPr>
              <a:t>,</a:t>
            </a:r>
            <a:br>
              <a:rPr lang="en-US">
                <a:latin typeface="Dava Sans Med"/>
              </a:rPr>
            </a:br>
            <a:r>
              <a:rPr lang="en-US">
                <a:solidFill>
                  <a:srgbClr val="BCBEC4"/>
                </a:solidFill>
                <a:latin typeface="Dava Sans Med"/>
              </a:rPr>
              <a:t>                    () -&gt; </a:t>
            </a:r>
            <a:r>
              <a:rPr lang="en-US" i="1">
                <a:solidFill>
                  <a:srgbClr val="BCBEC4"/>
                </a:solidFill>
                <a:latin typeface="Dava Sans Med"/>
              </a:rPr>
              <a:t>assertEquals</a:t>
            </a:r>
            <a:r>
              <a:rPr lang="en-US">
                <a:solidFill>
                  <a:srgbClr val="BCBEC4"/>
                </a:solidFill>
                <a:latin typeface="Dava Sans Med"/>
              </a:rPr>
              <a:t>(</a:t>
            </a:r>
            <a:r>
              <a:rPr lang="en-US">
                <a:solidFill>
                  <a:srgbClr val="2AACB8"/>
                </a:solidFill>
                <a:latin typeface="Dava Sans Med"/>
              </a:rPr>
              <a:t>4</a:t>
            </a:r>
            <a:r>
              <a:rPr lang="en-US">
                <a:solidFill>
                  <a:srgbClr val="BCBEC4"/>
                </a:solidFill>
                <a:latin typeface="Dava Sans Med"/>
              </a:rPr>
              <a:t>, </a:t>
            </a:r>
            <a:r>
              <a:rPr lang="en-US" err="1">
                <a:solidFill>
                  <a:srgbClr val="BCBEC4"/>
                </a:solidFill>
                <a:latin typeface="Dava Sans Med"/>
              </a:rPr>
              <a:t>Math.</a:t>
            </a:r>
            <a:r>
              <a:rPr lang="en-US" i="1" err="1">
                <a:solidFill>
                  <a:srgbClr val="BCBEC4"/>
                </a:solidFill>
                <a:latin typeface="Dava Sans Med"/>
              </a:rPr>
              <a:t>multiplyExact</a:t>
            </a:r>
            <a:r>
              <a:rPr lang="en-US">
                <a:solidFill>
                  <a:srgbClr val="BCBEC4"/>
                </a:solidFill>
                <a:latin typeface="Dava Sans Med"/>
              </a:rPr>
              <a:t>(</a:t>
            </a:r>
            <a:r>
              <a:rPr lang="en-US">
                <a:solidFill>
                  <a:srgbClr val="2AACB8"/>
                </a:solidFill>
                <a:latin typeface="Dava Sans Med"/>
              </a:rPr>
              <a:t>2</a:t>
            </a:r>
            <a:r>
              <a:rPr lang="en-US">
                <a:solidFill>
                  <a:srgbClr val="BCBEC4"/>
                </a:solidFill>
                <a:latin typeface="Dava Sans Med"/>
              </a:rPr>
              <a:t>, </a:t>
            </a:r>
            <a:r>
              <a:rPr lang="en-US">
                <a:solidFill>
                  <a:srgbClr val="2AACB8"/>
                </a:solidFill>
                <a:latin typeface="Dava Sans Med"/>
              </a:rPr>
              <a:t>2</a:t>
            </a:r>
            <a:r>
              <a:rPr lang="en-US">
                <a:solidFill>
                  <a:srgbClr val="BCBEC4"/>
                </a:solidFill>
                <a:latin typeface="Dava Sans Med"/>
              </a:rPr>
              <a:t>))));   }</a:t>
            </a:r>
            <a:endParaRPr lang="en-US">
              <a:latin typeface="Dava Sans Med"/>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256166" y="7271972"/>
            <a:ext cx="15832532" cy="3608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3000" b="1">
                <a:solidFill>
                  <a:schemeClr val="bg1"/>
                </a:solidFill>
                <a:effectLst/>
                <a:latin typeface="+mn-lt"/>
              </a:rPr>
              <a:t>@</a:t>
            </a:r>
            <a:r>
              <a:rPr lang="en-US" sz="3000" b="1">
                <a:solidFill>
                  <a:schemeClr val="bg1"/>
                </a:solidFill>
              </a:rPr>
              <a:t>TestTemplate</a:t>
            </a:r>
            <a:r>
              <a:rPr lang="en-US" sz="2500">
                <a:solidFill>
                  <a:schemeClr val="bg1"/>
                </a:solidFill>
              </a:rPr>
              <a:t>  </a:t>
            </a:r>
            <a:r>
              <a:rPr lang="en-US" sz="2500">
                <a:solidFill>
                  <a:srgbClr val="FFFFFF"/>
                </a:solidFill>
                <a:ea typeface="+mn-lt"/>
                <a:cs typeface="+mn-lt"/>
              </a:rPr>
              <a:t>is used to signal </a:t>
            </a:r>
            <a:r>
              <a:rPr lang="en-US" sz="2500">
                <a:solidFill>
                  <a:srgbClr val="FFFFFF"/>
                </a:solidFill>
                <a:effectLst/>
                <a:ea typeface="+mn-lt"/>
                <a:cs typeface="+mn-lt"/>
              </a:rPr>
              <a:t>that </a:t>
            </a:r>
            <a:r>
              <a:rPr lang="en-US" sz="2500">
                <a:solidFill>
                  <a:srgbClr val="FFFFFF"/>
                </a:solidFill>
                <a:ea typeface="+mn-lt"/>
                <a:cs typeface="+mn-lt"/>
              </a:rPr>
              <a:t>the annotated method is </a:t>
            </a:r>
            <a:r>
              <a:rPr lang="en-US" sz="2500">
                <a:solidFill>
                  <a:srgbClr val="FFFFFF"/>
                </a:solidFill>
                <a:effectLst/>
                <a:ea typeface="+mn-lt"/>
                <a:cs typeface="+mn-lt"/>
              </a:rPr>
              <a:t>a</a:t>
            </a:r>
            <a:r>
              <a:rPr lang="en-US" sz="2500">
                <a:solidFill>
                  <a:srgbClr val="FFFFFF"/>
                </a:solidFill>
                <a:ea typeface="+mn-lt"/>
                <a:cs typeface="+mn-lt"/>
              </a:rPr>
              <a:t> </a:t>
            </a:r>
            <a:r>
              <a:rPr lang="en-US" sz="2500" i="1">
                <a:solidFill>
                  <a:srgbClr val="FFFFFF"/>
                </a:solidFill>
                <a:ea typeface="+mn-lt"/>
                <a:cs typeface="+mn-lt"/>
              </a:rPr>
              <a:t>test template</a:t>
            </a:r>
            <a:r>
              <a:rPr lang="en-US" sz="2500">
                <a:solidFill>
                  <a:srgbClr val="FFFFFF"/>
                </a:solidFill>
                <a:ea typeface="+mn-lt"/>
                <a:cs typeface="+mn-lt"/>
              </a:rPr>
              <a:t> </a:t>
            </a:r>
            <a:r>
              <a:rPr lang="en-US" sz="2500">
                <a:solidFill>
                  <a:srgbClr val="FFFFFF"/>
                </a:solidFill>
                <a:effectLst/>
                <a:ea typeface="+mn-lt"/>
                <a:cs typeface="+mn-lt"/>
              </a:rPr>
              <a:t>method</a:t>
            </a:r>
            <a:r>
              <a:rPr lang="en-US" sz="2500">
                <a:solidFill>
                  <a:srgbClr val="FFFFFF"/>
                </a:solidFill>
                <a:ea typeface="+mn-lt"/>
                <a:cs typeface="+mn-lt"/>
              </a:rPr>
              <a:t>. In contrast to</a:t>
            </a:r>
            <a:r>
              <a:rPr lang="en-US" sz="2500">
                <a:solidFill>
                  <a:srgbClr val="FF0000"/>
                </a:solidFill>
                <a:ea typeface="+mn-lt"/>
                <a:cs typeface="+mn-lt"/>
              </a:rPr>
              <a:t> </a:t>
            </a:r>
            <a:r>
              <a:rPr lang="en-US" sz="2500">
                <a:solidFill>
                  <a:schemeClr val="bg1"/>
                </a:solidFill>
                <a:ea typeface="+mn-lt"/>
                <a:cs typeface="+mn-lt"/>
              </a:rPr>
              <a:t>@Test </a:t>
            </a:r>
            <a:r>
              <a:rPr lang="en-US" sz="2500">
                <a:solidFill>
                  <a:srgbClr val="FFFFFF"/>
                </a:solidFill>
                <a:ea typeface="+mn-lt"/>
                <a:cs typeface="+mn-lt"/>
              </a:rPr>
              <a:t>methods, a test template</a:t>
            </a:r>
            <a:r>
              <a:rPr lang="en-US" sz="2500">
                <a:solidFill>
                  <a:srgbClr val="FFFFFF"/>
                </a:solidFill>
                <a:effectLst/>
                <a:ea typeface="+mn-lt"/>
                <a:cs typeface="+mn-lt"/>
              </a:rPr>
              <a:t> is </a:t>
            </a:r>
            <a:r>
              <a:rPr lang="en-US" sz="2500">
                <a:solidFill>
                  <a:srgbClr val="FFFFFF"/>
                </a:solidFill>
                <a:ea typeface="+mn-lt"/>
                <a:cs typeface="+mn-lt"/>
              </a:rPr>
              <a:t>not itself a test case but rather </a:t>
            </a:r>
            <a:r>
              <a:rPr lang="en-US" sz="2500">
                <a:solidFill>
                  <a:srgbClr val="FFFFFF"/>
                </a:solidFill>
                <a:effectLst/>
                <a:ea typeface="+mn-lt"/>
                <a:cs typeface="+mn-lt"/>
              </a:rPr>
              <a:t>a</a:t>
            </a:r>
            <a:r>
              <a:rPr lang="en-US" sz="2500">
                <a:solidFill>
                  <a:srgbClr val="FFFFFF"/>
                </a:solidFill>
                <a:ea typeface="+mn-lt"/>
                <a:cs typeface="+mn-lt"/>
              </a:rPr>
              <a:t> </a:t>
            </a:r>
            <a:r>
              <a:rPr lang="en-US" sz="2500">
                <a:solidFill>
                  <a:srgbClr val="FFFFFF"/>
                </a:solidFill>
                <a:effectLst/>
                <a:ea typeface="+mn-lt"/>
                <a:cs typeface="+mn-lt"/>
              </a:rPr>
              <a:t>template for test</a:t>
            </a:r>
            <a:r>
              <a:rPr lang="en-US" sz="2500">
                <a:solidFill>
                  <a:srgbClr val="FFFFFF"/>
                </a:solidFill>
                <a:ea typeface="+mn-lt"/>
                <a:cs typeface="+mn-lt"/>
              </a:rPr>
              <a:t> cases. As such, it is designed to be invoked multiple times depending on the number of invocation contexts returned by the registered providers</a:t>
            </a:r>
            <a:r>
              <a:rPr lang="en-US" sz="2500">
                <a:solidFill>
                  <a:srgbClr val="FFFFFF"/>
                </a:solidFill>
                <a:effectLst/>
                <a:ea typeface="+mn-lt"/>
                <a:cs typeface="+mn-lt"/>
              </a:rPr>
              <a:t>. </a:t>
            </a:r>
            <a:r>
              <a:rPr lang="en-US" sz="2500">
                <a:solidFill>
                  <a:srgbClr val="FFFFFF"/>
                </a:solidFill>
                <a:ea typeface="+mn-lt"/>
                <a:cs typeface="+mn-lt"/>
              </a:rPr>
              <a:t>Must be used together with at least one provider. Otherwise, execution will fail.</a:t>
            </a:r>
            <a:endParaRPr lang="en-US"/>
          </a:p>
          <a:p>
            <a:r>
              <a:rPr lang="en-US" sz="2500">
                <a:solidFill>
                  <a:srgbClr val="FFFFFF"/>
                </a:solidFill>
                <a:ea typeface="+mn-lt"/>
                <a:cs typeface="+mn-lt"/>
              </a:rPr>
              <a:t>Each invocation of a test template method behaves like the execution of a regular </a:t>
            </a:r>
            <a:r>
              <a:rPr lang="en-US" sz="2500">
                <a:solidFill>
                  <a:schemeClr val="bg1"/>
                </a:solidFill>
                <a:ea typeface="+mn-lt"/>
                <a:cs typeface="+mn-lt"/>
              </a:rPr>
              <a:t>@Test </a:t>
            </a:r>
            <a:r>
              <a:rPr lang="en-US" sz="2500">
                <a:solidFill>
                  <a:srgbClr val="FFFFFF"/>
                </a:solidFill>
                <a:ea typeface="+mn-lt"/>
                <a:cs typeface="+mn-lt"/>
              </a:rPr>
              <a:t>method with full support for the same lifecycle callbacks and extensions</a:t>
            </a:r>
            <a:r>
              <a:rPr lang="en-US" sz="2500">
                <a:solidFill>
                  <a:srgbClr val="FFFFFF"/>
                </a:solidFill>
                <a:effectLst/>
                <a:ea typeface="+mn-lt"/>
                <a:cs typeface="+mn-lt"/>
              </a:rPr>
              <a:t>.</a:t>
            </a:r>
            <a:endParaRPr lang="en-US" sz="2500">
              <a:solidFill>
                <a:srgbClr val="FFFFFF"/>
              </a:solidFill>
              <a:ea typeface="+mn-lt"/>
              <a:cs typeface="+mn-lt"/>
            </a:endParaRP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327951" y="11202002"/>
            <a:ext cx="12932183" cy="1323439"/>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kumimoji="0" lang="en-US" altLang="en-US" b="0" i="0" u="none" strike="noStrike" cap="none" normalizeH="0" baseline="0">
                <a:ln>
                  <a:noFill/>
                </a:ln>
                <a:solidFill>
                  <a:srgbClr val="B3AE60"/>
                </a:solidFill>
                <a:effectLst/>
                <a:latin typeface="+mj-lt"/>
                <a:ea typeface="Times New Roman" panose="02020603050405020304" pitchFamily="18" charset="0"/>
                <a:cs typeface="Courier New" panose="02070309020205020404" pitchFamily="49" charset="0"/>
              </a:rPr>
              <a:t>@TestTemplate</a:t>
            </a:r>
            <a:br>
              <a:rPr kumimoji="0" lang="en-US" altLang="en-US" b="0" i="0" u="none" strike="noStrike" cap="none" normalizeH="0" baseline="0">
                <a:ln>
                  <a:noFill/>
                </a:ln>
                <a:solidFill>
                  <a:srgbClr val="B3AE60"/>
                </a:solidFill>
                <a:effectLst/>
                <a:latin typeface="+mj-lt"/>
                <a:ea typeface="Times New Roman" panose="02020603050405020304" pitchFamily="18" charset="0"/>
                <a:cs typeface="Courier New" panose="02070309020205020404" pitchFamily="49" charset="0"/>
              </a:rPr>
            </a:br>
            <a:r>
              <a:rPr kumimoji="0" lang="en-US" altLang="en-US" b="0" i="0" u="none" strike="noStrike" cap="none" normalizeH="0" baseline="0">
                <a:ln>
                  <a:noFill/>
                </a:ln>
                <a:solidFill>
                  <a:srgbClr val="CF8E6D"/>
                </a:solidFill>
                <a:effectLst/>
                <a:latin typeface="+mj-lt"/>
                <a:ea typeface="Times New Roman" panose="02020603050405020304" pitchFamily="18" charset="0"/>
                <a:cs typeface="Courier New" panose="02070309020205020404" pitchFamily="49" charset="0"/>
              </a:rPr>
              <a:t>void </a:t>
            </a:r>
            <a:r>
              <a:rPr kumimoji="0" lang="en-US" altLang="en-US" b="0" i="0" u="none" strike="noStrike" cap="none" normalizeH="0" baseline="0" err="1">
                <a:ln>
                  <a:noFill/>
                </a:ln>
                <a:solidFill>
                  <a:srgbClr val="56A8F5"/>
                </a:solidFill>
                <a:effectLst/>
                <a:latin typeface="+mj-lt"/>
                <a:ea typeface="Times New Roman" panose="02020603050405020304" pitchFamily="18" charset="0"/>
                <a:cs typeface="Courier New" panose="02070309020205020404" pitchFamily="49" charset="0"/>
              </a:rPr>
              <a:t>testTemplate</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(String parameter) {</a:t>
            </a:r>
            <a:b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b="0" i="1" u="none" strike="noStrike" cap="none" normalizeH="0" baseline="0" err="1">
                <a:ln>
                  <a:noFill/>
                </a:ln>
                <a:solidFill>
                  <a:srgbClr val="BCBEC4"/>
                </a:solidFill>
                <a:effectLst/>
                <a:latin typeface="+mj-lt"/>
                <a:ea typeface="Times New Roman" panose="02020603050405020304" pitchFamily="18" charset="0"/>
                <a:cs typeface="Courier New" panose="02070309020205020404" pitchFamily="49" charset="0"/>
              </a:rPr>
              <a:t>assertTrue</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b="0" i="0" u="none" strike="noStrike" cap="none" normalizeH="0" baseline="0">
                <a:ln>
                  <a:noFill/>
                </a:ln>
                <a:solidFill>
                  <a:srgbClr val="6AAB73"/>
                </a:solidFill>
                <a:effectLst/>
                <a:latin typeface="+mj-lt"/>
                <a:ea typeface="Times New Roman" panose="02020603050405020304" pitchFamily="18" charset="0"/>
                <a:cs typeface="Courier New" panose="02070309020205020404" pitchFamily="49" charset="0"/>
              </a:rPr>
              <a:t>“</a:t>
            </a:r>
            <a:r>
              <a:rPr kumimoji="0" lang="en-US" altLang="en-US" b="0" i="0" u="none" strike="noStrike" cap="none" normalizeH="0" baseline="0" err="1">
                <a:ln>
                  <a:noFill/>
                </a:ln>
                <a:solidFill>
                  <a:srgbClr val="6AAB73"/>
                </a:solidFill>
                <a:effectLst/>
                <a:latin typeface="+mj-lt"/>
                <a:ea typeface="Times New Roman" panose="02020603050405020304" pitchFamily="18" charset="0"/>
                <a:cs typeface="Courier New" panose="02070309020205020404" pitchFamily="49" charset="0"/>
              </a:rPr>
              <a:t>test"</a:t>
            </a:r>
            <a:r>
              <a:rPr kumimoji="0" lang="en-US" altLang="en-US" b="0" i="0" u="none" strike="noStrike" cap="none" normalizeH="0" baseline="0" err="1">
                <a:ln>
                  <a:noFill/>
                </a:ln>
                <a:solidFill>
                  <a:srgbClr val="BCBEC4"/>
                </a:solidFill>
                <a:effectLst/>
                <a:latin typeface="+mj-lt"/>
                <a:ea typeface="Times New Roman" panose="02020603050405020304" pitchFamily="18" charset="0"/>
                <a:cs typeface="Courier New" panose="02070309020205020404" pitchFamily="49" charset="0"/>
              </a:rPr>
              <a:t>.equals</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(parameter) || </a:t>
            </a:r>
            <a:r>
              <a:rPr kumimoji="0" lang="en-US" altLang="en-US" b="0" i="0" u="none" strike="noStrike" cap="none" normalizeH="0" baseline="0">
                <a:ln>
                  <a:noFill/>
                </a:ln>
                <a:solidFill>
                  <a:srgbClr val="6AAB73"/>
                </a:solidFill>
                <a:effectLst/>
                <a:latin typeface="+mj-lt"/>
                <a:ea typeface="Times New Roman" panose="02020603050405020304" pitchFamily="18" charset="0"/>
                <a:cs typeface="Courier New" panose="02070309020205020404" pitchFamily="49" charset="0"/>
              </a:rPr>
              <a:t>“</a:t>
            </a:r>
            <a:r>
              <a:rPr kumimoji="0" lang="en-US" altLang="en-US" b="0" i="0" u="none" strike="noStrike" cap="none" normalizeH="0" baseline="0" err="1">
                <a:ln>
                  <a:noFill/>
                </a:ln>
                <a:solidFill>
                  <a:srgbClr val="6AAB73"/>
                </a:solidFill>
                <a:effectLst/>
                <a:latin typeface="+mj-lt"/>
                <a:ea typeface="Times New Roman" panose="02020603050405020304" pitchFamily="18" charset="0"/>
                <a:cs typeface="Courier New" panose="02070309020205020404" pitchFamily="49" charset="0"/>
              </a:rPr>
              <a:t>pass"</a:t>
            </a:r>
            <a:r>
              <a:rPr kumimoji="0" lang="en-US" altLang="en-US" b="0" i="0" u="none" strike="noStrike" cap="none" normalizeH="0" baseline="0" err="1">
                <a:ln>
                  <a:noFill/>
                </a:ln>
                <a:solidFill>
                  <a:srgbClr val="BCBEC4"/>
                </a:solidFill>
                <a:effectLst/>
                <a:latin typeface="+mj-lt"/>
                <a:ea typeface="Times New Roman" panose="02020603050405020304" pitchFamily="18" charset="0"/>
                <a:cs typeface="Courier New" panose="02070309020205020404" pitchFamily="49" charset="0"/>
              </a:rPr>
              <a:t>.equals</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(parameter));</a:t>
            </a:r>
            <a:b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b="0" i="0" u="none" strike="noStrike" cap="none" normalizeH="0" baseline="0">
                <a:ln>
                  <a:noFill/>
                </a:ln>
                <a:solidFill>
                  <a:schemeClr val="tx1"/>
                </a:solidFill>
                <a:effectLst/>
                <a:latin typeface="+mj-lt"/>
              </a:rPr>
              <a:t> </a:t>
            </a: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0800000">
            <a:off x="2511923" y="7456961"/>
            <a:ext cx="424475" cy="169791"/>
          </a:xfrm>
          <a:prstGeom prst="rect">
            <a:avLst/>
          </a:prstGeom>
          <a:ln w="12700">
            <a:miter lim="400000"/>
          </a:ln>
        </p:spPr>
      </p:pic>
    </p:spTree>
    <p:extLst>
      <p:ext uri="{BB962C8B-B14F-4D97-AF65-F5344CB8AC3E}">
        <p14:creationId xmlns:p14="http://schemas.microsoft.com/office/powerpoint/2010/main" val="349467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a:t>
            </a:r>
            <a:endParaRPr lang="en-US"/>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a:t>
            </a:r>
            <a:r>
              <a:rPr lang="en-US" sz="3000" b="1">
                <a:solidFill>
                  <a:schemeClr val="bg1"/>
                </a:solidFill>
              </a:rPr>
              <a:t>TestClassOrder</a:t>
            </a:r>
            <a:r>
              <a:rPr lang="en-US" sz="2500">
                <a:solidFill>
                  <a:schemeClr val="bg1"/>
                </a:solidFill>
              </a:rPr>
              <a:t> </a:t>
            </a:r>
            <a:r>
              <a:rPr lang="en-US" sz="2500">
                <a:solidFill>
                  <a:srgbClr val="FFFFFF"/>
                </a:solidFill>
              </a:rPr>
              <a:t> </a:t>
            </a:r>
            <a:r>
              <a:rPr lang="en-US" sz="2500">
                <a:solidFill>
                  <a:srgbClr val="FFFFFF"/>
                </a:solidFill>
                <a:effectLst/>
                <a:ea typeface="+mn-lt"/>
                <a:cs typeface="+mn-lt"/>
              </a:rPr>
              <a:t>is a type-level annotation that is used to configure a </a:t>
            </a:r>
            <a:r>
              <a:rPr lang="en-US" sz="2500" err="1">
                <a:solidFill>
                  <a:srgbClr val="FFFFFF"/>
                </a:solidFill>
                <a:effectLst/>
                <a:ea typeface="+mn-lt"/>
                <a:cs typeface="+mn-lt"/>
              </a:rPr>
              <a:t>ClassOrderer</a:t>
            </a:r>
            <a:r>
              <a:rPr lang="en-US" sz="2500">
                <a:solidFill>
                  <a:srgbClr val="FFFFFF"/>
                </a:solidFill>
                <a:effectLst/>
                <a:ea typeface="+mn-lt"/>
                <a:cs typeface="+mn-lt"/>
              </a:rPr>
              <a:t> for the @Nested test classes of the annotated test class.</a:t>
            </a:r>
            <a:endParaRPr lang="en-US" sz="2500">
              <a:solidFill>
                <a:srgbClr val="FFFFFF"/>
              </a:solidFill>
              <a:ea typeface="+mn-lt"/>
              <a:cs typeface="+mn-lt"/>
            </a:endParaRP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327950" y="2576690"/>
            <a:ext cx="12358687" cy="4708661"/>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a:r>
              <a:rPr kumimoji="0" lang="en-US" altLang="en-US" sz="2800" b="0" i="0" u="none" strike="noStrike" cap="none" normalizeH="0" baseline="0">
                <a:ln>
                  <a:noFill/>
                </a:ln>
                <a:solidFill>
                  <a:srgbClr val="B3AE60"/>
                </a:solidFill>
                <a:effectLst/>
                <a:latin typeface="JetBrains Mono"/>
              </a:rPr>
              <a:t>@TestClassOrder</a:t>
            </a:r>
            <a:r>
              <a:rPr kumimoji="0" lang="en-US" altLang="en-US" sz="2800" b="0" i="0" u="none" strike="noStrike" cap="none" normalizeH="0" baseline="0">
                <a:ln>
                  <a:noFill/>
                </a:ln>
                <a:solidFill>
                  <a:srgbClr val="BCBEC4"/>
                </a:solidFill>
                <a:effectLst/>
                <a:latin typeface="JetBrains Mono"/>
              </a:rPr>
              <a:t>(ClassOrderer.OrderAnnotation.</a:t>
            </a:r>
            <a:r>
              <a:rPr kumimoji="0" lang="en-US" altLang="en-US" sz="2800" b="0" i="0" u="none" strike="noStrike" cap="none" normalizeH="0" baseline="0">
                <a:ln>
                  <a:noFill/>
                </a:ln>
                <a:solidFill>
                  <a:srgbClr val="CF8E6D"/>
                </a:solidFill>
                <a:effectLst/>
                <a:latin typeface="JetBrains Mono"/>
              </a:rPr>
              <a:t>class</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CF8E6D"/>
                </a:solidFill>
                <a:effectLst/>
                <a:latin typeface="JetBrains Mono"/>
              </a:rPr>
              <a:t>class </a:t>
            </a:r>
            <a:r>
              <a:rPr kumimoji="0" lang="en-US" altLang="en-US" sz="2800" b="0" i="0" u="none" strike="noStrike" cap="none" normalizeH="0" baseline="0">
                <a:ln>
                  <a:noFill/>
                </a:ln>
                <a:solidFill>
                  <a:srgbClr val="BCBEC4"/>
                </a:solidFill>
                <a:effectLst/>
                <a:latin typeface="JetBrains Mono"/>
              </a:rPr>
              <a:t>OrderedNestedTests {</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B3AE60"/>
                </a:solidFill>
                <a:effectLst/>
                <a:latin typeface="JetBrains Mono"/>
              </a:rPr>
              <a:t>@Nested</a:t>
            </a:r>
            <a:br>
              <a:rPr kumimoji="0" lang="en-US" altLang="en-US" sz="2800" b="0" i="0" u="none" strike="noStrike" cap="none" normalizeH="0" baseline="0">
                <a:ln>
                  <a:noFill/>
                </a:ln>
                <a:solidFill>
                  <a:srgbClr val="B3AE60"/>
                </a:solidFill>
                <a:effectLst/>
                <a:latin typeface="JetBrains Mono"/>
              </a:rPr>
            </a:br>
            <a:r>
              <a:rPr kumimoji="0" lang="en-US" altLang="en-US" sz="2800" b="0" i="0" u="none" strike="noStrike" cap="none" normalizeH="0" baseline="0">
                <a:ln>
                  <a:noFill/>
                </a:ln>
                <a:solidFill>
                  <a:srgbClr val="B3AE60"/>
                </a:solidFill>
                <a:effectLst/>
                <a:latin typeface="JetBrains Mono"/>
              </a:rPr>
              <a:t>    @Order</a:t>
            </a:r>
            <a:r>
              <a:rPr kumimoji="0" lang="en-US" altLang="en-US" sz="2800" b="0" i="0" u="none" strike="noStrike" cap="none" normalizeH="0" baseline="0">
                <a:ln>
                  <a:noFill/>
                </a:ln>
                <a:solidFill>
                  <a:srgbClr val="BCBEC4"/>
                </a:solidFill>
                <a:effectLst/>
                <a:latin typeface="JetBrains Mono"/>
              </a:rPr>
              <a:t>(</a:t>
            </a:r>
            <a:r>
              <a:rPr kumimoji="0" lang="en-US" altLang="en-US" sz="2800" b="0" i="0" u="none" strike="noStrike" cap="none" normalizeH="0" baseline="0">
                <a:ln>
                  <a:noFill/>
                </a:ln>
                <a:solidFill>
                  <a:srgbClr val="2AACB8"/>
                </a:solidFill>
                <a:effectLst/>
                <a:latin typeface="JetBrains Mono"/>
              </a:rPr>
              <a:t>1</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CF8E6D"/>
                </a:solidFill>
                <a:effectLst/>
                <a:latin typeface="JetBrains Mono"/>
              </a:rPr>
              <a:t>class </a:t>
            </a:r>
            <a:r>
              <a:rPr kumimoji="0" lang="en-US" altLang="en-US" sz="2800" b="0" i="0" u="none" strike="noStrike" cap="none" normalizeH="0" baseline="0">
                <a:ln>
                  <a:noFill/>
                </a:ln>
                <a:solidFill>
                  <a:srgbClr val="BCBEC4"/>
                </a:solidFill>
                <a:effectLst/>
                <a:latin typeface="JetBrains Mono"/>
              </a:rPr>
              <a:t>PrimaryTests {           </a:t>
            </a:r>
            <a:r>
              <a:rPr kumimoji="0" lang="en-US" altLang="en-US" sz="2800" b="0" i="0" u="none" strike="noStrike" cap="none" normalizeH="0" baseline="0">
                <a:ln>
                  <a:noFill/>
                </a:ln>
                <a:solidFill>
                  <a:srgbClr val="7A7E85"/>
                </a:solidFill>
                <a:effectLst/>
                <a:latin typeface="JetBrains Mono"/>
              </a:rPr>
              <a:t>// @Test methods ...    </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B3AE60"/>
                </a:solidFill>
                <a:effectLst/>
                <a:latin typeface="JetBrains Mono"/>
              </a:rPr>
              <a:t>@Nested</a:t>
            </a:r>
            <a:br>
              <a:rPr kumimoji="0" lang="en-US" altLang="en-US" sz="2800" b="0" i="0" u="none" strike="noStrike" cap="none" normalizeH="0" baseline="0">
                <a:ln>
                  <a:noFill/>
                </a:ln>
                <a:solidFill>
                  <a:srgbClr val="B3AE60"/>
                </a:solidFill>
                <a:effectLst/>
                <a:latin typeface="JetBrains Mono"/>
              </a:rPr>
            </a:br>
            <a:r>
              <a:rPr kumimoji="0" lang="en-US" altLang="en-US" sz="2800" b="0" i="0" u="none" strike="noStrike" cap="none" normalizeH="0" baseline="0">
                <a:ln>
                  <a:noFill/>
                </a:ln>
                <a:solidFill>
                  <a:srgbClr val="B3AE60"/>
                </a:solidFill>
                <a:effectLst/>
                <a:latin typeface="JetBrains Mono"/>
              </a:rPr>
              <a:t>    @Order</a:t>
            </a:r>
            <a:r>
              <a:rPr kumimoji="0" lang="en-US" altLang="en-US" sz="2800" b="0" i="0" u="none" strike="noStrike" cap="none" normalizeH="0" baseline="0">
                <a:ln>
                  <a:noFill/>
                </a:ln>
                <a:solidFill>
                  <a:srgbClr val="BCBEC4"/>
                </a:solidFill>
                <a:effectLst/>
                <a:latin typeface="JetBrains Mono"/>
              </a:rPr>
              <a:t>(</a:t>
            </a:r>
            <a:r>
              <a:rPr kumimoji="0" lang="en-US" altLang="en-US" sz="2800" b="0" i="0" u="none" strike="noStrike" cap="none" normalizeH="0" baseline="0">
                <a:ln>
                  <a:noFill/>
                </a:ln>
                <a:solidFill>
                  <a:srgbClr val="2AACB8"/>
                </a:solidFill>
                <a:effectLst/>
                <a:latin typeface="JetBrains Mono"/>
              </a:rPr>
              <a:t>2</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CF8E6D"/>
                </a:solidFill>
                <a:effectLst/>
                <a:latin typeface="JetBrains Mono"/>
              </a:rPr>
              <a:t>class </a:t>
            </a:r>
            <a:r>
              <a:rPr kumimoji="0" lang="en-US" altLang="en-US" sz="2800" b="0" i="0" u="none" strike="noStrike" cap="none" normalizeH="0" baseline="0">
                <a:ln>
                  <a:noFill/>
                </a:ln>
                <a:solidFill>
                  <a:srgbClr val="BCBEC4"/>
                </a:solidFill>
                <a:effectLst/>
                <a:latin typeface="JetBrains Mono"/>
              </a:rPr>
              <a:t>SecondaryTests {         </a:t>
            </a:r>
            <a:r>
              <a:rPr kumimoji="0" lang="en-US" altLang="en-US" sz="2800" b="0" i="0" u="none" strike="noStrike" cap="none" normalizeH="0" baseline="0">
                <a:ln>
                  <a:noFill/>
                </a:ln>
                <a:solidFill>
                  <a:srgbClr val="7A7E85"/>
                </a:solidFill>
                <a:effectLst/>
                <a:latin typeface="JetBrains Mono"/>
              </a:rPr>
              <a:t>// @Test methods ...    </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a:t>
            </a:r>
            <a:endParaRPr kumimoji="0" lang="en-US" altLang="en-US" sz="60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184380" y="7674860"/>
            <a:ext cx="17170163"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a:t>
            </a:r>
            <a:r>
              <a:rPr lang="en-US" sz="3000" b="1">
                <a:solidFill>
                  <a:schemeClr val="bg1"/>
                </a:solidFill>
              </a:rPr>
              <a:t>TestMethodOrder</a:t>
            </a:r>
            <a:r>
              <a:rPr lang="en-US" sz="2500">
                <a:solidFill>
                  <a:schemeClr val="bg1"/>
                </a:solidFill>
              </a:rPr>
              <a:t> </a:t>
            </a:r>
            <a:r>
              <a:rPr lang="en-US" sz="2500">
                <a:solidFill>
                  <a:srgbClr val="FFFFFF"/>
                </a:solidFill>
              </a:rPr>
              <a:t> is a type-level annotation that is used to configure a </a:t>
            </a:r>
            <a:r>
              <a:rPr lang="en-US" sz="2500" err="1">
                <a:solidFill>
                  <a:srgbClr val="FFFFFF"/>
                </a:solidFill>
              </a:rPr>
              <a:t>MethodOrderer</a:t>
            </a:r>
            <a:r>
              <a:rPr lang="en-US" sz="2500">
                <a:solidFill>
                  <a:srgbClr val="FFFFFF"/>
                </a:solidFill>
              </a:rPr>
              <a:t> for the test methods of the annotated test class or test interface. In this context, the term "test method" refers to any method annotated with @Test, @RepeatedTest, @ParameterizedTest, @TestFactory, or @TestTemplate.</a:t>
            </a:r>
            <a:endParaRPr lang="en-US" sz="2500">
              <a:solidFill>
                <a:srgbClr val="FFFFFF"/>
              </a:solidFill>
              <a:ea typeface="+mn-lt"/>
              <a:cs typeface="+mn-lt"/>
            </a:endParaRP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184381" y="9154151"/>
            <a:ext cx="12932183" cy="3970318"/>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kumimoji="0" lang="en-US" altLang="en-US" sz="2800" b="0" i="0" u="none" strike="noStrike" cap="none" normalizeH="0" baseline="0">
                <a:ln>
                  <a:noFill/>
                </a:ln>
                <a:solidFill>
                  <a:srgbClr val="B3AE60"/>
                </a:solidFill>
                <a:effectLst/>
                <a:latin typeface="JetBrains Mono"/>
              </a:rPr>
              <a:t>@TestMethodOrder</a:t>
            </a:r>
            <a:r>
              <a:rPr kumimoji="0" lang="en-US" altLang="en-US" sz="2800" b="0" i="0" u="none" strike="noStrike" cap="none" normalizeH="0" baseline="0">
                <a:ln>
                  <a:noFill/>
                </a:ln>
                <a:solidFill>
                  <a:srgbClr val="BCBEC4"/>
                </a:solidFill>
                <a:effectLst/>
                <a:latin typeface="JetBrains Mono"/>
              </a:rPr>
              <a:t>(MethodOrderer.OrderAnnotation.</a:t>
            </a:r>
            <a:r>
              <a:rPr kumimoji="0" lang="en-US" altLang="en-US" sz="2800" b="0" i="0" u="none" strike="noStrike" cap="none" normalizeH="0" baseline="0">
                <a:ln>
                  <a:noFill/>
                </a:ln>
                <a:solidFill>
                  <a:srgbClr val="CF8E6D"/>
                </a:solidFill>
                <a:effectLst/>
                <a:latin typeface="JetBrains Mono"/>
              </a:rPr>
              <a:t>class</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CF8E6D"/>
                </a:solidFill>
                <a:effectLst/>
                <a:latin typeface="JetBrains Mono"/>
              </a:rPr>
              <a:t>class </a:t>
            </a:r>
            <a:r>
              <a:rPr kumimoji="0" lang="en-US" altLang="en-US" sz="2800" b="0" i="0" u="none" strike="noStrike" cap="none" normalizeH="0" baseline="0">
                <a:ln>
                  <a:noFill/>
                </a:ln>
                <a:solidFill>
                  <a:srgbClr val="BCBEC4"/>
                </a:solidFill>
                <a:effectLst/>
                <a:latin typeface="JetBrains Mono"/>
              </a:rPr>
              <a:t>OrderedTests {</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B3AE60"/>
                </a:solidFill>
                <a:effectLst/>
                <a:latin typeface="JetBrains Mono"/>
              </a:rPr>
              <a:t>@Test</a:t>
            </a:r>
            <a:br>
              <a:rPr kumimoji="0" lang="en-US" altLang="en-US" sz="2800" b="0" i="0" u="none" strike="noStrike" cap="none" normalizeH="0" baseline="0">
                <a:ln>
                  <a:noFill/>
                </a:ln>
                <a:solidFill>
                  <a:srgbClr val="B3AE60"/>
                </a:solidFill>
                <a:effectLst/>
                <a:latin typeface="JetBrains Mono"/>
              </a:rPr>
            </a:br>
            <a:r>
              <a:rPr kumimoji="0" lang="en-US" altLang="en-US" sz="2800" b="0" i="0" u="none" strike="noStrike" cap="none" normalizeH="0" baseline="0">
                <a:ln>
                  <a:noFill/>
                </a:ln>
                <a:solidFill>
                  <a:srgbClr val="B3AE60"/>
                </a:solidFill>
                <a:effectLst/>
                <a:latin typeface="JetBrains Mono"/>
              </a:rPr>
              <a:t>    @Order</a:t>
            </a:r>
            <a:r>
              <a:rPr kumimoji="0" lang="en-US" altLang="en-US" sz="2800" b="0" i="0" u="none" strike="noStrike" cap="none" normalizeH="0" baseline="0">
                <a:ln>
                  <a:noFill/>
                </a:ln>
                <a:solidFill>
                  <a:srgbClr val="BCBEC4"/>
                </a:solidFill>
                <a:effectLst/>
                <a:latin typeface="JetBrains Mono"/>
              </a:rPr>
              <a:t>(</a:t>
            </a:r>
            <a:r>
              <a:rPr kumimoji="0" lang="en-US" altLang="en-US" sz="2800" b="0" i="0" u="none" strike="noStrike" cap="none" normalizeH="0" baseline="0">
                <a:ln>
                  <a:noFill/>
                </a:ln>
                <a:solidFill>
                  <a:srgbClr val="2AACB8"/>
                </a:solidFill>
                <a:effectLst/>
                <a:latin typeface="JetBrains Mono"/>
              </a:rPr>
              <a:t>1</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CF8E6D"/>
                </a:solidFill>
                <a:effectLst/>
                <a:latin typeface="JetBrains Mono"/>
              </a:rPr>
              <a:t>void </a:t>
            </a:r>
            <a:r>
              <a:rPr kumimoji="0" lang="en-US" altLang="en-US" sz="2800" b="0" i="0" u="none" strike="noStrike" cap="none" normalizeH="0" baseline="0">
                <a:ln>
                  <a:noFill/>
                </a:ln>
                <a:solidFill>
                  <a:srgbClr val="56A8F5"/>
                </a:solidFill>
                <a:effectLst/>
                <a:latin typeface="JetBrains Mono"/>
              </a:rPr>
              <a:t>nullValues</a:t>
            </a:r>
            <a:r>
              <a:rPr kumimoji="0" lang="en-US" altLang="en-US" sz="2800" b="0" i="0" u="none" strike="noStrike" cap="none" normalizeH="0" baseline="0">
                <a:ln>
                  <a:noFill/>
                </a:ln>
                <a:solidFill>
                  <a:srgbClr val="BCBEC4"/>
                </a:solidFill>
                <a:effectLst/>
                <a:latin typeface="JetBrains Mono"/>
              </a:rPr>
              <a:t>() {}</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B3AE60"/>
                </a:solidFill>
                <a:effectLst/>
                <a:latin typeface="JetBrains Mono"/>
              </a:rPr>
              <a:t>@Test</a:t>
            </a:r>
            <a:br>
              <a:rPr kumimoji="0" lang="en-US" altLang="en-US" sz="2800" b="0" i="0" u="none" strike="noStrike" cap="none" normalizeH="0" baseline="0">
                <a:ln>
                  <a:noFill/>
                </a:ln>
                <a:solidFill>
                  <a:srgbClr val="B3AE60"/>
                </a:solidFill>
                <a:effectLst/>
                <a:latin typeface="JetBrains Mono"/>
              </a:rPr>
            </a:br>
            <a:r>
              <a:rPr kumimoji="0" lang="en-US" altLang="en-US" sz="2800" b="0" i="0" u="none" strike="noStrike" cap="none" normalizeH="0" baseline="0">
                <a:ln>
                  <a:noFill/>
                </a:ln>
                <a:solidFill>
                  <a:srgbClr val="B3AE60"/>
                </a:solidFill>
                <a:effectLst/>
                <a:latin typeface="JetBrains Mono"/>
              </a:rPr>
              <a:t>    @Order</a:t>
            </a:r>
            <a:r>
              <a:rPr kumimoji="0" lang="en-US" altLang="en-US" sz="2800" b="0" i="0" u="none" strike="noStrike" cap="none" normalizeH="0" baseline="0">
                <a:ln>
                  <a:noFill/>
                </a:ln>
                <a:solidFill>
                  <a:srgbClr val="BCBEC4"/>
                </a:solidFill>
                <a:effectLst/>
                <a:latin typeface="JetBrains Mono"/>
              </a:rPr>
              <a:t>(</a:t>
            </a:r>
            <a:r>
              <a:rPr kumimoji="0" lang="en-US" altLang="en-US" sz="2800" b="0" i="0" u="none" strike="noStrike" cap="none" normalizeH="0" baseline="0">
                <a:ln>
                  <a:noFill/>
                </a:ln>
                <a:solidFill>
                  <a:srgbClr val="2AACB8"/>
                </a:solidFill>
                <a:effectLst/>
                <a:latin typeface="JetBrains Mono"/>
              </a:rPr>
              <a:t>2</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CF8E6D"/>
                </a:solidFill>
                <a:effectLst/>
                <a:latin typeface="JetBrains Mono"/>
              </a:rPr>
              <a:t>void </a:t>
            </a:r>
            <a:r>
              <a:rPr kumimoji="0" lang="en-US" altLang="en-US" sz="2800" b="0" i="0" u="none" strike="noStrike" cap="none" normalizeH="0" baseline="0">
                <a:ln>
                  <a:noFill/>
                </a:ln>
                <a:solidFill>
                  <a:srgbClr val="56A8F5"/>
                </a:solidFill>
                <a:effectLst/>
                <a:latin typeface="JetBrains Mono"/>
              </a:rPr>
              <a:t>emptyValues</a:t>
            </a:r>
            <a:r>
              <a:rPr kumimoji="0" lang="en-US" altLang="en-US" sz="2800" b="0" i="0" u="none" strike="noStrike" cap="none" normalizeH="0" baseline="0">
                <a:ln>
                  <a:noFill/>
                </a:ln>
                <a:solidFill>
                  <a:srgbClr val="BCBEC4"/>
                </a:solidFill>
                <a:effectLst/>
                <a:latin typeface="JetBrains Mono"/>
              </a:rPr>
              <a:t>() {}</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a:t>
            </a:r>
            <a:endParaRPr kumimoji="0" lang="en-US" altLang="en-US" sz="2500" b="0" i="0" u="none" strike="noStrike" cap="none" normalizeH="0" baseline="0">
              <a:ln>
                <a:noFill/>
              </a:ln>
              <a:solidFill>
                <a:schemeClr val="tx1"/>
              </a:solidFill>
              <a:effectLst/>
              <a:latin typeface="+mj-lt"/>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2" y="7827709"/>
            <a:ext cx="424475" cy="169791"/>
          </a:xfrm>
          <a:prstGeom prst="rect">
            <a:avLst/>
          </a:prstGeom>
          <a:ln w="12700">
            <a:miter lim="400000"/>
          </a:ln>
        </p:spPr>
      </p:pic>
    </p:spTree>
    <p:extLst>
      <p:ext uri="{BB962C8B-B14F-4D97-AF65-F5344CB8AC3E}">
        <p14:creationId xmlns:p14="http://schemas.microsoft.com/office/powerpoint/2010/main" val="302301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a:t>
            </a:r>
            <a:endParaRPr lang="en-US"/>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5016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@Nested</a:t>
            </a:r>
            <a:r>
              <a:rPr lang="en-US" sz="2500">
                <a:solidFill>
                  <a:srgbClr val="FFFFFF"/>
                </a:solidFill>
              </a:rPr>
              <a:t> </a:t>
            </a:r>
            <a:r>
              <a:rPr lang="en-US" sz="2500">
                <a:solidFill>
                  <a:srgbClr val="FFFFFF"/>
                </a:solidFill>
                <a:effectLst/>
                <a:ea typeface="+mn-lt"/>
                <a:cs typeface="+mn-lt"/>
              </a:rPr>
              <a:t>  tests give the test writer more capabilities to express the relationship among several groups of tests. A nested class is an inner non-static class placed inside another class and arranged in a hierarchical structure and can share setup and state with the instance of the outer class. </a:t>
            </a:r>
          </a:p>
          <a:p>
            <a:pPr marL="342900" indent="-342900">
              <a:buFont typeface="Arial" panose="020B0604020202020204" pitchFamily="34" charset="0"/>
              <a:buChar char="•"/>
            </a:pPr>
            <a:r>
              <a:rPr lang="en-US" sz="2400" b="0" i="0">
                <a:solidFill>
                  <a:srgbClr val="FFFFFF"/>
                </a:solidFill>
                <a:effectLst/>
                <a:latin typeface="+mj-lt"/>
              </a:rPr>
              <a:t>All nested test classes must be non-static inner classes.</a:t>
            </a:r>
          </a:p>
          <a:p>
            <a:pPr marL="342900" indent="-342900">
              <a:buFont typeface="Arial" panose="020B0604020202020204" pitchFamily="34" charset="0"/>
              <a:buChar char="•"/>
            </a:pPr>
            <a:r>
              <a:rPr lang="en-US" sz="2400" b="0" i="0">
                <a:solidFill>
                  <a:srgbClr val="FFFFFF"/>
                </a:solidFill>
                <a:effectLst/>
                <a:latin typeface="+mj-lt"/>
              </a:rPr>
              <a:t>All nested test classes must be annotated with the @Nested annotation.</a:t>
            </a:r>
          </a:p>
          <a:p>
            <a:pPr marL="342900" indent="-342900">
              <a:buFont typeface="Arial" panose="020B0604020202020204" pitchFamily="34" charset="0"/>
              <a:buChar char="•"/>
            </a:pPr>
            <a:r>
              <a:rPr lang="en-US" sz="2400" b="0" i="0">
                <a:solidFill>
                  <a:srgbClr val="FFFFFF"/>
                </a:solidFill>
                <a:effectLst/>
                <a:latin typeface="+mj-lt"/>
              </a:rPr>
              <a:t>The depth of the test class hierarchy is not limited in any way.</a:t>
            </a:r>
          </a:p>
          <a:p>
            <a:pPr marL="342900" indent="-342900">
              <a:buFont typeface="Arial" panose="020B0604020202020204" pitchFamily="34" charset="0"/>
              <a:buChar char="•"/>
            </a:pPr>
            <a:r>
              <a:rPr lang="en-US" sz="2400" b="0" i="0">
                <a:solidFill>
                  <a:srgbClr val="FFFFFF"/>
                </a:solidFill>
                <a:effectLst/>
                <a:latin typeface="+mj-lt"/>
              </a:rPr>
              <a:t>A nested test class can contain test methods, one @BeforeEach method, and one @AfterEach method</a:t>
            </a:r>
            <a:r>
              <a:rPr lang="en-US" sz="2400" b="0" i="0">
                <a:solidFill>
                  <a:srgbClr val="FFFFFF"/>
                </a:solidFill>
                <a:effectLst/>
                <a:latin typeface="system-ui"/>
              </a:rPr>
              <a:t>.</a:t>
            </a:r>
            <a:endParaRPr lang="en-US" sz="2500">
              <a:solidFill>
                <a:srgbClr val="FFFFFF"/>
              </a:solidFill>
              <a:effectLst/>
              <a:ea typeface="+mn-lt"/>
              <a:cs typeface="+mn-lt"/>
            </a:endParaRP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323934" y="6596390"/>
            <a:ext cx="13757328" cy="5324535"/>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lang="en-US">
                <a:solidFill>
                  <a:srgbClr val="CF8E6D"/>
                </a:solidFill>
                <a:effectLst/>
                <a:latin typeface="+mj-lt"/>
                <a:ea typeface="Calibri" panose="020F0502020204030204" pitchFamily="34" charset="0"/>
                <a:cs typeface="Times New Roman" panose="02020603050405020304" pitchFamily="18" charset="0"/>
              </a:rPr>
              <a:t>public class </a:t>
            </a:r>
            <a:r>
              <a:rPr lang="en-US" err="1">
                <a:solidFill>
                  <a:srgbClr val="BCBEC4"/>
                </a:solidFill>
                <a:effectLst/>
                <a:latin typeface="+mj-lt"/>
                <a:ea typeface="Calibri" panose="020F0502020204030204" pitchFamily="34" charset="0"/>
                <a:cs typeface="Times New Roman" panose="02020603050405020304" pitchFamily="18" charset="0"/>
              </a:rPr>
              <a:t>NestedTest</a:t>
            </a:r>
            <a:r>
              <a:rPr lang="en-US">
                <a:solidFill>
                  <a:srgbClr val="BCBEC4"/>
                </a:solidFill>
                <a:effectLst/>
                <a:latin typeface="+mj-lt"/>
                <a:ea typeface="Calibri" panose="020F0502020204030204" pitchFamily="34" charset="0"/>
                <a:cs typeface="Times New Roman" panose="02020603050405020304" pitchFamily="18" charset="0"/>
              </a:rPr>
              <a:t> {</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r>
              <a:rPr lang="en-US">
                <a:solidFill>
                  <a:srgbClr val="B3AE60"/>
                </a:solidFill>
                <a:effectLst/>
                <a:latin typeface="+mj-lt"/>
                <a:ea typeface="Calibri" panose="020F0502020204030204" pitchFamily="34" charset="0"/>
                <a:cs typeface="Times New Roman" panose="02020603050405020304" pitchFamily="18" charset="0"/>
              </a:rPr>
              <a:t>@Nested</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r>
              <a:rPr lang="en-US">
                <a:solidFill>
                  <a:srgbClr val="CF8E6D"/>
                </a:solidFill>
                <a:effectLst/>
                <a:latin typeface="+mj-lt"/>
                <a:ea typeface="Calibri" panose="020F0502020204030204" pitchFamily="34" charset="0"/>
                <a:cs typeface="Times New Roman" panose="02020603050405020304" pitchFamily="18" charset="0"/>
              </a:rPr>
              <a:t>class </a:t>
            </a:r>
            <a:r>
              <a:rPr lang="en-US" err="1">
                <a:solidFill>
                  <a:srgbClr val="BCBEC4"/>
                </a:solidFill>
                <a:effectLst/>
                <a:latin typeface="+mj-lt"/>
                <a:ea typeface="Calibri" panose="020F0502020204030204" pitchFamily="34" charset="0"/>
                <a:cs typeface="Times New Roman" panose="02020603050405020304" pitchFamily="18" charset="0"/>
              </a:rPr>
              <a:t>FirstNestedClass</a:t>
            </a:r>
            <a:r>
              <a:rPr lang="en-US">
                <a:solidFill>
                  <a:srgbClr val="BCBEC4"/>
                </a:solidFill>
                <a:effectLst/>
                <a:latin typeface="+mj-lt"/>
                <a:ea typeface="Calibri" panose="020F0502020204030204" pitchFamily="34" charset="0"/>
                <a:cs typeface="Times New Roman" panose="02020603050405020304" pitchFamily="18" charset="0"/>
              </a:rPr>
              <a:t> {</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r>
              <a:rPr lang="en-US">
                <a:solidFill>
                  <a:srgbClr val="B3AE60"/>
                </a:solidFill>
                <a:effectLst/>
                <a:latin typeface="+mj-lt"/>
                <a:ea typeface="Calibri" panose="020F0502020204030204" pitchFamily="34" charset="0"/>
                <a:cs typeface="Times New Roman" panose="02020603050405020304" pitchFamily="18" charset="0"/>
              </a:rPr>
              <a:t>@Test</a:t>
            </a:r>
            <a:br>
              <a:rPr lang="en-US">
                <a:solidFill>
                  <a:srgbClr val="B3AE60"/>
                </a:solidFill>
                <a:effectLst/>
                <a:latin typeface="+mj-lt"/>
                <a:ea typeface="Calibri" panose="020F0502020204030204" pitchFamily="34" charset="0"/>
                <a:cs typeface="Times New Roman" panose="02020603050405020304" pitchFamily="18" charset="0"/>
              </a:rPr>
            </a:br>
            <a:r>
              <a:rPr lang="en-US">
                <a:solidFill>
                  <a:srgbClr val="B3AE60"/>
                </a:solidFill>
                <a:effectLst/>
                <a:latin typeface="+mj-lt"/>
                <a:ea typeface="Calibri" panose="020F0502020204030204" pitchFamily="34" charset="0"/>
                <a:cs typeface="Times New Roman" panose="02020603050405020304" pitchFamily="18" charset="0"/>
              </a:rPr>
              <a:t>        </a:t>
            </a:r>
            <a:r>
              <a:rPr lang="en-US">
                <a:solidFill>
                  <a:srgbClr val="CF8E6D"/>
                </a:solidFill>
                <a:effectLst/>
                <a:latin typeface="+mj-lt"/>
                <a:ea typeface="Calibri" panose="020F0502020204030204" pitchFamily="34" charset="0"/>
                <a:cs typeface="Times New Roman" panose="02020603050405020304" pitchFamily="18" charset="0"/>
              </a:rPr>
              <a:t>void </a:t>
            </a:r>
            <a:r>
              <a:rPr lang="en-US">
                <a:solidFill>
                  <a:srgbClr val="56A8F5"/>
                </a:solidFill>
                <a:effectLst/>
                <a:latin typeface="+mj-lt"/>
                <a:ea typeface="Calibri" panose="020F0502020204030204" pitchFamily="34" charset="0"/>
                <a:cs typeface="Times New Roman" panose="02020603050405020304" pitchFamily="18" charset="0"/>
              </a:rPr>
              <a:t>test</a:t>
            </a:r>
            <a:r>
              <a:rPr lang="en-US">
                <a:solidFill>
                  <a:srgbClr val="BCBEC4"/>
                </a:solidFill>
                <a:effectLst/>
                <a:latin typeface="+mj-lt"/>
                <a:ea typeface="Calibri" panose="020F0502020204030204" pitchFamily="34" charset="0"/>
                <a:cs typeface="Times New Roman" panose="02020603050405020304" pitchFamily="18" charset="0"/>
              </a:rPr>
              <a:t>() {</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r>
              <a:rPr lang="en-US" err="1">
                <a:solidFill>
                  <a:srgbClr val="BCBEC4"/>
                </a:solidFill>
                <a:effectLst/>
                <a:latin typeface="+mj-lt"/>
                <a:ea typeface="Calibri" panose="020F0502020204030204" pitchFamily="34" charset="0"/>
                <a:cs typeface="Times New Roman" panose="02020603050405020304" pitchFamily="18" charset="0"/>
              </a:rPr>
              <a:t>System.</a:t>
            </a:r>
            <a:r>
              <a:rPr lang="en-US" i="1" err="1">
                <a:solidFill>
                  <a:srgbClr val="C77DBB"/>
                </a:solidFill>
                <a:effectLst/>
                <a:latin typeface="+mj-lt"/>
                <a:ea typeface="Calibri" panose="020F0502020204030204" pitchFamily="34" charset="0"/>
                <a:cs typeface="Times New Roman" panose="02020603050405020304" pitchFamily="18" charset="0"/>
              </a:rPr>
              <a:t>out</a:t>
            </a:r>
            <a:r>
              <a:rPr lang="en-US" err="1">
                <a:solidFill>
                  <a:srgbClr val="BCBEC4"/>
                </a:solidFill>
                <a:effectLst/>
                <a:latin typeface="+mj-lt"/>
                <a:ea typeface="Calibri" panose="020F0502020204030204" pitchFamily="34" charset="0"/>
                <a:cs typeface="Times New Roman" panose="02020603050405020304" pitchFamily="18" charset="0"/>
              </a:rPr>
              <a:t>.println</a:t>
            </a:r>
            <a:r>
              <a:rPr lang="en-US">
                <a:solidFill>
                  <a:srgbClr val="BCBEC4"/>
                </a:solidFill>
                <a:effectLst/>
                <a:latin typeface="+mj-lt"/>
                <a:ea typeface="Calibri" panose="020F0502020204030204" pitchFamily="34" charset="0"/>
                <a:cs typeface="Times New Roman" panose="02020603050405020304" pitchFamily="18" charset="0"/>
              </a:rPr>
              <a:t>(</a:t>
            </a:r>
            <a:r>
              <a:rPr lang="en-US">
                <a:solidFill>
                  <a:srgbClr val="6AAB73"/>
                </a:solidFill>
                <a:effectLst/>
                <a:latin typeface="+mj-lt"/>
                <a:ea typeface="Calibri" panose="020F0502020204030204" pitchFamily="34" charset="0"/>
                <a:cs typeface="Times New Roman" panose="02020603050405020304" pitchFamily="18" charset="0"/>
              </a:rPr>
              <a:t>"</a:t>
            </a:r>
            <a:r>
              <a:rPr lang="en-US" err="1">
                <a:solidFill>
                  <a:srgbClr val="6AAB73"/>
                </a:solidFill>
                <a:effectLst/>
                <a:latin typeface="+mj-lt"/>
                <a:ea typeface="Calibri" panose="020F0502020204030204" pitchFamily="34" charset="0"/>
                <a:cs typeface="Times New Roman" panose="02020603050405020304" pitchFamily="18" charset="0"/>
              </a:rPr>
              <a:t>FirstNestedClass.test</a:t>
            </a:r>
            <a:r>
              <a:rPr lang="en-US">
                <a:solidFill>
                  <a:srgbClr val="6AAB73"/>
                </a:solidFill>
                <a:effectLst/>
                <a:latin typeface="+mj-lt"/>
                <a:ea typeface="Calibri" panose="020F0502020204030204" pitchFamily="34" charset="0"/>
                <a:cs typeface="Times New Roman" panose="02020603050405020304" pitchFamily="18" charset="0"/>
              </a:rPr>
              <a:t>()"</a:t>
            </a:r>
            <a:r>
              <a:rPr lang="en-US">
                <a:solidFill>
                  <a:srgbClr val="BCBEC4"/>
                </a:solidFill>
                <a:effectLst/>
                <a:latin typeface="+mj-lt"/>
                <a:ea typeface="Calibri" panose="020F0502020204030204" pitchFamily="34" charset="0"/>
                <a:cs typeface="Times New Roman" panose="02020603050405020304" pitchFamily="18" charset="0"/>
              </a:rPr>
              <a:t>);</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br>
              <a:rPr lang="en-US">
                <a:solidFill>
                  <a:srgbClr val="BCBEC4"/>
                </a:solidFill>
                <a:effectLst/>
                <a:latin typeface="+mj-lt"/>
                <a:ea typeface="Calibri" panose="020F0502020204030204" pitchFamily="34" charset="0"/>
                <a:cs typeface="Times New Roman" panose="02020603050405020304" pitchFamily="18" charset="0"/>
              </a:rPr>
            </a:b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r>
              <a:rPr lang="en-US">
                <a:solidFill>
                  <a:srgbClr val="B3AE60"/>
                </a:solidFill>
                <a:effectLst/>
                <a:latin typeface="+mj-lt"/>
                <a:ea typeface="Calibri" panose="020F0502020204030204" pitchFamily="34" charset="0"/>
                <a:cs typeface="Times New Roman" panose="02020603050405020304" pitchFamily="18" charset="0"/>
              </a:rPr>
              <a:t>@Nested</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r>
              <a:rPr lang="en-US">
                <a:solidFill>
                  <a:srgbClr val="CF8E6D"/>
                </a:solidFill>
                <a:effectLst/>
                <a:latin typeface="+mj-lt"/>
                <a:ea typeface="Calibri" panose="020F0502020204030204" pitchFamily="34" charset="0"/>
                <a:cs typeface="Times New Roman" panose="02020603050405020304" pitchFamily="18" charset="0"/>
              </a:rPr>
              <a:t>class </a:t>
            </a:r>
            <a:r>
              <a:rPr lang="en-US" err="1">
                <a:solidFill>
                  <a:srgbClr val="BCBEC4"/>
                </a:solidFill>
                <a:effectLst/>
                <a:latin typeface="+mj-lt"/>
                <a:ea typeface="Calibri" panose="020F0502020204030204" pitchFamily="34" charset="0"/>
                <a:cs typeface="Times New Roman" panose="02020603050405020304" pitchFamily="18" charset="0"/>
              </a:rPr>
              <a:t>SecondNestedClass</a:t>
            </a:r>
            <a:r>
              <a:rPr lang="en-US">
                <a:solidFill>
                  <a:srgbClr val="BCBEC4"/>
                </a:solidFill>
                <a:effectLst/>
                <a:latin typeface="+mj-lt"/>
                <a:ea typeface="Calibri" panose="020F0502020204030204" pitchFamily="34" charset="0"/>
                <a:cs typeface="Times New Roman" panose="02020603050405020304" pitchFamily="18" charset="0"/>
              </a:rPr>
              <a:t> {</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r>
              <a:rPr lang="en-US">
                <a:solidFill>
                  <a:srgbClr val="B3AE60"/>
                </a:solidFill>
                <a:effectLst/>
                <a:latin typeface="+mj-lt"/>
                <a:ea typeface="Calibri" panose="020F0502020204030204" pitchFamily="34" charset="0"/>
                <a:cs typeface="Times New Roman" panose="02020603050405020304" pitchFamily="18" charset="0"/>
              </a:rPr>
              <a:t>@Test</a:t>
            </a:r>
            <a:br>
              <a:rPr lang="en-US">
                <a:solidFill>
                  <a:srgbClr val="B3AE60"/>
                </a:solidFill>
                <a:effectLst/>
                <a:latin typeface="+mj-lt"/>
                <a:ea typeface="Calibri" panose="020F0502020204030204" pitchFamily="34" charset="0"/>
                <a:cs typeface="Times New Roman" panose="02020603050405020304" pitchFamily="18" charset="0"/>
              </a:rPr>
            </a:br>
            <a:r>
              <a:rPr lang="en-US">
                <a:solidFill>
                  <a:srgbClr val="B3AE60"/>
                </a:solidFill>
                <a:effectLst/>
                <a:latin typeface="+mj-lt"/>
                <a:ea typeface="Calibri" panose="020F0502020204030204" pitchFamily="34" charset="0"/>
                <a:cs typeface="Times New Roman" panose="02020603050405020304" pitchFamily="18" charset="0"/>
              </a:rPr>
              <a:t>        </a:t>
            </a:r>
            <a:r>
              <a:rPr lang="en-US">
                <a:solidFill>
                  <a:srgbClr val="CF8E6D"/>
                </a:solidFill>
                <a:effectLst/>
                <a:latin typeface="+mj-lt"/>
                <a:ea typeface="Calibri" panose="020F0502020204030204" pitchFamily="34" charset="0"/>
                <a:cs typeface="Times New Roman" panose="02020603050405020304" pitchFamily="18" charset="0"/>
              </a:rPr>
              <a:t>void </a:t>
            </a:r>
            <a:r>
              <a:rPr lang="en-US">
                <a:solidFill>
                  <a:srgbClr val="56A8F5"/>
                </a:solidFill>
                <a:effectLst/>
                <a:latin typeface="+mj-lt"/>
                <a:ea typeface="Calibri" panose="020F0502020204030204" pitchFamily="34" charset="0"/>
                <a:cs typeface="Times New Roman" panose="02020603050405020304" pitchFamily="18" charset="0"/>
              </a:rPr>
              <a:t>test</a:t>
            </a:r>
            <a:r>
              <a:rPr lang="en-US">
                <a:solidFill>
                  <a:srgbClr val="BCBEC4"/>
                </a:solidFill>
                <a:effectLst/>
                <a:latin typeface="+mj-lt"/>
                <a:ea typeface="Calibri" panose="020F0502020204030204" pitchFamily="34" charset="0"/>
                <a:cs typeface="Times New Roman" panose="02020603050405020304" pitchFamily="18" charset="0"/>
              </a:rPr>
              <a:t>() {</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r>
              <a:rPr lang="en-US" err="1">
                <a:solidFill>
                  <a:srgbClr val="BCBEC4"/>
                </a:solidFill>
                <a:effectLst/>
                <a:latin typeface="+mj-lt"/>
                <a:ea typeface="Calibri" panose="020F0502020204030204" pitchFamily="34" charset="0"/>
                <a:cs typeface="Times New Roman" panose="02020603050405020304" pitchFamily="18" charset="0"/>
              </a:rPr>
              <a:t>System.</a:t>
            </a:r>
            <a:r>
              <a:rPr lang="en-US" i="1" err="1">
                <a:solidFill>
                  <a:srgbClr val="C77DBB"/>
                </a:solidFill>
                <a:effectLst/>
                <a:latin typeface="+mj-lt"/>
                <a:ea typeface="Calibri" panose="020F0502020204030204" pitchFamily="34" charset="0"/>
                <a:cs typeface="Times New Roman" panose="02020603050405020304" pitchFamily="18" charset="0"/>
              </a:rPr>
              <a:t>out</a:t>
            </a:r>
            <a:r>
              <a:rPr lang="en-US" err="1">
                <a:solidFill>
                  <a:srgbClr val="BCBEC4"/>
                </a:solidFill>
                <a:effectLst/>
                <a:latin typeface="+mj-lt"/>
                <a:ea typeface="Calibri" panose="020F0502020204030204" pitchFamily="34" charset="0"/>
                <a:cs typeface="Times New Roman" panose="02020603050405020304" pitchFamily="18" charset="0"/>
              </a:rPr>
              <a:t>.println</a:t>
            </a:r>
            <a:r>
              <a:rPr lang="en-US">
                <a:solidFill>
                  <a:srgbClr val="BCBEC4"/>
                </a:solidFill>
                <a:effectLst/>
                <a:latin typeface="+mj-lt"/>
                <a:ea typeface="Calibri" panose="020F0502020204030204" pitchFamily="34" charset="0"/>
                <a:cs typeface="Times New Roman" panose="02020603050405020304" pitchFamily="18" charset="0"/>
              </a:rPr>
              <a:t>(</a:t>
            </a:r>
            <a:r>
              <a:rPr lang="en-US">
                <a:solidFill>
                  <a:srgbClr val="6AAB73"/>
                </a:solidFill>
                <a:effectLst/>
                <a:latin typeface="+mj-lt"/>
                <a:ea typeface="Calibri" panose="020F0502020204030204" pitchFamily="34" charset="0"/>
                <a:cs typeface="Times New Roman" panose="02020603050405020304" pitchFamily="18" charset="0"/>
              </a:rPr>
              <a:t>"</a:t>
            </a:r>
            <a:r>
              <a:rPr lang="en-US" err="1">
                <a:solidFill>
                  <a:srgbClr val="6AAB73"/>
                </a:solidFill>
                <a:effectLst/>
                <a:latin typeface="+mj-lt"/>
                <a:ea typeface="Calibri" panose="020F0502020204030204" pitchFamily="34" charset="0"/>
                <a:cs typeface="Times New Roman" panose="02020603050405020304" pitchFamily="18" charset="0"/>
              </a:rPr>
              <a:t>SecondNestedClass.test</a:t>
            </a:r>
            <a:r>
              <a:rPr lang="en-US">
                <a:solidFill>
                  <a:srgbClr val="6AAB73"/>
                </a:solidFill>
                <a:effectLst/>
                <a:latin typeface="+mj-lt"/>
                <a:ea typeface="Calibri" panose="020F0502020204030204" pitchFamily="34" charset="0"/>
                <a:cs typeface="Times New Roman" panose="02020603050405020304" pitchFamily="18" charset="0"/>
              </a:rPr>
              <a:t>()"</a:t>
            </a:r>
            <a:r>
              <a:rPr lang="en-US">
                <a:solidFill>
                  <a:srgbClr val="BCBEC4"/>
                </a:solidFill>
                <a:effectLst/>
                <a:latin typeface="+mj-lt"/>
                <a:ea typeface="Calibri" panose="020F0502020204030204" pitchFamily="34" charset="0"/>
                <a:cs typeface="Times New Roman" panose="02020603050405020304" pitchFamily="18" charset="0"/>
              </a:rPr>
              <a:t>);</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a:t>
            </a:r>
            <a:endParaRPr kumimoji="0" lang="en-US" altLang="en-US" b="0" i="0" u="none" strike="noStrike" cap="none" normalizeH="0" baseline="0">
              <a:ln>
                <a:noFill/>
              </a:ln>
              <a:solidFill>
                <a:schemeClr val="tx1"/>
              </a:solidFill>
              <a:effectLst/>
              <a:latin typeface="+mj-lt"/>
            </a:endParaRPr>
          </a:p>
        </p:txBody>
      </p:sp>
      <p:sp>
        <p:nvSpPr>
          <p:cNvPr id="8" name="Rectangle 2">
            <a:extLst>
              <a:ext uri="{FF2B5EF4-FFF2-40B4-BE49-F238E27FC236}">
                <a16:creationId xmlns:a16="http://schemas.microsoft.com/office/drawing/2014/main" id="{52282C48-71C2-D760-CB79-60C71A32F6D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C286EDD9-1EF8-661D-88DB-30D3404B7D43}"/>
              </a:ext>
            </a:extLst>
          </p:cNvPr>
          <p:cNvSpPr txBox="1"/>
          <p:nvPr/>
        </p:nvSpPr>
        <p:spPr>
          <a:xfrm>
            <a:off x="18922227" y="6474736"/>
            <a:ext cx="2137839" cy="10336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000" b="0" i="0" u="none" strike="noStrike" cap="none" spc="0" normalizeH="0" baseline="0">
                <a:ln>
                  <a:noFill/>
                </a:ln>
                <a:solidFill>
                  <a:schemeClr val="bg1"/>
                </a:solidFill>
                <a:effectLst/>
                <a:uFillTx/>
                <a:latin typeface="+mn-lt"/>
                <a:ea typeface="+mn-ea"/>
                <a:cs typeface="+mn-cs"/>
                <a:sym typeface="Poppins Regular"/>
              </a:rPr>
              <a:t>Output:</a:t>
            </a:r>
          </a:p>
        </p:txBody>
      </p:sp>
      <p:pic>
        <p:nvPicPr>
          <p:cNvPr id="10" name="Picture 9">
            <a:extLst>
              <a:ext uri="{FF2B5EF4-FFF2-40B4-BE49-F238E27FC236}">
                <a16:creationId xmlns:a16="http://schemas.microsoft.com/office/drawing/2014/main" id="{5B02C8C5-CD83-95A7-D1BC-6B3513D86065}"/>
              </a:ext>
            </a:extLst>
          </p:cNvPr>
          <p:cNvPicPr>
            <a:picLocks noChangeAspect="1"/>
          </p:cNvPicPr>
          <p:nvPr/>
        </p:nvPicPr>
        <p:blipFill>
          <a:blip r:embed="rId4"/>
          <a:stretch>
            <a:fillRect/>
          </a:stretch>
        </p:blipFill>
        <p:spPr>
          <a:xfrm>
            <a:off x="18976591" y="8030536"/>
            <a:ext cx="4140471" cy="3285163"/>
          </a:xfrm>
          <a:prstGeom prst="rect">
            <a:avLst/>
          </a:prstGeom>
        </p:spPr>
      </p:pic>
    </p:spTree>
    <p:extLst>
      <p:ext uri="{BB962C8B-B14F-4D97-AF65-F5344CB8AC3E}">
        <p14:creationId xmlns:p14="http://schemas.microsoft.com/office/powerpoint/2010/main" val="357455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Insert…"/>
          <p:cNvSpPr txBox="1">
            <a:spLocks noGrp="1"/>
          </p:cNvSpPr>
          <p:nvPr>
            <p:ph type="title"/>
          </p:nvPr>
        </p:nvSpPr>
        <p:spPr>
          <a:xfrm>
            <a:off x="2584896" y="4606099"/>
            <a:ext cx="19678204" cy="6514982"/>
          </a:xfrm>
          <a:prstGeom prst="rect">
            <a:avLst/>
          </a:prstGeom>
        </p:spPr>
        <p:txBody>
          <a:bodyPr lIns="0" tIns="0" rIns="0" bIns="0" anchor="t">
            <a:normAutofit/>
          </a:bodyPr>
          <a:lstStyle/>
          <a:p>
            <a:r>
              <a:rPr lang="en-US" sz="4000">
                <a:ea typeface="+mj-lt"/>
                <a:cs typeface="+mj-lt"/>
              </a:rPr>
              <a:t>     Following the workshop, attendees will be able to:</a:t>
            </a:r>
            <a:br>
              <a:rPr lang="en-US" sz="4000">
                <a:ea typeface="+mj-lt"/>
                <a:cs typeface="+mj-lt"/>
              </a:rPr>
            </a:br>
            <a:endParaRPr lang="en-US" sz="4000" b="1"/>
          </a:p>
          <a:p>
            <a:pPr marL="285750" indent="-285750">
              <a:lnSpc>
                <a:spcPct val="150000"/>
              </a:lnSpc>
              <a:buFont typeface="Arial"/>
              <a:buChar char="•"/>
            </a:pPr>
            <a:r>
              <a:rPr lang="en-US" sz="3500" b="1">
                <a:latin typeface="+mn-lt"/>
                <a:ea typeface="+mj-lt"/>
                <a:cs typeface="+mj-lt"/>
              </a:rPr>
              <a:t>Describe where unit testing fits in the quality process</a:t>
            </a:r>
            <a:endParaRPr lang="en-US" sz="3500" b="1">
              <a:latin typeface="+mn-lt"/>
            </a:endParaRPr>
          </a:p>
          <a:p>
            <a:pPr marL="285750" indent="-285750">
              <a:lnSpc>
                <a:spcPct val="150000"/>
              </a:lnSpc>
              <a:buFont typeface="Arial"/>
              <a:buChar char="•"/>
            </a:pPr>
            <a:r>
              <a:rPr lang="en-US" sz="3500" b="1">
                <a:latin typeface="+mn-lt"/>
                <a:ea typeface="+mj-lt"/>
                <a:cs typeface="+mj-lt"/>
              </a:rPr>
              <a:t>Use unit testing tools</a:t>
            </a:r>
            <a:endParaRPr lang="en-US" sz="3500" b="1">
              <a:latin typeface="+mn-lt"/>
            </a:endParaRPr>
          </a:p>
          <a:p>
            <a:pPr marL="285750" indent="-285750">
              <a:lnSpc>
                <a:spcPct val="150000"/>
              </a:lnSpc>
              <a:buFont typeface="Arial"/>
              <a:buChar char="•"/>
            </a:pPr>
            <a:r>
              <a:rPr lang="en-US" sz="3500" b="1">
                <a:latin typeface="+mn-lt"/>
                <a:ea typeface="+mj-lt"/>
                <a:cs typeface="+mj-lt"/>
              </a:rPr>
              <a:t>Write unit tests</a:t>
            </a:r>
            <a:endParaRPr lang="en-US" sz="3500" b="1">
              <a:latin typeface="+mn-lt"/>
            </a:endParaRPr>
          </a:p>
          <a:p>
            <a:pPr marL="285750" indent="-285750">
              <a:lnSpc>
                <a:spcPct val="150000"/>
              </a:lnSpc>
              <a:buFont typeface="Arial"/>
              <a:buChar char="•"/>
            </a:pPr>
            <a:r>
              <a:rPr lang="en-US" sz="3500" b="1">
                <a:latin typeface="+mn-lt"/>
                <a:ea typeface="+mj-lt"/>
                <a:cs typeface="+mj-lt"/>
              </a:rPr>
              <a:t>Mock different dependencies</a:t>
            </a:r>
            <a:br>
              <a:rPr lang="en-US" sz="3500" b="1">
                <a:latin typeface="+mn-lt"/>
                <a:ea typeface="+mj-lt"/>
                <a:cs typeface="+mj-lt"/>
              </a:rPr>
            </a:br>
            <a:br>
              <a:rPr lang="en-US" sz="3500" b="1">
                <a:latin typeface="+mn-lt"/>
                <a:ea typeface="+mj-lt"/>
                <a:cs typeface="+mj-lt"/>
              </a:rPr>
            </a:br>
            <a:r>
              <a:rPr lang="en-US" sz="3500" b="1">
                <a:latin typeface="+mn-lt"/>
                <a:ea typeface="+mj-lt"/>
                <a:cs typeface="+mj-lt"/>
              </a:rPr>
              <a:t>This </a:t>
            </a:r>
            <a:r>
              <a:rPr lang="en-US" sz="3600">
                <a:ea typeface="+mj-lt"/>
                <a:cs typeface="+mj-lt"/>
              </a:rPr>
              <a:t>workshop</a:t>
            </a:r>
            <a:r>
              <a:rPr lang="en-US" sz="3500" b="1">
                <a:latin typeface="+mn-lt"/>
                <a:ea typeface="+mj-lt"/>
                <a:cs typeface="+mj-lt"/>
              </a:rPr>
              <a:t> focuses on </a:t>
            </a:r>
            <a:r>
              <a:rPr lang="en-US" sz="3600" b="1">
                <a:latin typeface="+mn-lt"/>
                <a:ea typeface="+mj-lt"/>
                <a:cs typeface="+mj-lt"/>
              </a:rPr>
              <a:t>Java</a:t>
            </a:r>
            <a:r>
              <a:rPr lang="en-US" sz="3500" b="1">
                <a:latin typeface="+mn-lt"/>
                <a:ea typeface="+mj-lt"/>
                <a:cs typeface="+mj-lt"/>
              </a:rPr>
              <a:t>, </a:t>
            </a:r>
            <a:r>
              <a:rPr lang="en-US" sz="3600" b="1">
                <a:solidFill>
                  <a:schemeClr val="bg1"/>
                </a:solidFill>
                <a:latin typeface="+mn-lt"/>
                <a:ea typeface="+mj-lt"/>
                <a:cs typeface="+mj-lt"/>
              </a:rPr>
              <a:t>JUnit</a:t>
            </a:r>
            <a:r>
              <a:rPr lang="en-US" sz="3500" b="1">
                <a:latin typeface="+mn-lt"/>
                <a:ea typeface="+mj-lt"/>
                <a:cs typeface="+mj-lt"/>
              </a:rPr>
              <a:t>, </a:t>
            </a:r>
            <a:r>
              <a:rPr lang="en-US" sz="3600" b="1">
                <a:solidFill>
                  <a:srgbClr val="FFFFFF"/>
                </a:solidFill>
                <a:latin typeface="+mn-lt"/>
              </a:rPr>
              <a:t>Mockito</a:t>
            </a:r>
            <a:r>
              <a:rPr lang="en-US" sz="3500" b="1">
                <a:latin typeface="+mn-lt"/>
                <a:ea typeface="+mj-lt"/>
                <a:cs typeface="+mj-lt"/>
              </a:rPr>
              <a:t>, </a:t>
            </a:r>
            <a:r>
              <a:rPr lang="en-US" sz="3600" b="1">
                <a:solidFill>
                  <a:schemeClr val="bg1"/>
                </a:solidFill>
                <a:latin typeface="+mn-lt"/>
                <a:ea typeface="+mj-lt"/>
                <a:cs typeface="+mj-lt"/>
              </a:rPr>
              <a:t>Maven</a:t>
            </a:r>
            <a:r>
              <a:rPr lang="en-US" sz="3500" b="1">
                <a:latin typeface="+mn-lt"/>
                <a:ea typeface="+mj-lt"/>
                <a:cs typeface="+mj-lt"/>
              </a:rPr>
              <a:t>.</a:t>
            </a:r>
            <a:endParaRPr lang="en-US" sz="3500" b="1">
              <a:latin typeface="+mn-lt"/>
            </a:endParaRPr>
          </a:p>
        </p:txBody>
      </p:sp>
      <p:sp>
        <p:nvSpPr>
          <p:cNvPr id="215" name="Insert subtitle here if needed"/>
          <p:cNvSpPr txBox="1"/>
          <p:nvPr/>
        </p:nvSpPr>
        <p:spPr>
          <a:xfrm>
            <a:off x="6940542" y="2013105"/>
            <a:ext cx="12949128" cy="139525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r>
              <a:rPr lang="en-US" sz="7000" b="1">
                <a:ea typeface="+mn-lt"/>
                <a:cs typeface="+mn-lt"/>
              </a:rPr>
              <a:t>Workshop goals</a:t>
            </a:r>
            <a:endParaRPr lang="en-US" sz="7000"/>
          </a:p>
        </p:txBody>
      </p:sp>
      <p:pic>
        <p:nvPicPr>
          <p:cNvPr id="216" name="endava_brandshape_RGB_red.svg" descr="endava_brandshape_RGB_red.sv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6200000">
            <a:off x="2339362" y="4440151"/>
            <a:ext cx="818305" cy="327323"/>
          </a:xfrm>
          <a:prstGeom prst="rect">
            <a:avLst/>
          </a:prstGeom>
          <a:ln w="12700">
            <a:miter lim="400000"/>
          </a:ln>
        </p:spPr>
      </p:pic>
    </p:spTree>
    <p:extLst>
      <p:ext uri="{BB962C8B-B14F-4D97-AF65-F5344CB8AC3E}">
        <p14:creationId xmlns:p14="http://schemas.microsoft.com/office/powerpoint/2010/main" val="190368426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 assertions</a:t>
            </a:r>
            <a:endParaRPr lang="en-US"/>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46474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a:t>
            </a:r>
            <a:r>
              <a:rPr lang="en-US" sz="3000" b="1">
                <a:solidFill>
                  <a:schemeClr val="bg1"/>
                </a:solidFill>
              </a:rPr>
              <a:t>TestInstance</a:t>
            </a:r>
            <a:r>
              <a:rPr lang="en-US" sz="2500">
                <a:solidFill>
                  <a:schemeClr val="bg1"/>
                </a:solidFill>
              </a:rPr>
              <a:t>  </a:t>
            </a:r>
            <a:r>
              <a:rPr lang="en-US" sz="2500">
                <a:solidFill>
                  <a:srgbClr val="FFFFFF"/>
                </a:solidFill>
              </a:rPr>
              <a:t>is used to configure the lifecycle of test instances for the annotated test class or test interface:</a:t>
            </a:r>
          </a:p>
          <a:p>
            <a:r>
              <a:rPr lang="en-US" sz="2500" b="1">
                <a:solidFill>
                  <a:srgbClr val="FFFFFF"/>
                </a:solidFill>
              </a:rPr>
              <a:t>PER_CLASS</a:t>
            </a:r>
            <a:r>
              <a:rPr lang="en-US" sz="2500">
                <a:solidFill>
                  <a:srgbClr val="FFFFFF"/>
                </a:solidFill>
              </a:rPr>
              <a:t>: A new test instance will be created once per test class.</a:t>
            </a:r>
          </a:p>
          <a:p>
            <a:r>
              <a:rPr lang="en-US" sz="2500" b="1">
                <a:solidFill>
                  <a:srgbClr val="FFFFFF"/>
                </a:solidFill>
              </a:rPr>
              <a:t>PER_METHOD</a:t>
            </a:r>
            <a:r>
              <a:rPr lang="en-US" sz="2500">
                <a:solidFill>
                  <a:srgbClr val="FFFFFF"/>
                </a:solidFill>
              </a:rPr>
              <a:t>: A new test instance will be created for each test method, test factory method, or test template method. This mode is analogous to the behavior found in JUnit versions 1 through 4.</a:t>
            </a:r>
          </a:p>
          <a:p>
            <a:r>
              <a:rPr lang="en-US" sz="2500">
                <a:solidFill>
                  <a:srgbClr val="FFFFFF"/>
                </a:solidFill>
              </a:rPr>
              <a:t>If @TestInstance is not explicitly declared on a test class or on a test interface implemented by a test class, the lifecycle mode will implicitly default to PER_METHOD.</a:t>
            </a:r>
          </a:p>
          <a:p>
            <a:endParaRPr lang="en-US" sz="2500">
              <a:solidFill>
                <a:srgbClr val="FFFFFF"/>
              </a:solidFill>
              <a:ea typeface="+mn-lt"/>
              <a:cs typeface="+mn-lt"/>
            </a:endParaRP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327951" y="5477155"/>
            <a:ext cx="12358687" cy="7811049"/>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a:r>
              <a:rPr kumimoji="0" lang="en-US" altLang="en-US" sz="2800" b="0" i="0" u="none" strike="noStrike" cap="none" normalizeH="0" baseline="0">
                <a:ln>
                  <a:noFill/>
                </a:ln>
                <a:solidFill>
                  <a:srgbClr val="B3AE60"/>
                </a:solidFill>
                <a:effectLst/>
                <a:latin typeface="JetBrains Mono"/>
              </a:rPr>
              <a:t>@TestInstance</a:t>
            </a:r>
            <a:r>
              <a:rPr kumimoji="0" lang="en-US" altLang="en-US" sz="2800" b="0" i="0" u="none" strike="noStrike" cap="none" normalizeH="0" baseline="0">
                <a:ln>
                  <a:noFill/>
                </a:ln>
                <a:solidFill>
                  <a:srgbClr val="BCBEC4"/>
                </a:solidFill>
                <a:effectLst/>
                <a:latin typeface="JetBrains Mono"/>
              </a:rPr>
              <a:t>(</a:t>
            </a:r>
            <a:r>
              <a:rPr kumimoji="0" lang="en-US" altLang="en-US" sz="2800" b="0" i="0" u="none" strike="noStrike" cap="none" normalizeH="0" baseline="0">
                <a:ln>
                  <a:noFill/>
                </a:ln>
                <a:solidFill>
                  <a:srgbClr val="B3AE60"/>
                </a:solidFill>
                <a:effectLst/>
                <a:latin typeface="JetBrains Mono"/>
              </a:rPr>
              <a:t>TestInstance</a:t>
            </a:r>
            <a:r>
              <a:rPr kumimoji="0" lang="en-US" altLang="en-US" sz="2800" b="0" i="0" u="none" strike="noStrike" cap="none" normalizeH="0" baseline="0">
                <a:ln>
                  <a:noFill/>
                </a:ln>
                <a:solidFill>
                  <a:srgbClr val="BCBEC4"/>
                </a:solidFill>
                <a:effectLst/>
                <a:latin typeface="JetBrains Mono"/>
              </a:rPr>
              <a:t>.Lifecycle.</a:t>
            </a:r>
            <a:r>
              <a:rPr kumimoji="0" lang="en-US" altLang="en-US" sz="2800" b="0" i="1" u="none" strike="noStrike" cap="none" normalizeH="0" baseline="0">
                <a:ln>
                  <a:noFill/>
                </a:ln>
                <a:solidFill>
                  <a:srgbClr val="C77DBB"/>
                </a:solidFill>
                <a:effectLst/>
                <a:latin typeface="JetBrains Mono"/>
              </a:rPr>
              <a:t>PER_METHOD</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CF8E6D"/>
                </a:solidFill>
                <a:effectLst/>
                <a:latin typeface="JetBrains Mono"/>
              </a:rPr>
              <a:t>public class </a:t>
            </a:r>
            <a:r>
              <a:rPr kumimoji="0" lang="en-US" altLang="en-US" sz="2800" b="0" i="0" u="none" strike="noStrike" cap="none" normalizeH="0" baseline="0">
                <a:ln>
                  <a:noFill/>
                </a:ln>
                <a:solidFill>
                  <a:srgbClr val="BCBEC4"/>
                </a:solidFill>
                <a:effectLst/>
                <a:latin typeface="JetBrains Mono"/>
              </a:rPr>
              <a:t>TestInstancePerMethod {</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CF8E6D"/>
                </a:solidFill>
                <a:effectLst/>
                <a:latin typeface="JetBrains Mono"/>
              </a:rPr>
              <a:t>private int </a:t>
            </a:r>
            <a:r>
              <a:rPr kumimoji="0" lang="en-US" altLang="en-US" sz="2800" b="0" i="0" u="none" strike="noStrike" cap="none" normalizeH="0" baseline="0">
                <a:ln>
                  <a:noFill/>
                </a:ln>
                <a:solidFill>
                  <a:srgbClr val="C77DBB"/>
                </a:solidFill>
                <a:effectLst/>
                <a:latin typeface="JetBrains Mono"/>
              </a:rPr>
              <a:t>result </a:t>
            </a: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2AACB8"/>
                </a:solidFill>
                <a:effectLst/>
                <a:latin typeface="JetBrains Mono"/>
              </a:rPr>
              <a:t>5</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B3AE60"/>
                </a:solidFill>
                <a:effectLst/>
                <a:latin typeface="JetBrains Mono"/>
              </a:rPr>
              <a:t>@Test</a:t>
            </a:r>
            <a:br>
              <a:rPr kumimoji="0" lang="en-US" altLang="en-US" sz="2800" b="0" i="0" u="none" strike="noStrike" cap="none" normalizeH="0" baseline="0">
                <a:ln>
                  <a:noFill/>
                </a:ln>
                <a:solidFill>
                  <a:srgbClr val="B3AE60"/>
                </a:solidFill>
                <a:effectLst/>
                <a:latin typeface="JetBrains Mono"/>
              </a:rPr>
            </a:br>
            <a:r>
              <a:rPr kumimoji="0" lang="en-US" altLang="en-US" sz="2800" b="0" i="0" u="none" strike="noStrike" cap="none" normalizeH="0" baseline="0">
                <a:ln>
                  <a:noFill/>
                </a:ln>
                <a:solidFill>
                  <a:srgbClr val="B3AE60"/>
                </a:solidFill>
                <a:effectLst/>
                <a:latin typeface="JetBrains Mono"/>
              </a:rPr>
              <a:t>    </a:t>
            </a:r>
            <a:r>
              <a:rPr kumimoji="0" lang="en-US" altLang="en-US" sz="2800" b="0" i="0" u="none" strike="noStrike" cap="none" normalizeH="0" baseline="0">
                <a:ln>
                  <a:noFill/>
                </a:ln>
                <a:solidFill>
                  <a:srgbClr val="CF8E6D"/>
                </a:solidFill>
                <a:effectLst/>
                <a:latin typeface="JetBrains Mono"/>
              </a:rPr>
              <a:t>void </a:t>
            </a:r>
            <a:r>
              <a:rPr kumimoji="0" lang="en-US" altLang="en-US" sz="2800" b="0" i="0" u="none" strike="noStrike" cap="none" normalizeH="0" baseline="0">
                <a:ln>
                  <a:noFill/>
                </a:ln>
                <a:solidFill>
                  <a:srgbClr val="56A8F5"/>
                </a:solidFill>
                <a:effectLst/>
                <a:latin typeface="JetBrains Mono"/>
              </a:rPr>
              <a:t>test_Add</a:t>
            </a:r>
            <a:r>
              <a:rPr kumimoji="0" lang="en-US" altLang="en-US" sz="2800" b="0" i="0" u="none" strike="noStrike" cap="none" normalizeH="0" baseline="0">
                <a:ln>
                  <a:noFill/>
                </a:ln>
                <a:solidFill>
                  <a:srgbClr val="BCBEC4"/>
                </a:solidFill>
                <a:effectLst/>
                <a:latin typeface="JetBrains Mono"/>
              </a:rPr>
              <a:t>() {</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C77DBB"/>
                </a:solidFill>
                <a:effectLst/>
                <a:latin typeface="JetBrains Mono"/>
              </a:rPr>
              <a:t>result </a:t>
            </a:r>
            <a:r>
              <a:rPr kumimoji="0" lang="en-US" altLang="en-US" sz="2800" b="0" i="0" u="none" strike="noStrike" cap="none" normalizeH="0" baseline="0">
                <a:ln>
                  <a:noFill/>
                </a:ln>
                <a:solidFill>
                  <a:srgbClr val="BCBEC4"/>
                </a:solidFill>
                <a:effectLst/>
                <a:latin typeface="JetBrains Mono"/>
              </a:rPr>
              <a:t>= Math.</a:t>
            </a:r>
            <a:r>
              <a:rPr kumimoji="0" lang="en-US" altLang="en-US" sz="2800" b="0" i="1" u="none" strike="noStrike" cap="none" normalizeH="0" baseline="0">
                <a:ln>
                  <a:noFill/>
                </a:ln>
                <a:solidFill>
                  <a:srgbClr val="BCBEC4"/>
                </a:solidFill>
                <a:effectLst/>
                <a:latin typeface="JetBrains Mono"/>
              </a:rPr>
              <a:t>addExact</a:t>
            </a:r>
            <a:r>
              <a:rPr kumimoji="0" lang="en-US" altLang="en-US" sz="2800" b="0" i="0" u="none" strike="noStrike" cap="none" normalizeH="0" baseline="0">
                <a:ln>
                  <a:noFill/>
                </a:ln>
                <a:solidFill>
                  <a:srgbClr val="BCBEC4"/>
                </a:solidFill>
                <a:effectLst/>
                <a:latin typeface="JetBrains Mono"/>
              </a:rPr>
              <a:t>(</a:t>
            </a:r>
            <a:r>
              <a:rPr kumimoji="0" lang="en-US" altLang="en-US" sz="2800" b="0" i="0" u="none" strike="noStrike" cap="none" normalizeH="0" baseline="0">
                <a:ln>
                  <a:noFill/>
                </a:ln>
                <a:solidFill>
                  <a:srgbClr val="C77DBB"/>
                </a:solidFill>
                <a:effectLst/>
                <a:latin typeface="JetBrains Mono"/>
              </a:rPr>
              <a:t>result</a:t>
            </a: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2AACB8"/>
                </a:solidFill>
                <a:effectLst/>
                <a:latin typeface="JetBrains Mono"/>
              </a:rPr>
              <a:t>5</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System.</a:t>
            </a:r>
            <a:r>
              <a:rPr kumimoji="0" lang="en-US" altLang="en-US" sz="2800" b="0" i="1" u="none" strike="noStrike" cap="none" normalizeH="0" baseline="0">
                <a:ln>
                  <a:noFill/>
                </a:ln>
                <a:solidFill>
                  <a:srgbClr val="C77DBB"/>
                </a:solidFill>
                <a:effectLst/>
                <a:latin typeface="JetBrains Mono"/>
              </a:rPr>
              <a:t>out</a:t>
            </a:r>
            <a:r>
              <a:rPr kumimoji="0" lang="en-US" altLang="en-US" sz="2800" b="0" i="0" u="none" strike="noStrike" cap="none" normalizeH="0" baseline="0">
                <a:ln>
                  <a:noFill/>
                </a:ln>
                <a:solidFill>
                  <a:srgbClr val="BCBEC4"/>
                </a:solidFill>
                <a:effectLst/>
                <a:latin typeface="JetBrains Mono"/>
              </a:rPr>
              <a:t>.println(</a:t>
            </a:r>
            <a:r>
              <a:rPr kumimoji="0" lang="en-US" altLang="en-US" sz="2800" b="0" i="0" u="none" strike="noStrike" cap="none" normalizeH="0" baseline="0">
                <a:ln>
                  <a:noFill/>
                </a:ln>
                <a:solidFill>
                  <a:srgbClr val="6AAB73"/>
                </a:solidFill>
                <a:effectLst/>
                <a:latin typeface="JetBrains Mono"/>
              </a:rPr>
              <a:t>"test_Add(5,5) =&gt; " </a:t>
            </a: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C77DBB"/>
                </a:solidFill>
                <a:effectLst/>
                <a:latin typeface="JetBrains Mono"/>
              </a:rPr>
              <a:t>result</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1" u="none" strike="noStrike" cap="none" normalizeH="0" baseline="0">
                <a:ln>
                  <a:noFill/>
                </a:ln>
                <a:solidFill>
                  <a:srgbClr val="BCBEC4"/>
                </a:solidFill>
                <a:effectLst/>
                <a:latin typeface="JetBrains Mono"/>
              </a:rPr>
              <a:t>assertEquals</a:t>
            </a:r>
            <a:r>
              <a:rPr kumimoji="0" lang="en-US" altLang="en-US" sz="2800" b="0" i="0" u="none" strike="noStrike" cap="none" normalizeH="0" baseline="0">
                <a:ln>
                  <a:noFill/>
                </a:ln>
                <a:solidFill>
                  <a:srgbClr val="BCBEC4"/>
                </a:solidFill>
                <a:effectLst/>
                <a:latin typeface="JetBrains Mono"/>
              </a:rPr>
              <a:t>(</a:t>
            </a:r>
            <a:r>
              <a:rPr kumimoji="0" lang="en-US" altLang="en-US" sz="2800" b="0" i="0" u="none" strike="noStrike" cap="none" normalizeH="0" baseline="0">
                <a:ln>
                  <a:noFill/>
                </a:ln>
                <a:solidFill>
                  <a:srgbClr val="2AACB8"/>
                </a:solidFill>
                <a:effectLst/>
                <a:latin typeface="JetBrains Mono"/>
              </a:rPr>
              <a:t>10</a:t>
            </a: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C77DBB"/>
                </a:solidFill>
                <a:effectLst/>
                <a:latin typeface="JetBrains Mono"/>
              </a:rPr>
              <a:t>result</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B3AE60"/>
                </a:solidFill>
                <a:effectLst/>
                <a:latin typeface="JetBrains Mono"/>
              </a:rPr>
              <a:t>@Test</a:t>
            </a:r>
            <a:br>
              <a:rPr kumimoji="0" lang="en-US" altLang="en-US" sz="2800" b="0" i="0" u="none" strike="noStrike" cap="none" normalizeH="0" baseline="0">
                <a:ln>
                  <a:noFill/>
                </a:ln>
                <a:solidFill>
                  <a:srgbClr val="B3AE60"/>
                </a:solidFill>
                <a:effectLst/>
                <a:latin typeface="JetBrains Mono"/>
              </a:rPr>
            </a:br>
            <a:r>
              <a:rPr kumimoji="0" lang="en-US" altLang="en-US" sz="2800" b="0" i="0" u="none" strike="noStrike" cap="none" normalizeH="0" baseline="0">
                <a:ln>
                  <a:noFill/>
                </a:ln>
                <a:solidFill>
                  <a:srgbClr val="B3AE60"/>
                </a:solidFill>
                <a:effectLst/>
                <a:latin typeface="JetBrains Mono"/>
              </a:rPr>
              <a:t>    </a:t>
            </a:r>
            <a:r>
              <a:rPr kumimoji="0" lang="en-US" altLang="en-US" sz="2800" b="0" i="0" u="none" strike="noStrike" cap="none" normalizeH="0" baseline="0">
                <a:ln>
                  <a:noFill/>
                </a:ln>
                <a:solidFill>
                  <a:srgbClr val="CF8E6D"/>
                </a:solidFill>
                <a:effectLst/>
                <a:latin typeface="JetBrains Mono"/>
              </a:rPr>
              <a:t>void </a:t>
            </a:r>
            <a:r>
              <a:rPr kumimoji="0" lang="en-US" altLang="en-US" sz="2800" b="0" i="0" u="none" strike="noStrike" cap="none" normalizeH="0" baseline="0">
                <a:ln>
                  <a:noFill/>
                </a:ln>
                <a:solidFill>
                  <a:srgbClr val="56A8F5"/>
                </a:solidFill>
                <a:effectLst/>
                <a:latin typeface="JetBrains Mono"/>
              </a:rPr>
              <a:t>test_Multiply</a:t>
            </a:r>
            <a:r>
              <a:rPr kumimoji="0" lang="en-US" altLang="en-US" sz="2800" b="0" i="0" u="none" strike="noStrike" cap="none" normalizeH="0" baseline="0">
                <a:ln>
                  <a:noFill/>
                </a:ln>
                <a:solidFill>
                  <a:srgbClr val="BCBEC4"/>
                </a:solidFill>
                <a:effectLst/>
                <a:latin typeface="JetBrains Mono"/>
              </a:rPr>
              <a:t>() {</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C77DBB"/>
                </a:solidFill>
                <a:effectLst/>
                <a:latin typeface="JetBrains Mono"/>
              </a:rPr>
              <a:t>result </a:t>
            </a:r>
            <a:r>
              <a:rPr kumimoji="0" lang="en-US" altLang="en-US" sz="2800" b="0" i="0" u="none" strike="noStrike" cap="none" normalizeH="0" baseline="0">
                <a:ln>
                  <a:noFill/>
                </a:ln>
                <a:solidFill>
                  <a:srgbClr val="BCBEC4"/>
                </a:solidFill>
                <a:effectLst/>
                <a:latin typeface="JetBrains Mono"/>
              </a:rPr>
              <a:t>= Math.</a:t>
            </a:r>
            <a:r>
              <a:rPr kumimoji="0" lang="en-US" altLang="en-US" sz="2800" b="0" i="1" u="none" strike="noStrike" cap="none" normalizeH="0" baseline="0">
                <a:ln>
                  <a:noFill/>
                </a:ln>
                <a:solidFill>
                  <a:srgbClr val="BCBEC4"/>
                </a:solidFill>
                <a:effectLst/>
                <a:latin typeface="JetBrains Mono"/>
              </a:rPr>
              <a:t>multiplyExact</a:t>
            </a:r>
            <a:r>
              <a:rPr kumimoji="0" lang="en-US" altLang="en-US" sz="2800" b="0" i="0" u="none" strike="noStrike" cap="none" normalizeH="0" baseline="0">
                <a:ln>
                  <a:noFill/>
                </a:ln>
                <a:solidFill>
                  <a:srgbClr val="BCBEC4"/>
                </a:solidFill>
                <a:effectLst/>
                <a:latin typeface="JetBrains Mono"/>
              </a:rPr>
              <a:t>(</a:t>
            </a:r>
            <a:r>
              <a:rPr kumimoji="0" lang="en-US" altLang="en-US" sz="2800" b="0" i="0" u="none" strike="noStrike" cap="none" normalizeH="0" baseline="0">
                <a:ln>
                  <a:noFill/>
                </a:ln>
                <a:solidFill>
                  <a:srgbClr val="C77DBB"/>
                </a:solidFill>
                <a:effectLst/>
                <a:latin typeface="JetBrains Mono"/>
              </a:rPr>
              <a:t>result</a:t>
            </a: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2AACB8"/>
                </a:solidFill>
                <a:effectLst/>
                <a:latin typeface="JetBrains Mono"/>
              </a:rPr>
              <a:t>5</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System.</a:t>
            </a:r>
            <a:r>
              <a:rPr kumimoji="0" lang="en-US" altLang="en-US" sz="2800" b="0" i="1" u="none" strike="noStrike" cap="none" normalizeH="0" baseline="0">
                <a:ln>
                  <a:noFill/>
                </a:ln>
                <a:solidFill>
                  <a:srgbClr val="C77DBB"/>
                </a:solidFill>
                <a:effectLst/>
                <a:latin typeface="JetBrains Mono"/>
              </a:rPr>
              <a:t>out</a:t>
            </a:r>
            <a:r>
              <a:rPr kumimoji="0" lang="en-US" altLang="en-US" sz="2800" b="0" i="0" u="none" strike="noStrike" cap="none" normalizeH="0" baseline="0">
                <a:ln>
                  <a:noFill/>
                </a:ln>
                <a:solidFill>
                  <a:srgbClr val="BCBEC4"/>
                </a:solidFill>
                <a:effectLst/>
                <a:latin typeface="JetBrains Mono"/>
              </a:rPr>
              <a:t>.println(</a:t>
            </a:r>
            <a:r>
              <a:rPr kumimoji="0" lang="en-US" altLang="en-US" sz="2800" b="0" i="0" u="none" strike="noStrike" cap="none" normalizeH="0" baseline="0">
                <a:ln>
                  <a:noFill/>
                </a:ln>
                <a:solidFill>
                  <a:srgbClr val="6AAB73"/>
                </a:solidFill>
                <a:effectLst/>
                <a:latin typeface="JetBrains Mono"/>
              </a:rPr>
              <a:t>"test_Multiply(5,5) =&gt; " </a:t>
            </a:r>
            <a:r>
              <a:rPr kumimoji="0" lang="en-US" altLang="en-US" sz="2800" b="0" i="0" u="none" strike="noStrike" cap="none" normalizeH="0" baseline="0">
                <a:ln>
                  <a:noFill/>
                </a:ln>
                <a:solidFill>
                  <a:srgbClr val="BCBEC4"/>
                </a:solidFill>
                <a:effectLst/>
                <a:latin typeface="JetBrains Mono"/>
              </a:rPr>
              <a:t>+ </a:t>
            </a:r>
            <a:r>
              <a:rPr kumimoji="0" lang="en-US" altLang="en-US" sz="2800" b="0" i="0" u="none" strike="noStrike" cap="none" normalizeH="0" baseline="0">
                <a:ln>
                  <a:noFill/>
                </a:ln>
                <a:solidFill>
                  <a:srgbClr val="C77DBB"/>
                </a:solidFill>
                <a:effectLst/>
                <a:latin typeface="JetBrains Mono"/>
              </a:rPr>
              <a:t>result</a:t>
            </a:r>
            <a:r>
              <a:rPr kumimoji="0" lang="en-US" altLang="en-US" sz="2800" b="0" i="0" u="none" strike="noStrike" cap="none" normalizeH="0" baseline="0">
                <a:ln>
                  <a:noFill/>
                </a:ln>
                <a:solidFill>
                  <a:srgbClr val="BCBEC4"/>
                </a:solidFill>
                <a:effectLst/>
                <a:latin typeface="JetBrains Mono"/>
              </a:rPr>
              <a:t>);</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    }</a:t>
            </a:r>
            <a:br>
              <a:rPr kumimoji="0" lang="en-US" altLang="en-US" sz="2800" b="0" i="0" u="none" strike="noStrike" cap="none" normalizeH="0" baseline="0">
                <a:ln>
                  <a:noFill/>
                </a:ln>
                <a:solidFill>
                  <a:srgbClr val="BCBEC4"/>
                </a:solidFill>
                <a:effectLst/>
                <a:latin typeface="JetBrains Mono"/>
              </a:rPr>
            </a:br>
            <a:r>
              <a:rPr kumimoji="0" lang="en-US" altLang="en-US" sz="2800" b="0" i="0" u="none" strike="noStrike" cap="none" normalizeH="0" baseline="0">
                <a:ln>
                  <a:noFill/>
                </a:ln>
                <a:solidFill>
                  <a:srgbClr val="BCBEC4"/>
                </a:solidFill>
                <a:effectLst/>
                <a:latin typeface="JetBrains Mono"/>
              </a:rPr>
              <a:t>}</a:t>
            </a:r>
            <a:endParaRPr kumimoji="0" lang="en-US" altLang="en-US" sz="60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515C3F7-B1B4-1328-5A7D-AEC4F9F9BEE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BDF40DE7-A08C-9878-6664-7FE797189FCC}"/>
              </a:ext>
            </a:extLst>
          </p:cNvPr>
          <p:cNvSpPr txBox="1"/>
          <p:nvPr/>
        </p:nvSpPr>
        <p:spPr>
          <a:xfrm>
            <a:off x="16592403" y="5051579"/>
            <a:ext cx="2137839" cy="10336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000" b="0" i="0" u="none" strike="noStrike" cap="none" spc="0" normalizeH="0" baseline="0">
                <a:ln>
                  <a:noFill/>
                </a:ln>
                <a:solidFill>
                  <a:schemeClr val="bg1"/>
                </a:solidFill>
                <a:effectLst/>
                <a:uFillTx/>
                <a:latin typeface="+mn-lt"/>
                <a:ea typeface="+mn-ea"/>
                <a:cs typeface="+mn-cs"/>
                <a:sym typeface="Poppins Regular"/>
              </a:rPr>
              <a:t>Output:</a:t>
            </a:r>
          </a:p>
        </p:txBody>
      </p:sp>
      <p:pic>
        <p:nvPicPr>
          <p:cNvPr id="18" name="Picture 17">
            <a:extLst>
              <a:ext uri="{FF2B5EF4-FFF2-40B4-BE49-F238E27FC236}">
                <a16:creationId xmlns:a16="http://schemas.microsoft.com/office/drawing/2014/main" id="{B294E478-CAF1-5935-1288-15E52B865908}"/>
              </a:ext>
            </a:extLst>
          </p:cNvPr>
          <p:cNvPicPr>
            <a:picLocks noChangeAspect="1"/>
          </p:cNvPicPr>
          <p:nvPr/>
        </p:nvPicPr>
        <p:blipFill>
          <a:blip r:embed="rId4"/>
          <a:stretch>
            <a:fillRect/>
          </a:stretch>
        </p:blipFill>
        <p:spPr>
          <a:xfrm>
            <a:off x="16173303" y="6534307"/>
            <a:ext cx="5687219" cy="2848373"/>
          </a:xfrm>
          <a:prstGeom prst="rect">
            <a:avLst/>
          </a:prstGeom>
        </p:spPr>
      </p:pic>
      <p:sp>
        <p:nvSpPr>
          <p:cNvPr id="19" name="TextBox 18">
            <a:extLst>
              <a:ext uri="{FF2B5EF4-FFF2-40B4-BE49-F238E27FC236}">
                <a16:creationId xmlns:a16="http://schemas.microsoft.com/office/drawing/2014/main" id="{1B893511-AFDB-9DDB-B169-C53B527092DB}"/>
              </a:ext>
            </a:extLst>
          </p:cNvPr>
          <p:cNvSpPr txBox="1"/>
          <p:nvPr/>
        </p:nvSpPr>
        <p:spPr>
          <a:xfrm>
            <a:off x="16440924" y="10249466"/>
            <a:ext cx="7022580" cy="21416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b="0" i="0">
                <a:solidFill>
                  <a:srgbClr val="FFFFFF"/>
                </a:solidFill>
                <a:effectLst/>
                <a:latin typeface="+mj-lt"/>
              </a:rPr>
              <a:t>These tests in this example pass because a new instance of testinstance creates before calling each test method. That means that the value of the variable result is always set to 5 before the execution of each test.</a:t>
            </a:r>
            <a:endParaRPr kumimoji="0" lang="en-US" sz="2000" b="0" i="0" u="none" strike="noStrike" cap="none" spc="0" normalizeH="0" baseline="0">
              <a:ln>
                <a:noFill/>
              </a:ln>
              <a:solidFill>
                <a:srgbClr val="FFFFFF"/>
              </a:solidFill>
              <a:effectLst/>
              <a:uFillTx/>
              <a:latin typeface="+mj-lt"/>
              <a:ea typeface="+mn-ea"/>
              <a:cs typeface="+mn-cs"/>
              <a:sym typeface="Poppins Regular"/>
            </a:endParaRPr>
          </a:p>
        </p:txBody>
      </p:sp>
    </p:spTree>
    <p:extLst>
      <p:ext uri="{BB962C8B-B14F-4D97-AF65-F5344CB8AC3E}">
        <p14:creationId xmlns:p14="http://schemas.microsoft.com/office/powerpoint/2010/main" val="1115556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a:t>
            </a:r>
            <a:endParaRPr lang="en-US"/>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30700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a:t>
            </a:r>
            <a:r>
              <a:rPr lang="en-US" sz="3000" b="1">
                <a:solidFill>
                  <a:schemeClr val="bg1"/>
                </a:solidFill>
              </a:rPr>
              <a:t>Tag</a:t>
            </a:r>
            <a:r>
              <a:rPr lang="en-US" sz="2500">
                <a:solidFill>
                  <a:srgbClr val="FFFFFF"/>
                </a:solidFill>
              </a:rPr>
              <a:t>  is used for filtering the test cases based on the given criteria like characteristics, purpose, and features. </a:t>
            </a:r>
            <a:r>
              <a:rPr lang="en-US" sz="2500">
                <a:solidFill>
                  <a:srgbClr val="FFFFFF"/>
                </a:solidFill>
                <a:effectLst/>
                <a:ea typeface="+mn-lt"/>
                <a:cs typeface="+mn-lt"/>
              </a:rPr>
              <a:t> Used to declare tags for filtering tests, either at the class or method level.</a:t>
            </a:r>
          </a:p>
          <a:p>
            <a:pPr marL="342900" indent="-342900">
              <a:buFont typeface="Arial" panose="020B0604020202020204" pitchFamily="34" charset="0"/>
              <a:buChar char="•"/>
            </a:pPr>
            <a:r>
              <a:rPr lang="en-US" sz="2500">
                <a:solidFill>
                  <a:srgbClr val="FFFFFF"/>
                </a:solidFill>
                <a:effectLst/>
                <a:ea typeface="+mn-lt"/>
                <a:cs typeface="+mn-lt"/>
              </a:rPr>
              <a:t>A tag must not be blank.</a:t>
            </a:r>
          </a:p>
          <a:p>
            <a:pPr marL="342900" indent="-342900">
              <a:buFont typeface="Arial" panose="020B0604020202020204" pitchFamily="34" charset="0"/>
              <a:buChar char="•"/>
            </a:pPr>
            <a:r>
              <a:rPr lang="en-US" sz="2500">
                <a:solidFill>
                  <a:srgbClr val="FFFFFF"/>
                </a:solidFill>
                <a:effectLst/>
                <a:ea typeface="+mn-lt"/>
                <a:cs typeface="+mn-lt"/>
              </a:rPr>
              <a:t>A trimmed tag must not contain whitespace.</a:t>
            </a:r>
          </a:p>
          <a:p>
            <a:pPr marL="342900" indent="-342900">
              <a:buFont typeface="Arial" panose="020B0604020202020204" pitchFamily="34" charset="0"/>
              <a:buChar char="•"/>
            </a:pPr>
            <a:r>
              <a:rPr lang="en-US" sz="2500">
                <a:solidFill>
                  <a:srgbClr val="FFFFFF"/>
                </a:solidFill>
                <a:effectLst/>
                <a:ea typeface="+mn-lt"/>
                <a:cs typeface="+mn-lt"/>
              </a:rPr>
              <a:t>A trimmed tag must not contain ISO control characters.</a:t>
            </a: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447873" y="8813611"/>
            <a:ext cx="13757329" cy="3170099"/>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kumimoji="0" lang="en-US" altLang="en-US" b="0" i="0" u="none" strike="noStrike" cap="none" normalizeH="0" baseline="0">
                <a:ln>
                  <a:noFill/>
                </a:ln>
                <a:solidFill>
                  <a:srgbClr val="CF8E6D"/>
                </a:solidFill>
                <a:effectLst/>
                <a:latin typeface="+mj-lt"/>
                <a:ea typeface="Times New Roman" panose="02020603050405020304" pitchFamily="18" charset="0"/>
                <a:cs typeface="Courier New" panose="02070309020205020404" pitchFamily="49" charset="0"/>
              </a:rPr>
              <a:t>class </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TagExampleTest {</a:t>
            </a:r>
            <a:b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b="0" i="0" u="none" strike="noStrike" cap="none" normalizeH="0" baseline="0">
                <a:ln>
                  <a:noFill/>
                </a:ln>
                <a:solidFill>
                  <a:srgbClr val="B3AE60"/>
                </a:solidFill>
                <a:effectLst/>
                <a:latin typeface="+mj-lt"/>
                <a:ea typeface="Times New Roman" panose="02020603050405020304" pitchFamily="18" charset="0"/>
                <a:cs typeface="Courier New" panose="02070309020205020404" pitchFamily="49" charset="0"/>
              </a:rPr>
              <a:t>@DisplayName</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b="0" i="0" u="none" strike="noStrike" cap="none" normalizeH="0" baseline="0">
                <a:ln>
                  <a:noFill/>
                </a:ln>
                <a:solidFill>
                  <a:srgbClr val="6AAB73"/>
                </a:solidFill>
                <a:effectLst/>
                <a:latin typeface="+mj-lt"/>
                <a:ea typeface="Times New Roman" panose="02020603050405020304" pitchFamily="18" charset="0"/>
                <a:cs typeface="Courier New" panose="02070309020205020404" pitchFamily="49" charset="0"/>
              </a:rPr>
              <a:t>"When the test has the tag: development"</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b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b="0" i="0" u="none" strike="noStrike" cap="none" normalizeH="0" baseline="0">
                <a:ln>
                  <a:noFill/>
                </a:ln>
                <a:solidFill>
                  <a:srgbClr val="B3AE60"/>
                </a:solidFill>
                <a:effectLst/>
                <a:latin typeface="+mj-lt"/>
                <a:ea typeface="Times New Roman" panose="02020603050405020304" pitchFamily="18" charset="0"/>
                <a:cs typeface="Courier New" panose="02070309020205020404" pitchFamily="49" charset="0"/>
              </a:rPr>
              <a:t>@Tag</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b="0" i="0" u="none" strike="noStrike" cap="none" normalizeH="0" baseline="0">
                <a:ln>
                  <a:noFill/>
                </a:ln>
                <a:solidFill>
                  <a:srgbClr val="6AAB73"/>
                </a:solidFill>
                <a:effectLst/>
                <a:latin typeface="+mj-lt"/>
                <a:ea typeface="Times New Roman" panose="02020603050405020304" pitchFamily="18" charset="0"/>
                <a:cs typeface="Courier New" panose="02070309020205020404" pitchFamily="49" charset="0"/>
              </a:rPr>
              <a:t>“development"</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b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b="0" i="0" u="none" strike="noStrike" cap="none" normalizeH="0" baseline="0">
                <a:ln>
                  <a:noFill/>
                </a:ln>
                <a:solidFill>
                  <a:srgbClr val="CF8E6D"/>
                </a:solidFill>
                <a:effectLst/>
                <a:latin typeface="+mj-lt"/>
                <a:ea typeface="Times New Roman" panose="02020603050405020304" pitchFamily="18" charset="0"/>
                <a:cs typeface="Courier New" panose="02070309020205020404" pitchFamily="49" charset="0"/>
              </a:rPr>
              <a:t>class </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WhenTestHasTagA {</a:t>
            </a:r>
            <a:b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b="0" i="0" u="none" strike="noStrike" cap="none" normalizeH="0" baseline="0">
                <a:ln>
                  <a:noFill/>
                </a:ln>
                <a:solidFill>
                  <a:srgbClr val="B3AE60"/>
                </a:solidFill>
                <a:effectLst/>
                <a:latin typeface="+mj-lt"/>
                <a:ea typeface="Times New Roman" panose="02020603050405020304" pitchFamily="18" charset="0"/>
                <a:cs typeface="Courier New" panose="02070309020205020404" pitchFamily="49" charset="0"/>
              </a:rPr>
              <a:t>@Test</a:t>
            </a:r>
            <a:br>
              <a:rPr kumimoji="0" lang="en-US" altLang="en-US" b="0" i="0" u="none" strike="noStrike" cap="none" normalizeH="0" baseline="0">
                <a:ln>
                  <a:noFill/>
                </a:ln>
                <a:solidFill>
                  <a:srgbClr val="B3AE60"/>
                </a:solidFill>
                <a:effectLst/>
                <a:latin typeface="+mj-lt"/>
                <a:ea typeface="Times New Roman" panose="02020603050405020304" pitchFamily="18" charset="0"/>
                <a:cs typeface="Courier New" panose="02070309020205020404" pitchFamily="49" charset="0"/>
              </a:rPr>
            </a:br>
            <a:r>
              <a:rPr kumimoji="0" lang="en-US" altLang="en-US" b="0" i="0" u="none" strike="noStrike" cap="none" normalizeH="0" baseline="0">
                <a:ln>
                  <a:noFill/>
                </a:ln>
                <a:solidFill>
                  <a:srgbClr val="B3AE60"/>
                </a:solidFill>
                <a:effectLst/>
                <a:latin typeface="+mj-lt"/>
                <a:ea typeface="Times New Roman" panose="02020603050405020304" pitchFamily="18" charset="0"/>
                <a:cs typeface="Courier New" panose="02070309020205020404" pitchFamily="49" charset="0"/>
              </a:rPr>
              <a:t>        @DisplayName</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b="0" i="0" u="none" strike="noStrike" cap="none" normalizeH="0" baseline="0">
                <a:ln>
                  <a:noFill/>
                </a:ln>
                <a:solidFill>
                  <a:srgbClr val="6AAB73"/>
                </a:solidFill>
                <a:effectLst/>
                <a:latin typeface="+mj-lt"/>
                <a:ea typeface="Times New Roman" panose="02020603050405020304" pitchFamily="18" charset="0"/>
                <a:cs typeface="Courier New" panose="02070309020205020404" pitchFamily="49" charset="0"/>
              </a:rPr>
              <a:t>"Should be run tests which have the tag: feature-168"</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b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b="0" i="0" u="none" strike="noStrike" cap="none" normalizeH="0" baseline="0">
                <a:ln>
                  <a:noFill/>
                </a:ln>
                <a:solidFill>
                  <a:srgbClr val="B3AE60"/>
                </a:solidFill>
                <a:effectLst/>
                <a:latin typeface="+mj-lt"/>
                <a:ea typeface="Times New Roman" panose="02020603050405020304" pitchFamily="18" charset="0"/>
                <a:cs typeface="Courier New" panose="02070309020205020404" pitchFamily="49" charset="0"/>
              </a:rPr>
              <a:t>@Tag</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b="0" i="0" u="none" strike="noStrike" cap="none" normalizeH="0" baseline="0">
                <a:ln>
                  <a:noFill/>
                </a:ln>
                <a:solidFill>
                  <a:srgbClr val="6AAB73"/>
                </a:solidFill>
                <a:effectLst/>
                <a:latin typeface="+mj-lt"/>
                <a:ea typeface="Times New Roman" panose="02020603050405020304" pitchFamily="18" charset="0"/>
                <a:cs typeface="Courier New" panose="02070309020205020404" pitchFamily="49" charset="0"/>
              </a:rPr>
              <a:t>“</a:t>
            </a:r>
            <a:r>
              <a:rPr lang="en-US" altLang="en-US">
                <a:solidFill>
                  <a:srgbClr val="6AAB73"/>
                </a:solidFill>
                <a:latin typeface="+mj-lt"/>
                <a:ea typeface="Times New Roman" panose="02020603050405020304" pitchFamily="18" charset="0"/>
                <a:cs typeface="Courier New" panose="02070309020205020404" pitchFamily="49" charset="0"/>
              </a:rPr>
              <a:t>feature-168</a:t>
            </a:r>
            <a:r>
              <a:rPr kumimoji="0" lang="en-US" altLang="en-US" b="0" i="0" u="none" strike="noStrike" cap="none" normalizeH="0" baseline="0">
                <a:ln>
                  <a:noFill/>
                </a:ln>
                <a:solidFill>
                  <a:srgbClr val="6AAB73"/>
                </a:solidFill>
                <a:effectLst/>
                <a:latin typeface="+mj-lt"/>
                <a:ea typeface="Times New Roman" panose="02020603050405020304" pitchFamily="18" charset="0"/>
                <a:cs typeface="Courier New" panose="02070309020205020404" pitchFamily="49" charset="0"/>
              </a:rPr>
              <a:t>"</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b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        </a:t>
            </a:r>
            <a:r>
              <a:rPr kumimoji="0" lang="en-US" altLang="en-US" b="0" i="0" u="none" strike="noStrike" cap="none" normalizeH="0" baseline="0">
                <a:ln>
                  <a:noFill/>
                </a:ln>
                <a:solidFill>
                  <a:srgbClr val="CF8E6D"/>
                </a:solidFill>
                <a:effectLst/>
                <a:latin typeface="+mj-lt"/>
                <a:ea typeface="Times New Roman" panose="02020603050405020304" pitchFamily="18" charset="0"/>
                <a:cs typeface="Courier New" panose="02070309020205020404" pitchFamily="49" charset="0"/>
              </a:rPr>
              <a:t>void </a:t>
            </a:r>
            <a:r>
              <a:rPr kumimoji="0" lang="en-US" altLang="en-US" b="0" i="0" u="none" strike="noStrike" cap="none" normalizeH="0" baseline="0">
                <a:ln>
                  <a:noFill/>
                </a:ln>
                <a:solidFill>
                  <a:srgbClr val="56A8F5"/>
                </a:solidFill>
                <a:effectLst/>
                <a:latin typeface="+mj-lt"/>
                <a:ea typeface="Times New Roman" panose="02020603050405020304" pitchFamily="18" charset="0"/>
                <a:cs typeface="Courier New" panose="02070309020205020404" pitchFamily="49" charset="0"/>
              </a:rPr>
              <a:t>shouldBeInvokedInvokedWhenWeRunTestsWhichHaveTag</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 { }     </a:t>
            </a:r>
          </a:p>
          <a:p>
            <a:pPr defTabSz="914400" eaLnBrk="0" fontAlgn="base">
              <a:lnSpc>
                <a:spcPct val="100000"/>
              </a:lnSpc>
              <a:spcBef>
                <a:spcPct val="0"/>
              </a:spcBef>
              <a:spcAft>
                <a:spcPct val="0"/>
              </a:spcAft>
            </a:pPr>
            <a:r>
              <a:rPr lang="en-US" altLang="en-US">
                <a:solidFill>
                  <a:srgbClr val="BCBEC4"/>
                </a:solidFill>
                <a:latin typeface="+mj-lt"/>
                <a:ea typeface="Times New Roman" panose="02020603050405020304" pitchFamily="18" charset="0"/>
                <a:cs typeface="Courier New" panose="02070309020205020404" pitchFamily="49" charset="0"/>
              </a:rPr>
              <a:t>   </a:t>
            </a: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b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br>
            <a:r>
              <a:rPr kumimoji="0" lang="en-US" altLang="en-US" b="0" i="0" u="none" strike="noStrike" cap="none" normalizeH="0" baseline="0">
                <a:ln>
                  <a:noFill/>
                </a:ln>
                <a:solidFill>
                  <a:srgbClr val="BCBEC4"/>
                </a:solidFill>
                <a:effectLst/>
                <a:latin typeface="+mj-lt"/>
                <a:ea typeface="Times New Roman" panose="02020603050405020304" pitchFamily="18" charset="0"/>
                <a:cs typeface="Courier New" panose="02070309020205020404" pitchFamily="49" charset="0"/>
              </a:rPr>
              <a:t>}</a:t>
            </a:r>
            <a:r>
              <a:rPr kumimoji="0" lang="en-US" altLang="en-US" b="0" i="0" u="none" strike="noStrike" cap="none" normalizeH="0" baseline="0">
                <a:ln>
                  <a:noFill/>
                </a:ln>
                <a:solidFill>
                  <a:schemeClr val="tx1"/>
                </a:solidFill>
                <a:effectLst/>
                <a:latin typeface="+mj-lt"/>
              </a:rPr>
              <a:t> </a:t>
            </a:r>
          </a:p>
        </p:txBody>
      </p:sp>
      <p:sp>
        <p:nvSpPr>
          <p:cNvPr id="2" name="TextBox 1">
            <a:extLst>
              <a:ext uri="{FF2B5EF4-FFF2-40B4-BE49-F238E27FC236}">
                <a16:creationId xmlns:a16="http://schemas.microsoft.com/office/drawing/2014/main" id="{5787087F-BA82-17EA-17EC-32903984781E}"/>
              </a:ext>
            </a:extLst>
          </p:cNvPr>
          <p:cNvSpPr txBox="1"/>
          <p:nvPr/>
        </p:nvSpPr>
        <p:spPr>
          <a:xfrm>
            <a:off x="3606918" y="4855048"/>
            <a:ext cx="17170163" cy="31700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2500" b="1">
                <a:solidFill>
                  <a:schemeClr val="bg1"/>
                </a:solidFill>
                <a:effectLst/>
                <a:latin typeface="+mn-lt"/>
              </a:rPr>
              <a:t>Running Tagged Tests</a:t>
            </a:r>
            <a:r>
              <a:rPr lang="en-US" sz="2500">
                <a:solidFill>
                  <a:schemeClr val="bg1"/>
                </a:solidFill>
              </a:rPr>
              <a:t>  </a:t>
            </a:r>
          </a:p>
          <a:p>
            <a:pPr marL="342900" indent="-342900">
              <a:buFont typeface="Arial" panose="020B0604020202020204" pitchFamily="34" charset="0"/>
              <a:buChar char="•"/>
            </a:pPr>
            <a:r>
              <a:rPr lang="en-US" sz="2500">
                <a:solidFill>
                  <a:srgbClr val="FFFFFF"/>
                </a:solidFill>
              </a:rPr>
              <a:t>To run the tests with specific tags using Maven, use the following command:</a:t>
            </a:r>
          </a:p>
          <a:p>
            <a:pPr marL="342900" indent="-342900">
              <a:buFont typeface="Arial" panose="020B0604020202020204" pitchFamily="34" charset="0"/>
              <a:buChar char="•"/>
            </a:pPr>
            <a:endParaRPr lang="en-US" sz="2500">
              <a:solidFill>
                <a:srgbClr val="FFFFFF"/>
              </a:solidFill>
            </a:endParaRPr>
          </a:p>
          <a:p>
            <a:pPr marL="342900" indent="-342900">
              <a:buFont typeface="Arial" panose="020B0604020202020204" pitchFamily="34" charset="0"/>
              <a:buChar char="•"/>
            </a:pPr>
            <a:r>
              <a:rPr lang="en-US" sz="2500">
                <a:solidFill>
                  <a:srgbClr val="FFFFFF"/>
                </a:solidFill>
              </a:rPr>
              <a:t>To exclude the tagged tests, we run the following command:</a:t>
            </a:r>
          </a:p>
          <a:p>
            <a:endParaRPr lang="en-US" sz="2500">
              <a:solidFill>
                <a:srgbClr val="FFFFFF"/>
              </a:solidFill>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299685" y="8813611"/>
            <a:ext cx="424475" cy="169791"/>
          </a:xfrm>
          <a:prstGeom prst="rect">
            <a:avLst/>
          </a:prstGeom>
          <a:ln w="12700">
            <a:miter lim="400000"/>
          </a:ln>
        </p:spPr>
      </p:pic>
      <p:sp>
        <p:nvSpPr>
          <p:cNvPr id="8" name="Rectangle 2">
            <a:extLst>
              <a:ext uri="{FF2B5EF4-FFF2-40B4-BE49-F238E27FC236}">
                <a16:creationId xmlns:a16="http://schemas.microsoft.com/office/drawing/2014/main" id="{52282C48-71C2-D760-CB79-60C71A32F6D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EC7BD18-DEB5-2A61-9B15-D3F312F9C862}"/>
              </a:ext>
            </a:extLst>
          </p:cNvPr>
          <p:cNvSpPr>
            <a:spLocks noChangeArrowheads="1"/>
          </p:cNvSpPr>
          <p:nvPr/>
        </p:nvSpPr>
        <p:spPr bwMode="auto">
          <a:xfrm>
            <a:off x="0" y="90100"/>
            <a:ext cx="6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85168C17-41D1-E45A-EB35-C7D68E82E4A1}"/>
              </a:ext>
            </a:extLst>
          </p:cNvPr>
          <p:cNvSpPr/>
          <p:nvPr/>
        </p:nvSpPr>
        <p:spPr>
          <a:xfrm>
            <a:off x="4029151" y="7346328"/>
            <a:ext cx="6007100" cy="307777"/>
          </a:xfrm>
          <a:prstGeom prst="rect">
            <a:avLst/>
          </a:prstGeom>
          <a:solidFill>
            <a:srgbClr val="FFFFFF"/>
          </a:solidFill>
          <a:ln w="12700" cap="flat">
            <a:solidFill>
              <a:srgbClr val="BCBEC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b="0" i="0">
                <a:solidFill>
                  <a:srgbClr val="3B3B3B"/>
                </a:solidFill>
                <a:effectLst/>
                <a:latin typeface="ui-monospace"/>
              </a:rPr>
              <a:t>mvn test -DexcludeGroups=</a:t>
            </a:r>
            <a:r>
              <a:rPr lang="en-US" b="0" i="0">
                <a:solidFill>
                  <a:srgbClr val="2A00FF"/>
                </a:solidFill>
                <a:effectLst/>
                <a:latin typeface="ui-monospace"/>
              </a:rPr>
              <a:t>“development“</a:t>
            </a:r>
            <a:endParaRPr lang="en-US">
              <a:solidFill>
                <a:schemeClr val="tx1"/>
              </a:solidFill>
              <a:ea typeface="+mn-ea"/>
              <a:cs typeface="+mn-cs"/>
            </a:endParaRPr>
          </a:p>
        </p:txBody>
      </p:sp>
      <p:sp>
        <p:nvSpPr>
          <p:cNvPr id="3" name="Rectangle 2">
            <a:extLst>
              <a:ext uri="{FF2B5EF4-FFF2-40B4-BE49-F238E27FC236}">
                <a16:creationId xmlns:a16="http://schemas.microsoft.com/office/drawing/2014/main" id="{8E70ED4E-D566-E955-0074-87DED0FF6607}"/>
              </a:ext>
            </a:extLst>
          </p:cNvPr>
          <p:cNvSpPr/>
          <p:nvPr/>
        </p:nvSpPr>
        <p:spPr>
          <a:xfrm>
            <a:off x="4029151" y="6187490"/>
            <a:ext cx="6007100" cy="307777"/>
          </a:xfrm>
          <a:prstGeom prst="rect">
            <a:avLst/>
          </a:prstGeom>
          <a:solidFill>
            <a:srgbClr val="FFFFFF"/>
          </a:solidFill>
          <a:ln w="12700" cap="flat">
            <a:solidFill>
              <a:srgbClr val="BCBEC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b="0" i="0">
                <a:solidFill>
                  <a:srgbClr val="3B3B3B"/>
                </a:solidFill>
                <a:effectLst/>
                <a:latin typeface="ui-monospace"/>
              </a:rPr>
              <a:t>mvn test -Dgroups=</a:t>
            </a:r>
            <a:r>
              <a:rPr lang="en-US" b="0" i="0">
                <a:solidFill>
                  <a:srgbClr val="2A00FF"/>
                </a:solidFill>
                <a:effectLst/>
                <a:latin typeface="ui-monospace"/>
              </a:rPr>
              <a:t>“feature-168, development"</a:t>
            </a:r>
            <a:endParaRPr lang="en-US">
              <a:solidFill>
                <a:schemeClr val="tx1"/>
              </a:solidFill>
              <a:ea typeface="+mn-ea"/>
              <a:cs typeface="+mn-cs"/>
            </a:endParaRPr>
          </a:p>
        </p:txBody>
      </p:sp>
    </p:spTree>
    <p:extLst>
      <p:ext uri="{BB962C8B-B14F-4D97-AF65-F5344CB8AC3E}">
        <p14:creationId xmlns:p14="http://schemas.microsoft.com/office/powerpoint/2010/main" val="849338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chapter name">
            <a:extLst>
              <a:ext uri="{FF2B5EF4-FFF2-40B4-BE49-F238E27FC236}">
                <a16:creationId xmlns:a16="http://schemas.microsoft.com/office/drawing/2014/main" id="{F25E5A5C-3582-7429-E2E9-90078836490E}"/>
              </a:ext>
            </a:extLst>
          </p:cNvPr>
          <p:cNvSpPr txBox="1">
            <a:spLocks/>
          </p:cNvSpPr>
          <p:nvPr/>
        </p:nvSpPr>
        <p:spPr>
          <a:xfrm>
            <a:off x="18022529" y="471949"/>
            <a:ext cx="5575149" cy="694894"/>
          </a:xfrm>
          <a:prstGeom prst="roundRect">
            <a:avLst>
              <a:gd name="adj" fmla="val 50000"/>
            </a:avLst>
          </a:prstGeom>
        </p:spPr>
        <p:txBody>
          <a:bodyPr>
            <a:normAutofit fontScale="32500" lnSpcReduction="20000"/>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hangingPunct="1"/>
            <a:r>
              <a:rPr lang="en-US" sz="8000">
                <a:solidFill>
                  <a:srgbClr val="FFFFFF"/>
                </a:solidFill>
              </a:rPr>
              <a:t>JUnit annotations</a:t>
            </a:r>
            <a:endParaRPr lang="en-US"/>
          </a:p>
        </p:txBody>
      </p:sp>
      <p:sp>
        <p:nvSpPr>
          <p:cNvPr id="12" name="TextBox 11">
            <a:extLst>
              <a:ext uri="{FF2B5EF4-FFF2-40B4-BE49-F238E27FC236}">
                <a16:creationId xmlns:a16="http://schemas.microsoft.com/office/drawing/2014/main" id="{05C9A193-B336-AC76-7E37-B5BE173F927A}"/>
              </a:ext>
            </a:extLst>
          </p:cNvPr>
          <p:cNvSpPr txBox="1"/>
          <p:nvPr/>
        </p:nvSpPr>
        <p:spPr>
          <a:xfrm>
            <a:off x="3327951" y="1437769"/>
            <a:ext cx="15688962" cy="22236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@Timeout</a:t>
            </a:r>
            <a:r>
              <a:rPr lang="en-US" sz="2500">
                <a:solidFill>
                  <a:srgbClr val="FFFFFF"/>
                </a:solidFill>
              </a:rPr>
              <a:t> </a:t>
            </a:r>
            <a:r>
              <a:rPr lang="en-US" sz="2500">
                <a:solidFill>
                  <a:srgbClr val="FFFFFF"/>
                </a:solidFill>
                <a:effectLst/>
                <a:ea typeface="+mn-lt"/>
                <a:cs typeface="+mn-lt"/>
              </a:rPr>
              <a:t>is used to define a timeout for a method or all testable methods within one class and its @Nested classes.</a:t>
            </a:r>
          </a:p>
          <a:p>
            <a:r>
              <a:rPr lang="en-US" sz="2500">
                <a:solidFill>
                  <a:srgbClr val="FFFFFF"/>
                </a:solidFill>
                <a:effectLst/>
                <a:ea typeface="+mn-lt"/>
                <a:cs typeface="+mn-lt"/>
              </a:rPr>
              <a:t>This annotation may also be used on lifecycle methods annotated with @BeforeAll, @BeforeEach, @AfterEach, or @AfterAll.</a:t>
            </a:r>
          </a:p>
        </p:txBody>
      </p:sp>
      <p:pic>
        <p:nvPicPr>
          <p:cNvPr id="13" name="endava_brandshape_RGB_red.svg" descr="endava_brandshape_RGB_red.svg">
            <a:extLst>
              <a:ext uri="{FF2B5EF4-FFF2-40B4-BE49-F238E27FC236}">
                <a16:creationId xmlns:a16="http://schemas.microsoft.com/office/drawing/2014/main" id="{FDEFAAE1-D459-37B7-62A7-7455A56366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3" y="1713421"/>
            <a:ext cx="424475" cy="169791"/>
          </a:xfrm>
          <a:prstGeom prst="rect">
            <a:avLst/>
          </a:prstGeom>
          <a:ln w="12700">
            <a:miter lim="400000"/>
          </a:ln>
        </p:spPr>
      </p:pic>
      <p:sp>
        <p:nvSpPr>
          <p:cNvPr id="4" name="Rectangle 2">
            <a:extLst>
              <a:ext uri="{FF2B5EF4-FFF2-40B4-BE49-F238E27FC236}">
                <a16:creationId xmlns:a16="http://schemas.microsoft.com/office/drawing/2014/main" id="{228F20B5-EF22-243D-AB2B-7CCEB28E874D}"/>
              </a:ext>
            </a:extLst>
          </p:cNvPr>
          <p:cNvSpPr>
            <a:spLocks noChangeArrowheads="1"/>
          </p:cNvSpPr>
          <p:nvPr/>
        </p:nvSpPr>
        <p:spPr bwMode="auto">
          <a:xfrm rot="10800000" flipV="1">
            <a:off x="3327951" y="3727692"/>
            <a:ext cx="13757329" cy="3170099"/>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a:lnSpc>
                <a:spcPct val="100000"/>
              </a:lnSpc>
              <a:spcBef>
                <a:spcPct val="0"/>
              </a:spcBef>
              <a:spcAft>
                <a:spcPct val="0"/>
              </a:spcAft>
            </a:pPr>
            <a:r>
              <a:rPr lang="en-US">
                <a:solidFill>
                  <a:srgbClr val="B3AE60"/>
                </a:solidFill>
                <a:effectLst/>
                <a:latin typeface="+mj-lt"/>
                <a:ea typeface="Calibri" panose="020F0502020204030204" pitchFamily="34" charset="0"/>
                <a:cs typeface="Times New Roman" panose="02020603050405020304" pitchFamily="18" charset="0"/>
              </a:rPr>
              <a:t>@BeforeEach</a:t>
            </a:r>
            <a:br>
              <a:rPr lang="en-US">
                <a:solidFill>
                  <a:srgbClr val="B3AE60"/>
                </a:solidFill>
                <a:effectLst/>
                <a:latin typeface="+mj-lt"/>
                <a:ea typeface="Calibri" panose="020F0502020204030204" pitchFamily="34" charset="0"/>
                <a:cs typeface="Times New Roman" panose="02020603050405020304" pitchFamily="18" charset="0"/>
              </a:rPr>
            </a:br>
            <a:r>
              <a:rPr lang="en-US">
                <a:solidFill>
                  <a:srgbClr val="B3AE60"/>
                </a:solidFill>
                <a:effectLst/>
                <a:latin typeface="+mj-lt"/>
                <a:ea typeface="Calibri" panose="020F0502020204030204" pitchFamily="34" charset="0"/>
                <a:cs typeface="Times New Roman" panose="02020603050405020304" pitchFamily="18" charset="0"/>
              </a:rPr>
              <a:t>@Timeout</a:t>
            </a:r>
            <a:r>
              <a:rPr lang="en-US">
                <a:solidFill>
                  <a:srgbClr val="BCBEC4"/>
                </a:solidFill>
                <a:effectLst/>
                <a:latin typeface="+mj-lt"/>
                <a:ea typeface="Calibri" panose="020F0502020204030204" pitchFamily="34" charset="0"/>
                <a:cs typeface="Times New Roman" panose="02020603050405020304" pitchFamily="18" charset="0"/>
              </a:rPr>
              <a:t>(</a:t>
            </a:r>
            <a:r>
              <a:rPr lang="en-US">
                <a:solidFill>
                  <a:srgbClr val="2AACB8"/>
                </a:solidFill>
                <a:effectLst/>
                <a:latin typeface="+mj-lt"/>
                <a:ea typeface="Calibri" panose="020F0502020204030204" pitchFamily="34" charset="0"/>
                <a:cs typeface="Times New Roman" panose="02020603050405020304" pitchFamily="18" charset="0"/>
              </a:rPr>
              <a:t>2</a:t>
            </a:r>
            <a:r>
              <a:rPr lang="en-US">
                <a:solidFill>
                  <a:srgbClr val="BCBEC4"/>
                </a:solidFill>
                <a:effectLst/>
                <a:latin typeface="+mj-lt"/>
                <a:ea typeface="Calibri" panose="020F0502020204030204" pitchFamily="34" charset="0"/>
                <a:cs typeface="Times New Roman" panose="02020603050405020304" pitchFamily="18" charset="0"/>
              </a:rPr>
              <a:t>)</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CF8E6D"/>
                </a:solidFill>
                <a:effectLst/>
                <a:latin typeface="+mj-lt"/>
                <a:ea typeface="Calibri" panose="020F0502020204030204" pitchFamily="34" charset="0"/>
                <a:cs typeface="Times New Roman" panose="02020603050405020304" pitchFamily="18" charset="0"/>
              </a:rPr>
              <a:t>void </a:t>
            </a:r>
            <a:r>
              <a:rPr lang="en-US" err="1">
                <a:solidFill>
                  <a:srgbClr val="56A8F5"/>
                </a:solidFill>
                <a:effectLst/>
                <a:latin typeface="+mj-lt"/>
                <a:ea typeface="Calibri" panose="020F0502020204030204" pitchFamily="34" charset="0"/>
                <a:cs typeface="Times New Roman" panose="02020603050405020304" pitchFamily="18" charset="0"/>
              </a:rPr>
              <a:t>setUp</a:t>
            </a:r>
            <a:r>
              <a:rPr lang="en-US">
                <a:solidFill>
                  <a:srgbClr val="BCBEC4"/>
                </a:solidFill>
                <a:effectLst/>
                <a:latin typeface="+mj-lt"/>
                <a:ea typeface="Calibri" panose="020F0502020204030204" pitchFamily="34" charset="0"/>
                <a:cs typeface="Times New Roman" panose="02020603050405020304" pitchFamily="18" charset="0"/>
              </a:rPr>
              <a:t>() {</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r>
              <a:rPr lang="en-US">
                <a:solidFill>
                  <a:srgbClr val="7A7E85"/>
                </a:solidFill>
                <a:effectLst/>
                <a:latin typeface="+mj-lt"/>
                <a:ea typeface="Calibri" panose="020F0502020204030204" pitchFamily="34" charset="0"/>
                <a:cs typeface="Times New Roman" panose="02020603050405020304" pitchFamily="18" charset="0"/>
              </a:rPr>
              <a:t>// fails if execution time exceeds 2 seconds</a:t>
            </a:r>
            <a:br>
              <a:rPr lang="en-US">
                <a:solidFill>
                  <a:srgbClr val="7A7E85"/>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a:t>
            </a:r>
            <a:br>
              <a:rPr lang="en-US">
                <a:solidFill>
                  <a:srgbClr val="BCBEC4"/>
                </a:solidFill>
                <a:effectLst/>
                <a:latin typeface="+mj-lt"/>
                <a:ea typeface="Calibri" panose="020F0502020204030204" pitchFamily="34" charset="0"/>
                <a:cs typeface="Times New Roman" panose="02020603050405020304" pitchFamily="18" charset="0"/>
              </a:rPr>
            </a:b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3AE60"/>
                </a:solidFill>
                <a:effectLst/>
                <a:latin typeface="+mj-lt"/>
                <a:ea typeface="Calibri" panose="020F0502020204030204" pitchFamily="34" charset="0"/>
                <a:cs typeface="Times New Roman" panose="02020603050405020304" pitchFamily="18" charset="0"/>
              </a:rPr>
              <a:t>@Test</a:t>
            </a:r>
            <a:br>
              <a:rPr lang="en-US">
                <a:solidFill>
                  <a:srgbClr val="B3AE60"/>
                </a:solidFill>
                <a:effectLst/>
                <a:latin typeface="+mj-lt"/>
                <a:ea typeface="Calibri" panose="020F0502020204030204" pitchFamily="34" charset="0"/>
                <a:cs typeface="Times New Roman" panose="02020603050405020304" pitchFamily="18" charset="0"/>
              </a:rPr>
            </a:br>
            <a:r>
              <a:rPr lang="en-US">
                <a:solidFill>
                  <a:srgbClr val="B3AE60"/>
                </a:solidFill>
                <a:effectLst/>
                <a:latin typeface="+mj-lt"/>
                <a:ea typeface="Calibri" panose="020F0502020204030204" pitchFamily="34" charset="0"/>
                <a:cs typeface="Times New Roman" panose="02020603050405020304" pitchFamily="18" charset="0"/>
              </a:rPr>
              <a:t>@Timeout</a:t>
            </a:r>
            <a:r>
              <a:rPr lang="en-US">
                <a:solidFill>
                  <a:srgbClr val="BCBEC4"/>
                </a:solidFill>
                <a:effectLst/>
                <a:latin typeface="+mj-lt"/>
                <a:ea typeface="Calibri" panose="020F0502020204030204" pitchFamily="34" charset="0"/>
                <a:cs typeface="Times New Roman" panose="02020603050405020304" pitchFamily="18" charset="0"/>
              </a:rPr>
              <a:t>(</a:t>
            </a:r>
            <a:r>
              <a:rPr lang="en-US">
                <a:solidFill>
                  <a:srgbClr val="2AACB8"/>
                </a:solidFill>
                <a:effectLst/>
                <a:latin typeface="+mj-lt"/>
                <a:ea typeface="Calibri" panose="020F0502020204030204" pitchFamily="34" charset="0"/>
                <a:cs typeface="Times New Roman" panose="02020603050405020304" pitchFamily="18" charset="0"/>
              </a:rPr>
              <a:t>3</a:t>
            </a:r>
            <a:r>
              <a:rPr lang="en-US">
                <a:solidFill>
                  <a:srgbClr val="BCBEC4"/>
                </a:solidFill>
                <a:effectLst/>
                <a:latin typeface="+mj-lt"/>
                <a:ea typeface="Calibri" panose="020F0502020204030204" pitchFamily="34" charset="0"/>
                <a:cs typeface="Times New Roman" panose="02020603050405020304" pitchFamily="18" charset="0"/>
              </a:rPr>
              <a:t>)</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CF8E6D"/>
                </a:solidFill>
                <a:effectLst/>
                <a:latin typeface="+mj-lt"/>
                <a:ea typeface="Calibri" panose="020F0502020204030204" pitchFamily="34" charset="0"/>
                <a:cs typeface="Times New Roman" panose="02020603050405020304" pitchFamily="18" charset="0"/>
              </a:rPr>
              <a:t>void </a:t>
            </a:r>
            <a:r>
              <a:rPr lang="en-US" err="1">
                <a:solidFill>
                  <a:srgbClr val="56A8F5"/>
                </a:solidFill>
                <a:effectLst/>
                <a:latin typeface="+mj-lt"/>
                <a:ea typeface="Calibri" panose="020F0502020204030204" pitchFamily="34" charset="0"/>
                <a:cs typeface="Times New Roman" panose="02020603050405020304" pitchFamily="18" charset="0"/>
              </a:rPr>
              <a:t>someTest</a:t>
            </a:r>
            <a:r>
              <a:rPr lang="en-US">
                <a:solidFill>
                  <a:srgbClr val="BCBEC4"/>
                </a:solidFill>
                <a:effectLst/>
                <a:latin typeface="+mj-lt"/>
                <a:ea typeface="Calibri" panose="020F0502020204030204" pitchFamily="34" charset="0"/>
                <a:cs typeface="Times New Roman" panose="02020603050405020304" pitchFamily="18" charset="0"/>
              </a:rPr>
              <a:t>() {</a:t>
            </a:r>
            <a:br>
              <a:rPr lang="en-US">
                <a:solidFill>
                  <a:srgbClr val="BCBEC4"/>
                </a:solidFill>
                <a:effectLst/>
                <a:latin typeface="+mj-lt"/>
                <a:ea typeface="Calibri" panose="020F0502020204030204" pitchFamily="34" charset="0"/>
                <a:cs typeface="Times New Roman" panose="02020603050405020304" pitchFamily="18" charset="0"/>
              </a:rPr>
            </a:br>
            <a:r>
              <a:rPr lang="en-US">
                <a:solidFill>
                  <a:srgbClr val="BCBEC4"/>
                </a:solidFill>
                <a:effectLst/>
                <a:latin typeface="+mj-lt"/>
                <a:ea typeface="Calibri" panose="020F0502020204030204" pitchFamily="34" charset="0"/>
                <a:cs typeface="Times New Roman" panose="02020603050405020304" pitchFamily="18" charset="0"/>
              </a:rPr>
              <a:t>    </a:t>
            </a:r>
            <a:r>
              <a:rPr lang="en-US" err="1">
                <a:solidFill>
                  <a:srgbClr val="BCBEC4"/>
                </a:solidFill>
                <a:effectLst/>
                <a:latin typeface="+mj-lt"/>
                <a:ea typeface="Calibri" panose="020F0502020204030204" pitchFamily="34" charset="0"/>
                <a:cs typeface="Times New Roman" panose="02020603050405020304" pitchFamily="18" charset="0"/>
              </a:rPr>
              <a:t>TimeUnit.</a:t>
            </a:r>
            <a:r>
              <a:rPr lang="en-US" i="1" err="1">
                <a:solidFill>
                  <a:srgbClr val="C77DBB"/>
                </a:solidFill>
                <a:effectLst/>
                <a:latin typeface="+mj-lt"/>
                <a:ea typeface="Calibri" panose="020F0502020204030204" pitchFamily="34" charset="0"/>
                <a:cs typeface="Times New Roman" panose="02020603050405020304" pitchFamily="18" charset="0"/>
              </a:rPr>
              <a:t>SECONDS</a:t>
            </a:r>
            <a:r>
              <a:rPr lang="en-US" err="1">
                <a:solidFill>
                  <a:srgbClr val="BCBEC4"/>
                </a:solidFill>
                <a:effectLst/>
                <a:latin typeface="+mj-lt"/>
                <a:ea typeface="Calibri" panose="020F0502020204030204" pitchFamily="34" charset="0"/>
                <a:cs typeface="Times New Roman" panose="02020603050405020304" pitchFamily="18" charset="0"/>
              </a:rPr>
              <a:t>.sleep</a:t>
            </a:r>
            <a:r>
              <a:rPr lang="en-US">
                <a:solidFill>
                  <a:srgbClr val="BCBEC4"/>
                </a:solidFill>
                <a:effectLst/>
                <a:latin typeface="+mj-lt"/>
                <a:ea typeface="Calibri" panose="020F0502020204030204" pitchFamily="34" charset="0"/>
                <a:cs typeface="Times New Roman" panose="02020603050405020304" pitchFamily="18" charset="0"/>
              </a:rPr>
              <a:t>(</a:t>
            </a:r>
            <a:r>
              <a:rPr lang="en-US">
                <a:solidFill>
                  <a:srgbClr val="2AACB8"/>
                </a:solidFill>
                <a:effectLst/>
                <a:latin typeface="+mj-lt"/>
                <a:ea typeface="Calibri" panose="020F0502020204030204" pitchFamily="34" charset="0"/>
                <a:cs typeface="Times New Roman" panose="02020603050405020304" pitchFamily="18" charset="0"/>
              </a:rPr>
              <a:t>5</a:t>
            </a:r>
            <a:r>
              <a:rPr lang="en-US">
                <a:solidFill>
                  <a:srgbClr val="BCBEC4"/>
                </a:solidFill>
                <a:effectLst/>
                <a:latin typeface="+mj-lt"/>
                <a:ea typeface="Calibri" panose="020F0502020204030204" pitchFamily="34" charset="0"/>
                <a:cs typeface="Times New Roman" panose="02020603050405020304" pitchFamily="18" charset="0"/>
              </a:rPr>
              <a:t>); }</a:t>
            </a:r>
            <a:endParaRPr kumimoji="0" lang="en-US" altLang="en-US" b="0" i="0" u="none" strike="noStrike" cap="none" normalizeH="0" baseline="0">
              <a:ln>
                <a:noFill/>
              </a:ln>
              <a:solidFill>
                <a:schemeClr val="tx1"/>
              </a:solidFill>
              <a:effectLst/>
              <a:latin typeface="+mj-lt"/>
            </a:endParaRPr>
          </a:p>
        </p:txBody>
      </p:sp>
      <p:sp>
        <p:nvSpPr>
          <p:cNvPr id="2" name="TextBox 1">
            <a:extLst>
              <a:ext uri="{FF2B5EF4-FFF2-40B4-BE49-F238E27FC236}">
                <a16:creationId xmlns:a16="http://schemas.microsoft.com/office/drawing/2014/main" id="{5787087F-BA82-17EA-17EC-32903984781E}"/>
              </a:ext>
            </a:extLst>
          </p:cNvPr>
          <p:cNvSpPr txBox="1"/>
          <p:nvPr/>
        </p:nvSpPr>
        <p:spPr>
          <a:xfrm>
            <a:off x="3184380" y="7674860"/>
            <a:ext cx="17170163" cy="35317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US" sz="2500">
                <a:solidFill>
                  <a:schemeClr val="bg1"/>
                </a:solidFill>
              </a:rPr>
              <a:t> </a:t>
            </a:r>
            <a:r>
              <a:rPr lang="en-US" sz="3000" b="1">
                <a:solidFill>
                  <a:schemeClr val="bg1"/>
                </a:solidFill>
                <a:effectLst/>
                <a:latin typeface="+mn-lt"/>
              </a:rPr>
              <a:t>@</a:t>
            </a:r>
            <a:r>
              <a:rPr lang="en-US" sz="3000" b="1">
                <a:solidFill>
                  <a:schemeClr val="bg1"/>
                </a:solidFill>
              </a:rPr>
              <a:t>ExtendWith</a:t>
            </a:r>
            <a:r>
              <a:rPr lang="en-US" sz="2500">
                <a:solidFill>
                  <a:schemeClr val="bg1"/>
                </a:solidFill>
              </a:rPr>
              <a:t>  </a:t>
            </a:r>
            <a:r>
              <a:rPr lang="en-US" sz="2500">
                <a:solidFill>
                  <a:srgbClr val="FFFFFF"/>
                </a:solidFill>
              </a:rPr>
              <a:t>allows you to register extensions, which can intercept the test execution lifecycle to add additional behavior or services.</a:t>
            </a:r>
          </a:p>
          <a:p>
            <a:pPr marL="342900" indent="-342900">
              <a:buFont typeface="Arial" panose="020B0604020202020204" pitchFamily="34" charset="0"/>
              <a:buChar char="•"/>
            </a:pPr>
            <a:r>
              <a:rPr lang="en-US" sz="2500">
                <a:solidFill>
                  <a:srgbClr val="FFFFFF"/>
                </a:solidFill>
              </a:rPr>
              <a:t> The annotation can be added multiple time to a test.</a:t>
            </a:r>
          </a:p>
          <a:p>
            <a:pPr marL="342900" indent="-342900">
              <a:buFont typeface="Arial" panose="020B0604020202020204" pitchFamily="34" charset="0"/>
              <a:buChar char="•"/>
            </a:pPr>
            <a:r>
              <a:rPr lang="en-US" sz="2500">
                <a:solidFill>
                  <a:srgbClr val="FFFFFF"/>
                </a:solidFill>
              </a:rPr>
              <a:t> If we register multiple extensions programmatically, via @RegisterExtension, JUnit will register those extensions in a deterministic order. </a:t>
            </a:r>
          </a:p>
          <a:p>
            <a:pPr marL="342900" indent="-342900">
              <a:buFont typeface="Arial" panose="020B0604020202020204" pitchFamily="34" charset="0"/>
              <a:buChar char="•"/>
            </a:pPr>
            <a:r>
              <a:rPr lang="en-US" sz="2500">
                <a:solidFill>
                  <a:srgbClr val="FFFFFF"/>
                </a:solidFill>
              </a:rPr>
              <a:t> To enforce a particular registration ordering, we can use the </a:t>
            </a:r>
            <a:r>
              <a:rPr lang="en-US" sz="2500">
                <a:solidFill>
                  <a:schemeClr val="bg1"/>
                </a:solidFill>
              </a:rPr>
              <a:t>@Order </a:t>
            </a:r>
            <a:r>
              <a:rPr lang="en-US" sz="2500">
                <a:solidFill>
                  <a:srgbClr val="FFFFFF"/>
                </a:solidFill>
              </a:rPr>
              <a:t>annotation</a:t>
            </a:r>
          </a:p>
        </p:txBody>
      </p:sp>
      <p:sp>
        <p:nvSpPr>
          <p:cNvPr id="3" name="Rectangle 2">
            <a:extLst>
              <a:ext uri="{FF2B5EF4-FFF2-40B4-BE49-F238E27FC236}">
                <a16:creationId xmlns:a16="http://schemas.microsoft.com/office/drawing/2014/main" id="{7358F67C-ABD9-366C-215D-2E372DB41075}"/>
              </a:ext>
            </a:extLst>
          </p:cNvPr>
          <p:cNvSpPr>
            <a:spLocks noChangeArrowheads="1"/>
          </p:cNvSpPr>
          <p:nvPr/>
        </p:nvSpPr>
        <p:spPr bwMode="auto">
          <a:xfrm rot="10800000" flipV="1">
            <a:off x="3327951" y="11650090"/>
            <a:ext cx="13757329" cy="1015663"/>
          </a:xfrm>
          <a:prstGeom prst="rect">
            <a:avLst/>
          </a:prstGeom>
          <a:solidFill>
            <a:srgbClr val="1E1F22"/>
          </a:solidFill>
          <a:ln w="9525">
            <a:solidFill>
              <a:srgbClr val="8D72C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B3AE60"/>
                </a:solidFill>
                <a:effectLst/>
                <a:latin typeface="+mj-lt"/>
              </a:rPr>
              <a:t>@ExtendWith</a:t>
            </a:r>
            <a:r>
              <a:rPr kumimoji="0" lang="en-US" altLang="en-US" b="0" i="0" u="none" strike="noStrike" cap="none" normalizeH="0" baseline="0">
                <a:ln>
                  <a:noFill/>
                </a:ln>
                <a:solidFill>
                  <a:srgbClr val="BCBEC4"/>
                </a:solidFill>
                <a:effectLst/>
                <a:latin typeface="+mj-lt"/>
              </a:rPr>
              <a:t>(MockitoExtension.</a:t>
            </a:r>
            <a:r>
              <a:rPr kumimoji="0" lang="en-US" altLang="en-US" b="0" i="0" u="none" strike="noStrike" cap="none" normalizeH="0" baseline="0">
                <a:ln>
                  <a:noFill/>
                </a:ln>
                <a:solidFill>
                  <a:srgbClr val="CF8E6D"/>
                </a:solidFill>
                <a:effectLst/>
                <a:latin typeface="+mj-lt"/>
              </a:rPr>
              <a:t>class</a:t>
            </a:r>
            <a:r>
              <a:rPr kumimoji="0" lang="en-US" altLang="en-US" b="0" i="0" u="none" strike="noStrike" cap="none" normalizeH="0" baseline="0">
                <a:ln>
                  <a:noFill/>
                </a:ln>
                <a:solidFill>
                  <a:srgbClr val="BCBEC4"/>
                </a:solidFill>
                <a:effectLst/>
                <a:latin typeface="+mj-lt"/>
              </a:rPr>
              <a:t>)</a:t>
            </a:r>
            <a:br>
              <a:rPr kumimoji="0" lang="en-US" altLang="en-US" b="0" i="0" u="none" strike="noStrike" cap="none" normalizeH="0" baseline="0">
                <a:ln>
                  <a:noFill/>
                </a:ln>
                <a:solidFill>
                  <a:srgbClr val="BCBEC4"/>
                </a:solidFill>
                <a:effectLst/>
                <a:latin typeface="+mj-lt"/>
              </a:rPr>
            </a:br>
            <a:r>
              <a:rPr kumimoji="0" lang="en-US" altLang="en-US" b="0" i="0" u="none" strike="noStrike" cap="none" normalizeH="0" baseline="0">
                <a:ln>
                  <a:noFill/>
                </a:ln>
                <a:solidFill>
                  <a:srgbClr val="CF8E6D"/>
                </a:solidFill>
                <a:effectLst/>
                <a:latin typeface="+mj-lt"/>
              </a:rPr>
              <a:t>class </a:t>
            </a:r>
            <a:r>
              <a:rPr kumimoji="0" lang="en-US" altLang="en-US" b="0" i="0" u="none" strike="noStrike" cap="none" normalizeH="0" baseline="0" err="1">
                <a:ln>
                  <a:noFill/>
                </a:ln>
                <a:solidFill>
                  <a:srgbClr val="BCBEC4"/>
                </a:solidFill>
                <a:effectLst/>
                <a:latin typeface="+mj-lt"/>
              </a:rPr>
              <a:t>CustomerOrderTest</a:t>
            </a:r>
            <a:r>
              <a:rPr kumimoji="0" lang="en-US" altLang="en-US"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BCBEC4"/>
                </a:solidFill>
                <a:effectLst/>
                <a:latin typeface="+mj-lt"/>
              </a:rPr>
              <a:t> }</a:t>
            </a:r>
            <a:endParaRPr kumimoji="0" lang="en-US" altLang="en-US" b="0" i="0" u="none" strike="noStrike" cap="none" normalizeH="0" baseline="0">
              <a:ln>
                <a:noFill/>
              </a:ln>
              <a:solidFill>
                <a:schemeClr val="tx1"/>
              </a:solidFill>
              <a:effectLst/>
              <a:latin typeface="+mj-lt"/>
            </a:endParaRPr>
          </a:p>
        </p:txBody>
      </p:sp>
      <p:pic>
        <p:nvPicPr>
          <p:cNvPr id="6" name="endava_brandshape_RGB_red.svg" descr="endava_brandshape_RGB_red.svg">
            <a:extLst>
              <a:ext uri="{FF2B5EF4-FFF2-40B4-BE49-F238E27FC236}">
                <a16:creationId xmlns:a16="http://schemas.microsoft.com/office/drawing/2014/main" id="{A032848D-28B9-A3D4-E293-1CE6B68980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0800000">
            <a:off x="2511922" y="7827709"/>
            <a:ext cx="424475" cy="169791"/>
          </a:xfrm>
          <a:prstGeom prst="rect">
            <a:avLst/>
          </a:prstGeom>
          <a:ln w="12700">
            <a:miter lim="400000"/>
          </a:ln>
        </p:spPr>
      </p:pic>
      <p:sp>
        <p:nvSpPr>
          <p:cNvPr id="8" name="Rectangle 2">
            <a:extLst>
              <a:ext uri="{FF2B5EF4-FFF2-40B4-BE49-F238E27FC236}">
                <a16:creationId xmlns:a16="http://schemas.microsoft.com/office/drawing/2014/main" id="{52282C48-71C2-D760-CB79-60C71A32F6D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9124455C-AABE-07E7-B5B0-343719B23118}"/>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1598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01"/>
          <p:cNvSpPr txBox="1">
            <a:spLocks noGrp="1"/>
          </p:cNvSpPr>
          <p:nvPr>
            <p:ph type="body" sz="quarter" idx="21"/>
          </p:nvPr>
        </p:nvSpPr>
        <p:spPr>
          <a:prstGeom prst="rect">
            <a:avLst/>
          </a:prstGeom>
        </p:spPr>
        <p:txBody>
          <a:bodyPr/>
          <a:lstStyle/>
          <a:p>
            <a:r>
              <a:rPr lang="en-US"/>
              <a:t>06</a:t>
            </a:r>
            <a:endParaRPr/>
          </a:p>
        </p:txBody>
      </p:sp>
      <p:sp>
        <p:nvSpPr>
          <p:cNvPr id="4" name="TextBox 3">
            <a:extLst>
              <a:ext uri="{FF2B5EF4-FFF2-40B4-BE49-F238E27FC236}">
                <a16:creationId xmlns:a16="http://schemas.microsoft.com/office/drawing/2014/main" id="{59E5DFBC-9A95-0AB0-D251-CBD0BC0EBB01}"/>
              </a:ext>
            </a:extLst>
          </p:cNvPr>
          <p:cNvSpPr txBox="1"/>
          <p:nvPr/>
        </p:nvSpPr>
        <p:spPr>
          <a:xfrm>
            <a:off x="6263148" y="2795879"/>
            <a:ext cx="12270658" cy="1150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defTabSz="470262" hangingPunct="1">
              <a:lnSpc>
                <a:spcPct val="150000"/>
              </a:lnSpc>
              <a:spcBef>
                <a:spcPts val="0"/>
              </a:spcBef>
              <a:buClr>
                <a:srgbClr val="FFFFFF"/>
              </a:buClr>
              <a:buSzTx/>
              <a:buFont typeface="Arial" panose="020B0604020202020204" pitchFamily="34" charset="0"/>
              <a:buNone/>
              <a:defRPr sz="4000">
                <a:solidFill>
                  <a:srgbClr val="FFFFFF"/>
                </a:solidFill>
              </a:defRPr>
            </a:pPr>
            <a:r>
              <a:rPr lang="en-US" sz="5000">
                <a:solidFill>
                  <a:srgbClr val="FFFFFF"/>
                </a:solidFill>
              </a:rPr>
              <a:t>Assertions. </a:t>
            </a:r>
          </a:p>
        </p:txBody>
      </p:sp>
    </p:spTree>
    <p:extLst>
      <p:ext uri="{BB962C8B-B14F-4D97-AF65-F5344CB8AC3E}">
        <p14:creationId xmlns:p14="http://schemas.microsoft.com/office/powerpoint/2010/main" val="373938798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5289996" y="2795882"/>
            <a:ext cx="16903254" cy="3352801"/>
          </a:xfrm>
          <a:prstGeom prst="rect">
            <a:avLst/>
          </a:prstGeom>
        </p:spPr>
        <p:txBody>
          <a:bodyPr/>
          <a:lstStyle/>
          <a:p>
            <a:r>
              <a:rPr lang="en-US"/>
              <a:t>Assertions. JUnit 5</a:t>
            </a:r>
            <a:endParaRPr/>
          </a:p>
        </p:txBody>
      </p:sp>
      <p:sp>
        <p:nvSpPr>
          <p:cNvPr id="2" name="TextBox 1">
            <a:extLst>
              <a:ext uri="{FF2B5EF4-FFF2-40B4-BE49-F238E27FC236}">
                <a16:creationId xmlns:a16="http://schemas.microsoft.com/office/drawing/2014/main" id="{A42F8F6C-7245-D7C7-8331-5119DF866CDA}"/>
              </a:ext>
            </a:extLst>
          </p:cNvPr>
          <p:cNvSpPr txBox="1"/>
          <p:nvPr/>
        </p:nvSpPr>
        <p:spPr>
          <a:xfrm>
            <a:off x="5289996" y="4472282"/>
            <a:ext cx="18453082" cy="77200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3500" b="0" i="0">
                <a:solidFill>
                  <a:schemeClr val="bg2"/>
                </a:solidFill>
                <a:effectLst/>
                <a:latin typeface="+mj-lt"/>
              </a:rPr>
              <a:t>Assertions allow us to verify that the code we write produces the </a:t>
            </a:r>
            <a:r>
              <a:rPr lang="en-US" sz="3500" b="0" i="0">
                <a:solidFill>
                  <a:schemeClr val="bg1"/>
                </a:solidFill>
                <a:effectLst/>
                <a:latin typeface="+mj-lt"/>
              </a:rPr>
              <a:t>expected</a:t>
            </a:r>
            <a:r>
              <a:rPr lang="en-US" sz="3500" b="0" i="0">
                <a:solidFill>
                  <a:schemeClr val="bg2"/>
                </a:solidFill>
                <a:effectLst/>
                <a:latin typeface="+mj-lt"/>
              </a:rPr>
              <a:t> results.</a:t>
            </a:r>
          </a:p>
          <a:p>
            <a:pPr marL="571500" marR="0" indent="-5715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3500" b="0" i="0" u="none" strike="noStrike" cap="none" spc="0" normalizeH="0" baseline="0">
                <a:ln>
                  <a:noFill/>
                </a:ln>
                <a:solidFill>
                  <a:schemeClr val="bg1"/>
                </a:solidFill>
                <a:effectLst/>
                <a:uFillTx/>
                <a:latin typeface="+mj-lt"/>
                <a:ea typeface="+mn-ea"/>
                <a:cs typeface="+mn-cs"/>
                <a:sym typeface="Poppins Regular"/>
              </a:rPr>
              <a:t>JUnit</a:t>
            </a:r>
            <a:r>
              <a:rPr kumimoji="0" lang="en-US" sz="3500" b="0" i="0" u="none" strike="noStrike" cap="none" spc="0" normalizeH="0" baseline="0">
                <a:ln>
                  <a:noFill/>
                </a:ln>
                <a:solidFill>
                  <a:schemeClr val="bg2"/>
                </a:solidFill>
                <a:effectLst/>
                <a:uFillTx/>
                <a:latin typeface="+mj-lt"/>
                <a:ea typeface="+mn-ea"/>
                <a:cs typeface="+mn-cs"/>
                <a:sym typeface="Poppins Regular"/>
              </a:rPr>
              <a:t> </a:t>
            </a:r>
            <a:r>
              <a:rPr lang="en-US" sz="3500">
                <a:solidFill>
                  <a:schemeClr val="bg1"/>
                </a:solidFill>
                <a:latin typeface="+mj-lt"/>
              </a:rPr>
              <a:t>5</a:t>
            </a:r>
            <a:r>
              <a:rPr kumimoji="0" lang="en-US" sz="3500" b="0" i="0" u="none" strike="noStrike" cap="none" spc="0" normalizeH="0" baseline="0">
                <a:ln>
                  <a:noFill/>
                </a:ln>
                <a:solidFill>
                  <a:schemeClr val="bg2"/>
                </a:solidFill>
                <a:effectLst/>
                <a:uFillTx/>
                <a:latin typeface="+mj-lt"/>
                <a:ea typeface="+mn-ea"/>
                <a:cs typeface="+mn-cs"/>
                <a:sym typeface="Poppins Regular"/>
              </a:rPr>
              <a:t> offers a wide range of methods for creating clear and informative assertions in tests.</a:t>
            </a:r>
          </a:p>
          <a:p>
            <a:pPr marL="571500" marR="0" indent="-5715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3500" b="0" i="0" u="none" strike="noStrike" cap="none" spc="0" normalizeH="0" baseline="0">
                <a:ln>
                  <a:noFill/>
                </a:ln>
                <a:solidFill>
                  <a:schemeClr val="bg2"/>
                </a:solidFill>
                <a:effectLst/>
                <a:uFillTx/>
                <a:latin typeface="+mj-lt"/>
                <a:ea typeface="+mn-ea"/>
                <a:cs typeface="+mn-cs"/>
                <a:sym typeface="Poppins Regular"/>
              </a:rPr>
              <a:t>All assertions in JUnit Jupiter are static methods, located in the class </a:t>
            </a:r>
            <a:r>
              <a:rPr kumimoji="0" lang="en-US" sz="3500" b="0" i="0" u="none" strike="noStrike" cap="none" spc="0" normalizeH="0" baseline="0" err="1">
                <a:ln>
                  <a:noFill/>
                </a:ln>
                <a:solidFill>
                  <a:schemeClr val="bg1"/>
                </a:solidFill>
                <a:effectLst/>
                <a:uFillTx/>
                <a:latin typeface="+mj-lt"/>
                <a:ea typeface="+mn-ea"/>
                <a:cs typeface="+mn-cs"/>
                <a:sym typeface="Poppins Regular"/>
              </a:rPr>
              <a:t>org.junit.jupiter.Assertions</a:t>
            </a:r>
            <a:r>
              <a:rPr kumimoji="0" lang="en-US" sz="3500" b="0" i="0" u="none" strike="noStrike" cap="none" spc="0" normalizeH="0" baseline="0">
                <a:ln>
                  <a:noFill/>
                </a:ln>
                <a:solidFill>
                  <a:schemeClr val="bg2"/>
                </a:solidFill>
                <a:effectLst/>
                <a:uFillTx/>
                <a:latin typeface="+mj-lt"/>
                <a:ea typeface="+mn-ea"/>
                <a:cs typeface="+mn-cs"/>
                <a:sym typeface="Poppins Regular"/>
              </a:rPr>
              <a:t>.</a:t>
            </a:r>
          </a:p>
          <a:p>
            <a:pPr marL="571500" indent="-571500">
              <a:buFont typeface="Arial" panose="020B0604020202020204" pitchFamily="34" charset="0"/>
              <a:buChar char="•"/>
            </a:pPr>
            <a:r>
              <a:rPr kumimoji="0" lang="en-US" sz="3500" b="0" i="0" u="none" strike="noStrike" cap="none" spc="0" normalizeH="0" baseline="0">
                <a:ln>
                  <a:noFill/>
                </a:ln>
                <a:solidFill>
                  <a:schemeClr val="bg2"/>
                </a:solidFill>
                <a:effectLst/>
                <a:uFillTx/>
                <a:latin typeface="+mj-lt"/>
                <a:ea typeface="+mn-ea"/>
                <a:cs typeface="+mn-cs"/>
                <a:sym typeface="Poppins Regular"/>
              </a:rPr>
              <a:t>Assertion methods</a:t>
            </a:r>
            <a:r>
              <a:rPr kumimoji="0" lang="en-US" sz="3500" b="0" i="0" u="none" strike="noStrike" cap="none" spc="0" normalizeH="0" baseline="0">
                <a:ln>
                  <a:noFill/>
                </a:ln>
                <a:solidFill>
                  <a:schemeClr val="bg1"/>
                </a:solidFill>
                <a:effectLst/>
                <a:uFillTx/>
                <a:latin typeface="+mj-lt"/>
                <a:ea typeface="+mn-ea"/>
                <a:cs typeface="+mn-cs"/>
                <a:sym typeface="Poppins Regular"/>
              </a:rPr>
              <a:t> </a:t>
            </a:r>
            <a:r>
              <a:rPr kumimoji="0" lang="en-US" sz="3500" b="0" i="0" u="none" strike="noStrike" cap="none" spc="0" normalizeH="0" baseline="0">
                <a:ln>
                  <a:noFill/>
                </a:ln>
                <a:solidFill>
                  <a:schemeClr val="bg2"/>
                </a:solidFill>
                <a:effectLst/>
                <a:uFillTx/>
                <a:latin typeface="+mj-lt"/>
                <a:ea typeface="+mn-ea"/>
                <a:cs typeface="+mn-cs"/>
                <a:sym typeface="Poppins Regular"/>
              </a:rPr>
              <a:t>has</a:t>
            </a:r>
            <a:r>
              <a:rPr lang="en-US" sz="3500">
                <a:solidFill>
                  <a:schemeClr val="bg1"/>
                </a:solidFill>
                <a:latin typeface="+mj-lt"/>
              </a:rPr>
              <a:t> </a:t>
            </a:r>
            <a:r>
              <a:rPr kumimoji="0" lang="en-US" sz="3500" b="0" i="0" u="none" strike="noStrike" cap="none" spc="0" normalizeH="0" baseline="0">
                <a:ln>
                  <a:noFill/>
                </a:ln>
                <a:solidFill>
                  <a:schemeClr val="bg2"/>
                </a:solidFill>
                <a:effectLst/>
                <a:uFillTx/>
                <a:latin typeface="+mj-lt"/>
                <a:ea typeface="+mn-ea"/>
                <a:cs typeface="+mn-cs"/>
                <a:sym typeface="Poppins Regular"/>
              </a:rPr>
              <a:t>many </a:t>
            </a:r>
            <a:r>
              <a:rPr kumimoji="0" lang="en-US" sz="3500" b="0" i="0" u="none" strike="noStrike" cap="none" spc="0" normalizeH="0" baseline="0">
                <a:ln>
                  <a:noFill/>
                </a:ln>
                <a:solidFill>
                  <a:schemeClr val="bg1"/>
                </a:solidFill>
                <a:effectLst/>
                <a:uFillTx/>
                <a:latin typeface="+mj-lt"/>
                <a:ea typeface="+mn-ea"/>
                <a:cs typeface="+mn-cs"/>
                <a:sym typeface="Poppins Regular"/>
              </a:rPr>
              <a:t>overloads</a:t>
            </a:r>
            <a:r>
              <a:rPr kumimoji="0" lang="en-US" sz="3500" b="0" i="0" u="none" strike="noStrike" cap="none" spc="0" normalizeH="0" baseline="0">
                <a:ln>
                  <a:noFill/>
                </a:ln>
                <a:solidFill>
                  <a:schemeClr val="bg2"/>
                </a:solidFill>
                <a:effectLst/>
                <a:uFillTx/>
                <a:latin typeface="+mj-lt"/>
                <a:ea typeface="+mn-ea"/>
                <a:cs typeface="+mn-cs"/>
                <a:sym typeface="Poppins Regular"/>
              </a:rPr>
              <a:t> to support various data types including </a:t>
            </a:r>
            <a:r>
              <a:rPr kumimoji="0" lang="en-US" sz="3500" b="0" i="0" u="none" strike="noStrike" cap="none" spc="0" normalizeH="0" baseline="0">
                <a:ln>
                  <a:noFill/>
                </a:ln>
                <a:solidFill>
                  <a:schemeClr val="bg1"/>
                </a:solidFill>
                <a:effectLst/>
                <a:uFillTx/>
                <a:latin typeface="+mj-lt"/>
                <a:ea typeface="+mn-ea"/>
                <a:cs typeface="+mn-cs"/>
                <a:sym typeface="Poppins Regular"/>
              </a:rPr>
              <a:t>String</a:t>
            </a:r>
            <a:r>
              <a:rPr kumimoji="0" lang="en-US" sz="3500" b="0" i="0" u="none" strike="noStrike" cap="none" spc="0" normalizeH="0" baseline="0">
                <a:ln>
                  <a:noFill/>
                </a:ln>
                <a:solidFill>
                  <a:schemeClr val="bg2"/>
                </a:solidFill>
                <a:effectLst/>
                <a:uFillTx/>
                <a:latin typeface="+mj-lt"/>
                <a:ea typeface="+mn-ea"/>
                <a:cs typeface="+mn-cs"/>
                <a:sym typeface="Poppins Regular"/>
              </a:rPr>
              <a:t> messages to provide additional information.</a:t>
            </a:r>
          </a:p>
          <a:p>
            <a:pPr marL="571500" indent="-571500">
              <a:buFont typeface="Arial" panose="020B0604020202020204" pitchFamily="34" charset="0"/>
              <a:buChar char="•"/>
            </a:pPr>
            <a:r>
              <a:rPr kumimoji="0" lang="en-US" sz="3500" b="0" i="0" u="none" strike="noStrike" cap="none" spc="0" normalizeH="0" baseline="0">
                <a:ln>
                  <a:noFill/>
                </a:ln>
                <a:solidFill>
                  <a:schemeClr val="bg1"/>
                </a:solidFill>
                <a:effectLst/>
                <a:uFillTx/>
                <a:latin typeface="+mj-lt"/>
                <a:ea typeface="+mn-ea"/>
                <a:cs typeface="+mn-cs"/>
                <a:sym typeface="Poppins Regular"/>
              </a:rPr>
              <a:t>Lambda</a:t>
            </a:r>
            <a:r>
              <a:rPr kumimoji="0" lang="en-US" sz="3500" b="0" i="0" u="none" strike="noStrike" cap="none" spc="0" normalizeH="0" baseline="0">
                <a:ln>
                  <a:noFill/>
                </a:ln>
                <a:solidFill>
                  <a:schemeClr val="bg2"/>
                </a:solidFill>
                <a:effectLst/>
                <a:uFillTx/>
                <a:latin typeface="+mj-lt"/>
                <a:ea typeface="+mn-ea"/>
                <a:cs typeface="+mn-cs"/>
                <a:sym typeface="Poppins Regular"/>
              </a:rPr>
              <a:t> expressions can be used.</a:t>
            </a:r>
          </a:p>
          <a:p>
            <a:pPr marL="571500" marR="0" indent="-5715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3500" b="0" i="0" u="none" strike="noStrike" cap="none" spc="0" normalizeH="0" baseline="0">
                <a:ln>
                  <a:noFill/>
                </a:ln>
                <a:solidFill>
                  <a:schemeClr val="bg2"/>
                </a:solidFill>
                <a:effectLst/>
                <a:uFillTx/>
                <a:latin typeface="+mj-lt"/>
                <a:ea typeface="+mn-ea"/>
                <a:cs typeface="+mn-cs"/>
                <a:sym typeface="Poppins Regular"/>
              </a:rPr>
              <a:t>Unsuccessful assertions will trigger an exception called </a:t>
            </a:r>
            <a:r>
              <a:rPr kumimoji="0" lang="en-US" sz="3500" b="0" i="0" u="none" strike="noStrike" cap="none" spc="0" normalizeH="0" baseline="0" err="1">
                <a:ln>
                  <a:noFill/>
                </a:ln>
                <a:solidFill>
                  <a:schemeClr val="bg1"/>
                </a:solidFill>
                <a:effectLst/>
                <a:uFillTx/>
                <a:latin typeface="+mj-lt"/>
                <a:ea typeface="+mn-ea"/>
                <a:cs typeface="+mn-cs"/>
                <a:sym typeface="Poppins Regular"/>
              </a:rPr>
              <a:t>AssertionFailedError</a:t>
            </a:r>
            <a:endParaRPr kumimoji="0" lang="en-US" sz="3500" b="0" i="0" u="none" strike="noStrike" cap="none" spc="0" normalizeH="0" baseline="0">
              <a:ln>
                <a:noFill/>
              </a:ln>
              <a:solidFill>
                <a:schemeClr val="bg1"/>
              </a:solidFill>
              <a:effectLst/>
              <a:uFillTx/>
              <a:latin typeface="+mj-lt"/>
              <a:ea typeface="+mn-ea"/>
              <a:cs typeface="+mn-cs"/>
              <a:sym typeface="Poppins Regular"/>
            </a:endParaRPr>
          </a:p>
        </p:txBody>
      </p:sp>
    </p:spTree>
    <p:extLst>
      <p:ext uri="{BB962C8B-B14F-4D97-AF65-F5344CB8AC3E}">
        <p14:creationId xmlns:p14="http://schemas.microsoft.com/office/powerpoint/2010/main" val="161543499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EDCAD3-BF2E-50A2-CCD0-591277344C00}"/>
              </a:ext>
            </a:extLst>
          </p:cNvPr>
          <p:cNvSpPr txBox="1"/>
          <p:nvPr/>
        </p:nvSpPr>
        <p:spPr>
          <a:xfrm>
            <a:off x="2474906" y="1174778"/>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Basic </a:t>
            </a:r>
            <a:r>
              <a:rPr kumimoji="0" lang="en-US" sz="4400" b="0" i="0" u="none" strike="noStrike" cap="none" spc="0" normalizeH="0" baseline="0">
                <a:ln>
                  <a:noFill/>
                </a:ln>
                <a:solidFill>
                  <a:schemeClr val="bg1"/>
                </a:solidFill>
                <a:effectLst/>
                <a:uFillTx/>
                <a:latin typeface="+mj-lt"/>
                <a:ea typeface="+mn-ea"/>
                <a:cs typeface="+mn-cs"/>
                <a:sym typeface="Poppins Regular"/>
              </a:rPr>
              <a:t>assertion</a:t>
            </a:r>
            <a:r>
              <a:rPr kumimoji="0" lang="en-US" sz="4400" b="0" i="0" u="none" strike="noStrike" cap="none" spc="0" normalizeH="0" baseline="0">
                <a:ln>
                  <a:noFill/>
                </a:ln>
                <a:solidFill>
                  <a:schemeClr val="bg2"/>
                </a:solidFill>
                <a:effectLst/>
                <a:uFillTx/>
                <a:latin typeface="+mj-lt"/>
                <a:ea typeface="+mn-ea"/>
                <a:cs typeface="+mn-cs"/>
                <a:sym typeface="Poppins Regular"/>
              </a:rPr>
              <a:t> methods in JUnit 5</a:t>
            </a:r>
          </a:p>
        </p:txBody>
      </p:sp>
      <p:pic>
        <p:nvPicPr>
          <p:cNvPr id="12" name="chart-bar-y-96px.svg">
            <a:extLst>
              <a:ext uri="{FF2B5EF4-FFF2-40B4-BE49-F238E27FC236}">
                <a16:creationId xmlns:a16="http://schemas.microsoft.com/office/drawing/2014/main" id="{0E80B752-16A2-B809-F5D8-509202D568C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177216" y="1330927"/>
            <a:ext cx="914400" cy="914400"/>
          </a:xfrm>
          <a:prstGeom prst="rect">
            <a:avLst/>
          </a:prstGeom>
          <a:ln w="12700" cap="flat">
            <a:noFill/>
            <a:miter lim="400000"/>
          </a:ln>
          <a:effectLst/>
        </p:spPr>
      </p:pic>
      <p:sp>
        <p:nvSpPr>
          <p:cNvPr id="23" name="TextBox 22">
            <a:extLst>
              <a:ext uri="{FF2B5EF4-FFF2-40B4-BE49-F238E27FC236}">
                <a16:creationId xmlns:a16="http://schemas.microsoft.com/office/drawing/2014/main" id="{65ACFB00-121A-A44F-41DB-55A0356A4CE3}"/>
              </a:ext>
            </a:extLst>
          </p:cNvPr>
          <p:cNvSpPr txBox="1"/>
          <p:nvPr/>
        </p:nvSpPr>
        <p:spPr>
          <a:xfrm>
            <a:off x="2474906" y="2868030"/>
            <a:ext cx="20900484" cy="9002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3000">
                <a:solidFill>
                  <a:schemeClr val="bg1"/>
                </a:solidFill>
              </a:rPr>
              <a:t>assertEquals</a:t>
            </a:r>
            <a:r>
              <a:rPr lang="en-US" sz="3000">
                <a:solidFill>
                  <a:schemeClr val="bg2"/>
                </a:solidFill>
              </a:rPr>
              <a:t>(expected, actual)</a:t>
            </a:r>
            <a:br>
              <a:rPr lang="en-US" sz="3000">
                <a:solidFill>
                  <a:schemeClr val="bg2"/>
                </a:solidFill>
              </a:rPr>
            </a:br>
            <a:r>
              <a:rPr lang="en-US" sz="3000">
                <a:solidFill>
                  <a:schemeClr val="bg2"/>
                </a:solidFill>
              </a:rPr>
              <a:t>Verifies that two objects are equal based on their </a:t>
            </a:r>
            <a:r>
              <a:rPr lang="en-US" sz="3000">
                <a:solidFill>
                  <a:schemeClr val="bg1"/>
                </a:solidFill>
              </a:rPr>
              <a:t>equals() </a:t>
            </a:r>
            <a:r>
              <a:rPr lang="en-US" sz="3000">
                <a:solidFill>
                  <a:schemeClr val="bg2"/>
                </a:solidFill>
              </a:rPr>
              <a:t>method implementation.</a:t>
            </a:r>
          </a:p>
          <a:p>
            <a:pPr marL="457200" indent="-457200">
              <a:buFont typeface="Arial" panose="020B0604020202020204" pitchFamily="34" charset="0"/>
              <a:buChar char="•"/>
            </a:pPr>
            <a:r>
              <a:rPr lang="en-US" sz="3000">
                <a:solidFill>
                  <a:schemeClr val="bg1"/>
                </a:solidFill>
              </a:rPr>
              <a:t>assertNotEquals</a:t>
            </a:r>
            <a:r>
              <a:rPr lang="en-US" sz="3000">
                <a:solidFill>
                  <a:schemeClr val="bg2"/>
                </a:solidFill>
              </a:rPr>
              <a:t>(expected, actual)</a:t>
            </a:r>
            <a:br>
              <a:rPr lang="en-US" sz="3000">
                <a:solidFill>
                  <a:schemeClr val="bg2"/>
                </a:solidFill>
              </a:rPr>
            </a:br>
            <a:r>
              <a:rPr lang="en-US" sz="3000">
                <a:solidFill>
                  <a:schemeClr val="bg2"/>
                </a:solidFill>
              </a:rPr>
              <a:t>Verifies that two objects are not equal based on their </a:t>
            </a:r>
            <a:r>
              <a:rPr lang="en-US" sz="3000">
                <a:solidFill>
                  <a:schemeClr val="bg1"/>
                </a:solidFill>
              </a:rPr>
              <a:t>equals() </a:t>
            </a:r>
            <a:r>
              <a:rPr lang="en-US" sz="3000">
                <a:solidFill>
                  <a:schemeClr val="bg2"/>
                </a:solidFill>
              </a:rPr>
              <a:t>method implementation.</a:t>
            </a:r>
          </a:p>
          <a:p>
            <a:pPr marL="457200" indent="-457200">
              <a:buFont typeface="Arial" panose="020B0604020202020204" pitchFamily="34" charset="0"/>
              <a:buChar char="•"/>
            </a:pPr>
            <a:r>
              <a:rPr lang="en-US" sz="3000">
                <a:solidFill>
                  <a:schemeClr val="bg1"/>
                </a:solidFill>
              </a:rPr>
              <a:t>assertArrayEquals</a:t>
            </a:r>
            <a:r>
              <a:rPr lang="en-US" sz="3000">
                <a:solidFill>
                  <a:schemeClr val="bg2"/>
                </a:solidFill>
              </a:rPr>
              <a:t>(</a:t>
            </a:r>
            <a:r>
              <a:rPr lang="en-US" sz="3000" err="1">
                <a:solidFill>
                  <a:schemeClr val="bg2"/>
                </a:solidFill>
              </a:rPr>
              <a:t>expectedArray</a:t>
            </a:r>
            <a:r>
              <a:rPr lang="en-US" sz="3000">
                <a:solidFill>
                  <a:schemeClr val="bg2"/>
                </a:solidFill>
              </a:rPr>
              <a:t>, </a:t>
            </a:r>
            <a:r>
              <a:rPr lang="en-US" sz="3000" err="1">
                <a:solidFill>
                  <a:schemeClr val="bg2"/>
                </a:solidFill>
              </a:rPr>
              <a:t>actualArray</a:t>
            </a:r>
            <a:r>
              <a:rPr lang="en-US" sz="3000">
                <a:solidFill>
                  <a:schemeClr val="bg2"/>
                </a:solidFill>
              </a:rPr>
              <a:t>)</a:t>
            </a:r>
            <a:br>
              <a:rPr lang="en-US" sz="3000">
                <a:solidFill>
                  <a:schemeClr val="bg2"/>
                </a:solidFill>
              </a:rPr>
            </a:br>
            <a:r>
              <a:rPr lang="en-US" sz="3000">
                <a:solidFill>
                  <a:schemeClr val="bg2"/>
                </a:solidFill>
              </a:rPr>
              <a:t>Verifies that two arrays contain the same elements in the same order.</a:t>
            </a:r>
          </a:p>
          <a:p>
            <a:pPr marL="457200" indent="-457200">
              <a:buFont typeface="Arial" panose="020B0604020202020204" pitchFamily="34" charset="0"/>
              <a:buChar char="•"/>
            </a:pPr>
            <a:r>
              <a:rPr lang="en-US" sz="3000">
                <a:solidFill>
                  <a:schemeClr val="bg1"/>
                </a:solidFill>
              </a:rPr>
              <a:t>assertLinesMatches</a:t>
            </a:r>
            <a:r>
              <a:rPr lang="en-US" sz="3000">
                <a:solidFill>
                  <a:schemeClr val="bg2"/>
                </a:solidFill>
              </a:rPr>
              <a:t>(</a:t>
            </a:r>
            <a:r>
              <a:rPr lang="en-US" sz="3000" err="1">
                <a:solidFill>
                  <a:schemeClr val="bg2"/>
                </a:solidFill>
              </a:rPr>
              <a:t>expectedLines</a:t>
            </a:r>
            <a:r>
              <a:rPr lang="en-US" sz="3000">
                <a:solidFill>
                  <a:schemeClr val="bg2"/>
                </a:solidFill>
              </a:rPr>
              <a:t>, </a:t>
            </a:r>
            <a:r>
              <a:rPr lang="en-US" sz="3000" err="1">
                <a:solidFill>
                  <a:schemeClr val="bg2"/>
                </a:solidFill>
              </a:rPr>
              <a:t>actualLines</a:t>
            </a:r>
            <a:r>
              <a:rPr lang="en-US" sz="3000">
                <a:solidFill>
                  <a:schemeClr val="bg2"/>
                </a:solidFill>
              </a:rPr>
              <a:t>)	</a:t>
            </a:r>
            <a:br>
              <a:rPr lang="en-US" sz="3000">
                <a:solidFill>
                  <a:schemeClr val="bg2"/>
                </a:solidFill>
              </a:rPr>
            </a:br>
            <a:r>
              <a:rPr lang="en-US" sz="3000">
                <a:solidFill>
                  <a:schemeClr val="bg2"/>
                </a:solidFill>
              </a:rPr>
              <a:t>Verifies step-by-step comparison of lists of strings.</a:t>
            </a:r>
          </a:p>
          <a:p>
            <a:pPr marL="457200" indent="-457200">
              <a:buFont typeface="Arial" panose="020B0604020202020204" pitchFamily="34" charset="0"/>
              <a:buChar char="•"/>
            </a:pPr>
            <a:r>
              <a:rPr lang="en-US" sz="3000">
                <a:solidFill>
                  <a:schemeClr val="bg1"/>
                </a:solidFill>
              </a:rPr>
              <a:t>assertIterableEquals</a:t>
            </a:r>
            <a:r>
              <a:rPr lang="en-US" sz="3000">
                <a:solidFill>
                  <a:schemeClr val="bg2"/>
                </a:solidFill>
              </a:rPr>
              <a:t>(</a:t>
            </a:r>
            <a:r>
              <a:rPr lang="en-US" sz="3000" err="1">
                <a:solidFill>
                  <a:schemeClr val="bg2"/>
                </a:solidFill>
              </a:rPr>
              <a:t>expectedIterable</a:t>
            </a:r>
            <a:r>
              <a:rPr lang="en-US" sz="3000">
                <a:solidFill>
                  <a:schemeClr val="bg2"/>
                </a:solidFill>
              </a:rPr>
              <a:t>, </a:t>
            </a:r>
            <a:r>
              <a:rPr lang="en-US" sz="3000" err="1">
                <a:solidFill>
                  <a:schemeClr val="bg2"/>
                </a:solidFill>
              </a:rPr>
              <a:t>actualIterable</a:t>
            </a:r>
            <a:r>
              <a:rPr lang="en-US" sz="3000">
                <a:solidFill>
                  <a:schemeClr val="bg2"/>
                </a:solidFill>
              </a:rPr>
              <a:t>)</a:t>
            </a:r>
            <a:br>
              <a:rPr lang="en-US" sz="3000">
                <a:solidFill>
                  <a:schemeClr val="bg2"/>
                </a:solidFill>
              </a:rPr>
            </a:br>
            <a:r>
              <a:rPr lang="en-US" sz="3000">
                <a:solidFill>
                  <a:schemeClr val="bg2"/>
                </a:solidFill>
              </a:rPr>
              <a:t>Verifies that two </a:t>
            </a:r>
            <a:r>
              <a:rPr lang="en-US" sz="3000" err="1">
                <a:solidFill>
                  <a:schemeClr val="bg2"/>
                </a:solidFill>
              </a:rPr>
              <a:t>Iterables</a:t>
            </a:r>
            <a:r>
              <a:rPr lang="en-US" sz="3000">
                <a:solidFill>
                  <a:schemeClr val="bg2"/>
                </a:solidFill>
              </a:rPr>
              <a:t> (like List, Set, Queue) contain the same elements in the same order.</a:t>
            </a:r>
          </a:p>
          <a:p>
            <a:pPr marL="457200" indent="-457200">
              <a:buFont typeface="Arial" panose="020B0604020202020204" pitchFamily="34" charset="0"/>
              <a:buChar char="•"/>
            </a:pPr>
            <a:r>
              <a:rPr lang="en-US" sz="3000">
                <a:solidFill>
                  <a:schemeClr val="bg1"/>
                </a:solidFill>
              </a:rPr>
              <a:t>assertNull</a:t>
            </a:r>
            <a:r>
              <a:rPr lang="en-US" sz="3000">
                <a:solidFill>
                  <a:schemeClr val="bg2"/>
                </a:solidFill>
              </a:rPr>
              <a:t>(object)</a:t>
            </a:r>
            <a:br>
              <a:rPr lang="en-US" sz="3000">
                <a:solidFill>
                  <a:schemeClr val="bg2"/>
                </a:solidFill>
              </a:rPr>
            </a:br>
            <a:r>
              <a:rPr lang="en-US" sz="3000">
                <a:solidFill>
                  <a:schemeClr val="bg2"/>
                </a:solidFill>
              </a:rPr>
              <a:t>Verifies that the given object </a:t>
            </a:r>
            <a:r>
              <a:rPr lang="en-US" sz="3000">
                <a:solidFill>
                  <a:schemeClr val="bg1"/>
                </a:solidFill>
              </a:rPr>
              <a:t>is null</a:t>
            </a:r>
            <a:r>
              <a:rPr lang="en-US" sz="3000">
                <a:solidFill>
                  <a:schemeClr val="bg2"/>
                </a:solidFill>
              </a:rPr>
              <a:t>.</a:t>
            </a:r>
          </a:p>
          <a:p>
            <a:pPr marL="457200" indent="-457200">
              <a:buFont typeface="Arial" panose="020B0604020202020204" pitchFamily="34" charset="0"/>
              <a:buChar char="•"/>
            </a:pPr>
            <a:r>
              <a:rPr lang="en-US" sz="3000">
                <a:solidFill>
                  <a:schemeClr val="bg1"/>
                </a:solidFill>
              </a:rPr>
              <a:t>assertNotNull</a:t>
            </a:r>
            <a:r>
              <a:rPr lang="en-US" sz="3000">
                <a:solidFill>
                  <a:schemeClr val="bg2"/>
                </a:solidFill>
              </a:rPr>
              <a:t>(object)</a:t>
            </a:r>
            <a:br>
              <a:rPr lang="en-US" sz="3000">
                <a:solidFill>
                  <a:schemeClr val="bg2"/>
                </a:solidFill>
              </a:rPr>
            </a:br>
            <a:r>
              <a:rPr lang="en-US" sz="3000">
                <a:solidFill>
                  <a:schemeClr val="bg2"/>
                </a:solidFill>
              </a:rPr>
              <a:t>Verifies that the given object </a:t>
            </a:r>
            <a:r>
              <a:rPr lang="en-US" sz="3000">
                <a:solidFill>
                  <a:schemeClr val="bg1"/>
                </a:solidFill>
              </a:rPr>
              <a:t>is not null</a:t>
            </a:r>
            <a:r>
              <a:rPr lang="en-US" sz="3000">
                <a:solidFill>
                  <a:schemeClr val="bg2"/>
                </a:solidFill>
              </a:rPr>
              <a:t>.</a:t>
            </a:r>
          </a:p>
        </p:txBody>
      </p:sp>
      <p:pic>
        <p:nvPicPr>
          <p:cNvPr id="24" name="arrow typw2.svg" descr="arrow typw2.svg">
            <a:extLst>
              <a:ext uri="{FF2B5EF4-FFF2-40B4-BE49-F238E27FC236}">
                <a16:creationId xmlns:a16="http://schemas.microsoft.com/office/drawing/2014/main" id="{49A5532A-86B9-DEAB-6C4F-39E8C770EAFF}"/>
              </a:ext>
            </a:extLst>
          </p:cNvPr>
          <p:cNvPicPr>
            <a:picLocks noChangeAspect="1"/>
          </p:cNvPicPr>
          <p:nvPr/>
        </p:nvPicPr>
        <p:blipFill>
          <a:blip r:embed="rId5"/>
          <a:stretch>
            <a:fillRect/>
          </a:stretch>
        </p:blipFill>
        <p:spPr>
          <a:xfrm>
            <a:off x="15406769" y="10657286"/>
            <a:ext cx="5890439" cy="1883936"/>
          </a:xfrm>
          <a:prstGeom prst="rect">
            <a:avLst/>
          </a:prstGeom>
          <a:ln w="12700">
            <a:miter lim="400000"/>
          </a:ln>
        </p:spPr>
      </p:pic>
    </p:spTree>
    <p:extLst>
      <p:ext uri="{BB962C8B-B14F-4D97-AF65-F5344CB8AC3E}">
        <p14:creationId xmlns:p14="http://schemas.microsoft.com/office/powerpoint/2010/main" val="8862389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EDCAD3-BF2E-50A2-CCD0-591277344C00}"/>
              </a:ext>
            </a:extLst>
          </p:cNvPr>
          <p:cNvSpPr txBox="1"/>
          <p:nvPr/>
        </p:nvSpPr>
        <p:spPr>
          <a:xfrm>
            <a:off x="2474906" y="1174778"/>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Basic </a:t>
            </a:r>
            <a:r>
              <a:rPr kumimoji="0" lang="en-US" sz="4400" b="0" i="0" u="none" strike="noStrike" cap="none" spc="0" normalizeH="0" baseline="0">
                <a:ln>
                  <a:noFill/>
                </a:ln>
                <a:solidFill>
                  <a:schemeClr val="bg1"/>
                </a:solidFill>
                <a:effectLst/>
                <a:uFillTx/>
                <a:latin typeface="+mj-lt"/>
                <a:ea typeface="+mn-ea"/>
                <a:cs typeface="+mn-cs"/>
                <a:sym typeface="Poppins Regular"/>
              </a:rPr>
              <a:t>assertion</a:t>
            </a:r>
            <a:r>
              <a:rPr kumimoji="0" lang="en-US" sz="4400" b="0" i="0" u="none" strike="noStrike" cap="none" spc="0" normalizeH="0" baseline="0">
                <a:ln>
                  <a:noFill/>
                </a:ln>
                <a:solidFill>
                  <a:schemeClr val="bg2"/>
                </a:solidFill>
                <a:effectLst/>
                <a:uFillTx/>
                <a:latin typeface="+mj-lt"/>
                <a:ea typeface="+mn-ea"/>
                <a:cs typeface="+mn-cs"/>
                <a:sym typeface="Poppins Regular"/>
              </a:rPr>
              <a:t> methods in JUnit 5</a:t>
            </a:r>
          </a:p>
        </p:txBody>
      </p:sp>
      <p:pic>
        <p:nvPicPr>
          <p:cNvPr id="12" name="chart-bar-y-96px.svg">
            <a:extLst>
              <a:ext uri="{FF2B5EF4-FFF2-40B4-BE49-F238E27FC236}">
                <a16:creationId xmlns:a16="http://schemas.microsoft.com/office/drawing/2014/main" id="{0E80B752-16A2-B809-F5D8-509202D568C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177216" y="1330927"/>
            <a:ext cx="914400" cy="914400"/>
          </a:xfrm>
          <a:prstGeom prst="rect">
            <a:avLst/>
          </a:prstGeom>
          <a:ln w="12700" cap="flat">
            <a:noFill/>
            <a:miter lim="400000"/>
          </a:ln>
          <a:effectLst/>
        </p:spPr>
      </p:pic>
      <p:sp>
        <p:nvSpPr>
          <p:cNvPr id="23" name="TextBox 22">
            <a:extLst>
              <a:ext uri="{FF2B5EF4-FFF2-40B4-BE49-F238E27FC236}">
                <a16:creationId xmlns:a16="http://schemas.microsoft.com/office/drawing/2014/main" id="{65ACFB00-121A-A44F-41DB-55A0356A4CE3}"/>
              </a:ext>
            </a:extLst>
          </p:cNvPr>
          <p:cNvSpPr txBox="1"/>
          <p:nvPr/>
        </p:nvSpPr>
        <p:spPr>
          <a:xfrm>
            <a:off x="2474906" y="3017659"/>
            <a:ext cx="20900484" cy="9002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3000">
                <a:solidFill>
                  <a:schemeClr val="bg1"/>
                </a:solidFill>
              </a:rPr>
              <a:t>assertTrue</a:t>
            </a:r>
            <a:r>
              <a:rPr lang="en-US" sz="3000">
                <a:solidFill>
                  <a:schemeClr val="bg2"/>
                </a:solidFill>
              </a:rPr>
              <a:t>(condition)</a:t>
            </a:r>
            <a:br>
              <a:rPr lang="en-US" sz="3000">
                <a:solidFill>
                  <a:schemeClr val="bg2"/>
                </a:solidFill>
              </a:rPr>
            </a:br>
            <a:r>
              <a:rPr lang="en-US" sz="3000">
                <a:solidFill>
                  <a:schemeClr val="bg2"/>
                </a:solidFill>
              </a:rPr>
              <a:t>Verifies that a </a:t>
            </a:r>
            <a:r>
              <a:rPr lang="en-US" sz="3000" err="1">
                <a:solidFill>
                  <a:schemeClr val="bg2"/>
                </a:solidFill>
              </a:rPr>
              <a:t>boolean</a:t>
            </a:r>
            <a:r>
              <a:rPr lang="en-US" sz="3000">
                <a:solidFill>
                  <a:schemeClr val="bg2"/>
                </a:solidFill>
              </a:rPr>
              <a:t> condition evaluates to </a:t>
            </a:r>
            <a:r>
              <a:rPr lang="en-US" sz="3000">
                <a:solidFill>
                  <a:schemeClr val="bg1"/>
                </a:solidFill>
              </a:rPr>
              <a:t>true</a:t>
            </a:r>
            <a:r>
              <a:rPr lang="en-US" sz="3000">
                <a:solidFill>
                  <a:schemeClr val="bg2"/>
                </a:solidFill>
              </a:rPr>
              <a:t>.</a:t>
            </a:r>
          </a:p>
          <a:p>
            <a:pPr marL="457200" indent="-457200">
              <a:buFont typeface="Arial" panose="020B0604020202020204" pitchFamily="34" charset="0"/>
              <a:buChar char="•"/>
            </a:pPr>
            <a:r>
              <a:rPr lang="en-US" sz="3000" err="1">
                <a:solidFill>
                  <a:schemeClr val="bg1"/>
                </a:solidFill>
              </a:rPr>
              <a:t>assertFalse</a:t>
            </a:r>
            <a:r>
              <a:rPr lang="en-US" sz="3000">
                <a:solidFill>
                  <a:schemeClr val="bg2"/>
                </a:solidFill>
              </a:rPr>
              <a:t>(condition)</a:t>
            </a:r>
            <a:br>
              <a:rPr lang="en-US" sz="3000">
                <a:solidFill>
                  <a:schemeClr val="bg2"/>
                </a:solidFill>
              </a:rPr>
            </a:br>
            <a:r>
              <a:rPr lang="en-US" sz="3000">
                <a:solidFill>
                  <a:schemeClr val="bg2"/>
                </a:solidFill>
              </a:rPr>
              <a:t>Verifies that a </a:t>
            </a:r>
            <a:r>
              <a:rPr lang="en-US" sz="3000" err="1">
                <a:solidFill>
                  <a:schemeClr val="bg2"/>
                </a:solidFill>
              </a:rPr>
              <a:t>boolean</a:t>
            </a:r>
            <a:r>
              <a:rPr lang="en-US" sz="3000">
                <a:solidFill>
                  <a:schemeClr val="bg2"/>
                </a:solidFill>
              </a:rPr>
              <a:t> condition evaluates to </a:t>
            </a:r>
            <a:r>
              <a:rPr lang="en-US" sz="3000">
                <a:solidFill>
                  <a:schemeClr val="bg1"/>
                </a:solidFill>
              </a:rPr>
              <a:t>false</a:t>
            </a:r>
            <a:r>
              <a:rPr lang="en-US" sz="3000">
                <a:solidFill>
                  <a:schemeClr val="bg2"/>
                </a:solidFill>
              </a:rPr>
              <a:t>.</a:t>
            </a:r>
          </a:p>
          <a:p>
            <a:pPr marL="457200" indent="-457200">
              <a:buFont typeface="Arial" panose="020B0604020202020204" pitchFamily="34" charset="0"/>
              <a:buChar char="•"/>
            </a:pPr>
            <a:r>
              <a:rPr lang="en-US" sz="3000" err="1">
                <a:solidFill>
                  <a:schemeClr val="bg1"/>
                </a:solidFill>
              </a:rPr>
              <a:t>assertSame</a:t>
            </a:r>
            <a:r>
              <a:rPr lang="en-US" sz="3000">
                <a:solidFill>
                  <a:schemeClr val="bg2"/>
                </a:solidFill>
              </a:rPr>
              <a:t>(expected, actual)</a:t>
            </a:r>
            <a:br>
              <a:rPr lang="en-US" sz="3000">
                <a:solidFill>
                  <a:schemeClr val="bg2"/>
                </a:solidFill>
              </a:rPr>
            </a:br>
            <a:r>
              <a:rPr lang="en-US" sz="3000">
                <a:solidFill>
                  <a:schemeClr val="bg2"/>
                </a:solidFill>
              </a:rPr>
              <a:t>Verifies that two objects refer to the </a:t>
            </a:r>
            <a:r>
              <a:rPr lang="en-US" sz="3000">
                <a:solidFill>
                  <a:schemeClr val="bg1"/>
                </a:solidFill>
              </a:rPr>
              <a:t>exact</a:t>
            </a:r>
            <a:r>
              <a:rPr lang="en-US" sz="3000">
                <a:solidFill>
                  <a:schemeClr val="bg2"/>
                </a:solidFill>
              </a:rPr>
              <a:t> same instance in memory.</a:t>
            </a:r>
          </a:p>
          <a:p>
            <a:pPr marL="457200" indent="-457200">
              <a:buFont typeface="Arial" panose="020B0604020202020204" pitchFamily="34" charset="0"/>
              <a:buChar char="•"/>
            </a:pPr>
            <a:r>
              <a:rPr lang="en-US" sz="3000" err="1">
                <a:solidFill>
                  <a:schemeClr val="bg1"/>
                </a:solidFill>
              </a:rPr>
              <a:t>assertNotSame</a:t>
            </a:r>
            <a:r>
              <a:rPr lang="en-US" sz="3000">
                <a:solidFill>
                  <a:schemeClr val="bg2"/>
                </a:solidFill>
              </a:rPr>
              <a:t>(expected, actual)</a:t>
            </a:r>
            <a:br>
              <a:rPr lang="en-US" sz="3000">
                <a:solidFill>
                  <a:schemeClr val="bg2"/>
                </a:solidFill>
              </a:rPr>
            </a:br>
            <a:r>
              <a:rPr lang="en-US" sz="3000">
                <a:solidFill>
                  <a:schemeClr val="bg2"/>
                </a:solidFill>
              </a:rPr>
              <a:t>Verifies that two objects </a:t>
            </a:r>
            <a:r>
              <a:rPr lang="en-US" sz="3000">
                <a:solidFill>
                  <a:schemeClr val="bg1"/>
                </a:solidFill>
              </a:rPr>
              <a:t>do not</a:t>
            </a:r>
            <a:r>
              <a:rPr lang="en-US" sz="3000">
                <a:solidFill>
                  <a:schemeClr val="bg2"/>
                </a:solidFill>
              </a:rPr>
              <a:t> refer to the same instance in memory.</a:t>
            </a:r>
          </a:p>
          <a:p>
            <a:pPr marL="457200" indent="-457200">
              <a:buFont typeface="Arial" panose="020B0604020202020204" pitchFamily="34" charset="0"/>
              <a:buChar char="•"/>
            </a:pPr>
            <a:r>
              <a:rPr lang="en-US" sz="3000" err="1">
                <a:solidFill>
                  <a:schemeClr val="bg1"/>
                </a:solidFill>
              </a:rPr>
              <a:t>assertThrows</a:t>
            </a:r>
            <a:r>
              <a:rPr lang="en-US" sz="3000">
                <a:solidFill>
                  <a:schemeClr val="bg2"/>
                </a:solidFill>
              </a:rPr>
              <a:t>(</a:t>
            </a:r>
            <a:r>
              <a:rPr lang="en-US" sz="3000" err="1">
                <a:solidFill>
                  <a:schemeClr val="bg2"/>
                </a:solidFill>
              </a:rPr>
              <a:t>exceptionClass</a:t>
            </a:r>
            <a:r>
              <a:rPr lang="en-US" sz="3000">
                <a:solidFill>
                  <a:schemeClr val="bg2"/>
                </a:solidFill>
              </a:rPr>
              <a:t>, executable)</a:t>
            </a:r>
            <a:br>
              <a:rPr lang="en-US" sz="3000">
                <a:solidFill>
                  <a:schemeClr val="bg2"/>
                </a:solidFill>
              </a:rPr>
            </a:br>
            <a:r>
              <a:rPr lang="en-US" sz="3000">
                <a:solidFill>
                  <a:schemeClr val="bg2"/>
                </a:solidFill>
              </a:rPr>
              <a:t>Verifies that an executable block of code </a:t>
            </a:r>
            <a:r>
              <a:rPr lang="en-US" sz="3000">
                <a:solidFill>
                  <a:schemeClr val="bg1"/>
                </a:solidFill>
              </a:rPr>
              <a:t>throws</a:t>
            </a:r>
            <a:r>
              <a:rPr lang="en-US" sz="3000">
                <a:solidFill>
                  <a:schemeClr val="bg2"/>
                </a:solidFill>
              </a:rPr>
              <a:t> an exception of the specified class.</a:t>
            </a:r>
          </a:p>
          <a:p>
            <a:pPr marL="457200" indent="-457200">
              <a:buFont typeface="Arial" panose="020B0604020202020204" pitchFamily="34" charset="0"/>
              <a:buChar char="•"/>
            </a:pPr>
            <a:r>
              <a:rPr lang="en-US" sz="3000" err="1">
                <a:solidFill>
                  <a:schemeClr val="bg1"/>
                </a:solidFill>
              </a:rPr>
              <a:t>assertDoesNotThrow</a:t>
            </a:r>
            <a:r>
              <a:rPr lang="en-US" sz="3000">
                <a:solidFill>
                  <a:schemeClr val="bg2"/>
                </a:solidFill>
              </a:rPr>
              <a:t>(executable)</a:t>
            </a:r>
            <a:br>
              <a:rPr lang="en-US" sz="3000">
                <a:solidFill>
                  <a:schemeClr val="bg2"/>
                </a:solidFill>
              </a:rPr>
            </a:br>
            <a:r>
              <a:rPr lang="en-US" sz="3000">
                <a:solidFill>
                  <a:schemeClr val="bg2"/>
                </a:solidFill>
              </a:rPr>
              <a:t>Verifies that an executable block of code does </a:t>
            </a:r>
            <a:r>
              <a:rPr lang="en-US" sz="3000">
                <a:solidFill>
                  <a:schemeClr val="bg1"/>
                </a:solidFill>
              </a:rPr>
              <a:t>not throw </a:t>
            </a:r>
            <a:r>
              <a:rPr lang="en-US" sz="3000">
                <a:solidFill>
                  <a:schemeClr val="bg2"/>
                </a:solidFill>
              </a:rPr>
              <a:t>any exceptions.</a:t>
            </a:r>
          </a:p>
          <a:p>
            <a:pPr marL="457200" indent="-457200">
              <a:buFont typeface="Arial" panose="020B0604020202020204" pitchFamily="34" charset="0"/>
              <a:buChar char="•"/>
            </a:pPr>
            <a:r>
              <a:rPr lang="en-US" sz="3000">
                <a:solidFill>
                  <a:schemeClr val="bg1"/>
                </a:solidFill>
              </a:rPr>
              <a:t>fail</a:t>
            </a:r>
            <a:r>
              <a:rPr lang="en-US" sz="3000">
                <a:solidFill>
                  <a:schemeClr val="bg2"/>
                </a:solidFill>
              </a:rPr>
              <a:t>(message)</a:t>
            </a:r>
            <a:br>
              <a:rPr lang="en-US" sz="3000">
                <a:solidFill>
                  <a:schemeClr val="bg2"/>
                </a:solidFill>
              </a:rPr>
            </a:br>
            <a:r>
              <a:rPr lang="en-US" sz="3000">
                <a:solidFill>
                  <a:schemeClr val="bg2"/>
                </a:solidFill>
              </a:rPr>
              <a:t>Forces a test to fail </a:t>
            </a:r>
            <a:r>
              <a:rPr lang="en-US" sz="3000">
                <a:solidFill>
                  <a:schemeClr val="bg1"/>
                </a:solidFill>
              </a:rPr>
              <a:t>unconditionally</a:t>
            </a:r>
            <a:r>
              <a:rPr lang="en-US" sz="3000">
                <a:solidFill>
                  <a:schemeClr val="bg2"/>
                </a:solidFill>
              </a:rPr>
              <a:t>, providing an optional message for explanation.</a:t>
            </a:r>
          </a:p>
        </p:txBody>
      </p:sp>
    </p:spTree>
    <p:extLst>
      <p:ext uri="{BB962C8B-B14F-4D97-AF65-F5344CB8AC3E}">
        <p14:creationId xmlns:p14="http://schemas.microsoft.com/office/powerpoint/2010/main" val="255292081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1E78E-07B1-CCF3-E035-4EB3E6CC7CF0}"/>
              </a:ext>
            </a:extLst>
          </p:cNvPr>
          <p:cNvSpPr txBox="1">
            <a:spLocks/>
          </p:cNvSpPr>
          <p:nvPr/>
        </p:nvSpPr>
        <p:spPr>
          <a:xfrm>
            <a:off x="2890543" y="2869476"/>
            <a:ext cx="8497893" cy="365760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err="1">
                <a:solidFill>
                  <a:srgbClr val="56A8F5"/>
                </a:solidFill>
                <a:latin typeface="JetBrains Mono"/>
              </a:rPr>
              <a:t>calculationTest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 </a:t>
            </a:r>
            <a:r>
              <a:rPr lang="en-US" sz="3600" b="0" i="0">
                <a:solidFill>
                  <a:srgbClr val="BCBEC4"/>
                </a:solidFill>
                <a:latin typeface="JetBrains Mono"/>
              </a:rPr>
              <a:t>actual = </a:t>
            </a:r>
            <a:r>
              <a:rPr lang="en-US" sz="3600" b="0" i="0">
                <a:solidFill>
                  <a:srgbClr val="2AACB8"/>
                </a:solidFill>
                <a:latin typeface="JetBrains Mono"/>
              </a:rPr>
              <a:t>2 </a:t>
            </a:r>
            <a:r>
              <a:rPr lang="en-US" sz="3600" b="0" i="0">
                <a:solidFill>
                  <a:srgbClr val="BCBEC4"/>
                </a:solidFill>
                <a:latin typeface="JetBrains Mono"/>
              </a:rPr>
              <a:t>+ </a:t>
            </a:r>
            <a:r>
              <a:rPr lang="en-US" sz="3600" b="0" i="0">
                <a:solidFill>
                  <a:srgbClr val="2AACB8"/>
                </a:solidFill>
                <a:latin typeface="JetBrains Mono"/>
              </a:rPr>
              <a:t>3</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err="1">
                <a:solidFill>
                  <a:srgbClr val="BCBEC4"/>
                </a:solidFill>
                <a:latin typeface="JetBrains Mono"/>
              </a:rPr>
              <a:t>assertEquals</a:t>
            </a:r>
            <a:r>
              <a:rPr lang="en-US" sz="3600" b="0" i="0">
                <a:solidFill>
                  <a:srgbClr val="BCBEC4"/>
                </a:solidFill>
                <a:latin typeface="JetBrains Mono"/>
              </a:rPr>
              <a:t>(</a:t>
            </a:r>
            <a:r>
              <a:rPr lang="en-US" sz="3600" b="0" i="0">
                <a:solidFill>
                  <a:srgbClr val="2AACB8"/>
                </a:solidFill>
                <a:latin typeface="JetBrains Mono"/>
              </a:rPr>
              <a:t>5</a:t>
            </a:r>
            <a:r>
              <a:rPr lang="en-US" sz="3600" b="0" i="0">
                <a:solidFill>
                  <a:srgbClr val="BCBEC4"/>
                </a:solidFill>
                <a:latin typeface="JetBrains Mono"/>
              </a:rPr>
              <a:t>, actual);</a:t>
            </a:r>
            <a:br>
              <a:rPr lang="en-US" sz="3600" b="0" i="0">
                <a:solidFill>
                  <a:srgbClr val="BCBEC4"/>
                </a:solidFill>
                <a:latin typeface="JetBrains Mono"/>
              </a:rPr>
            </a:br>
            <a:r>
              <a:rPr lang="en-US" sz="3600" b="0" i="0">
                <a:solidFill>
                  <a:srgbClr val="BCBEC4"/>
                </a:solidFill>
                <a:latin typeface="JetBrains Mono"/>
              </a:rPr>
              <a:t>}</a:t>
            </a:r>
          </a:p>
        </p:txBody>
      </p:sp>
      <p:sp>
        <p:nvSpPr>
          <p:cNvPr id="7" name="TextBox 6">
            <a:extLst>
              <a:ext uri="{FF2B5EF4-FFF2-40B4-BE49-F238E27FC236}">
                <a16:creationId xmlns:a16="http://schemas.microsoft.com/office/drawing/2014/main" id="{02F7B9D3-5273-69B4-8819-0B4392A34328}"/>
              </a:ext>
            </a:extLst>
          </p:cNvPr>
          <p:cNvSpPr txBox="1">
            <a:spLocks/>
          </p:cNvSpPr>
          <p:nvPr/>
        </p:nvSpPr>
        <p:spPr>
          <a:xfrm>
            <a:off x="12749437" y="2869476"/>
            <a:ext cx="9811305" cy="365760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stringComparisonTest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String language = </a:t>
            </a:r>
            <a:r>
              <a:rPr lang="en-US" sz="3600" b="0" i="0">
                <a:solidFill>
                  <a:srgbClr val="6AAB73"/>
                </a:solidFill>
                <a:latin typeface="JetBrains Mono"/>
              </a:rPr>
              <a:t>“Python"</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a:t>
            </a:r>
            <a:r>
              <a:rPr lang="en-US" sz="3600" b="0" i="1">
                <a:solidFill>
                  <a:schemeClr val="bg1"/>
                </a:solidFill>
                <a:latin typeface="JetBrains Mono"/>
              </a:rPr>
              <a:t>Not</a:t>
            </a:r>
            <a:r>
              <a:rPr lang="en-US" sz="3600" b="0" i="1">
                <a:solidFill>
                  <a:srgbClr val="BCBEC4"/>
                </a:solidFill>
                <a:latin typeface="JetBrains Mono"/>
              </a:rPr>
              <a:t>Equals</a:t>
            </a:r>
            <a:r>
              <a:rPr lang="en-US" sz="3600" b="0" i="0">
                <a:solidFill>
                  <a:srgbClr val="BCBEC4"/>
                </a:solidFill>
                <a:latin typeface="JetBrains Mono"/>
              </a:rPr>
              <a:t>(</a:t>
            </a:r>
            <a:r>
              <a:rPr lang="en-US" sz="3600" b="0" i="0">
                <a:solidFill>
                  <a:srgbClr val="6AAB73"/>
                </a:solidFill>
                <a:latin typeface="JetBrains Mono"/>
              </a:rPr>
              <a:t>"Java"</a:t>
            </a:r>
            <a:r>
              <a:rPr lang="en-US" sz="3600" b="0" i="0">
                <a:solidFill>
                  <a:srgbClr val="BCBEC4"/>
                </a:solidFill>
                <a:latin typeface="JetBrains Mono"/>
              </a:rPr>
              <a:t>, language);</a:t>
            </a:r>
            <a:br>
              <a:rPr lang="en-US" sz="3600" b="0" i="0">
                <a:solidFill>
                  <a:srgbClr val="BCBEC4"/>
                </a:solidFill>
                <a:latin typeface="JetBrains Mono"/>
              </a:rPr>
            </a:br>
            <a:r>
              <a:rPr lang="en-US" sz="3600" b="0" i="0">
                <a:solidFill>
                  <a:srgbClr val="BCBEC4"/>
                </a:solidFill>
                <a:latin typeface="JetBrains Mono"/>
              </a:rPr>
              <a:t>}</a:t>
            </a:r>
          </a:p>
        </p:txBody>
      </p:sp>
      <p:sp>
        <p:nvSpPr>
          <p:cNvPr id="4" name="TextBox 3">
            <a:extLst>
              <a:ext uri="{FF2B5EF4-FFF2-40B4-BE49-F238E27FC236}">
                <a16:creationId xmlns:a16="http://schemas.microsoft.com/office/drawing/2014/main" id="{983A9AA8-10B1-642B-D073-05C8D229ADF0}"/>
              </a:ext>
            </a:extLst>
          </p:cNvPr>
          <p:cNvSpPr txBox="1"/>
          <p:nvPr/>
        </p:nvSpPr>
        <p:spPr>
          <a:xfrm>
            <a:off x="2890543" y="1817042"/>
            <a:ext cx="7001601"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assertEquals(int)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The </a:t>
            </a:r>
            <a:r>
              <a:rPr kumimoji="0" lang="en-US" sz="4400" b="0" i="0" u="none" strike="noStrike" cap="none" spc="0" normalizeH="0" baseline="0">
                <a:ln>
                  <a:noFill/>
                </a:ln>
                <a:solidFill>
                  <a:schemeClr val="bg1"/>
                </a:solidFill>
                <a:effectLst/>
                <a:uFillTx/>
                <a:latin typeface="+mj-lt"/>
                <a:ea typeface="+mn-ea"/>
                <a:cs typeface="+mn-cs"/>
                <a:sym typeface="Poppins Regular"/>
              </a:rPr>
              <a:t>assertEquals</a:t>
            </a:r>
            <a:r>
              <a:rPr kumimoji="0" lang="ru-MD" sz="4400" b="0" i="0" u="none" strike="noStrike" cap="none" spc="0" normalizeH="0" baseline="0">
                <a:ln>
                  <a:noFill/>
                </a:ln>
                <a:solidFill>
                  <a:schemeClr val="bg1"/>
                </a:solidFill>
                <a:effectLst/>
                <a:uFillTx/>
                <a:latin typeface="+mj-lt"/>
                <a:ea typeface="+mn-ea"/>
                <a:cs typeface="+mn-cs"/>
                <a:sym typeface="Poppins Regular"/>
              </a:rPr>
              <a:t> </a:t>
            </a:r>
            <a:r>
              <a:rPr kumimoji="0" lang="en-US" sz="4400" b="0" i="0" u="none" strike="noStrike" cap="none" spc="0" normalizeH="0" baseline="0">
                <a:ln>
                  <a:noFill/>
                </a:ln>
                <a:solidFill>
                  <a:schemeClr val="bg2"/>
                </a:solidFill>
                <a:effectLst/>
                <a:uFillTx/>
                <a:latin typeface="+mj-lt"/>
                <a:ea typeface="+mn-ea"/>
                <a:cs typeface="+mn-cs"/>
                <a:sym typeface="Poppins Regular"/>
              </a:rPr>
              <a:t>and</a:t>
            </a:r>
            <a:r>
              <a:rPr kumimoji="0" lang="en-US" sz="4400" b="0" i="0" u="none" strike="noStrike" cap="none" spc="0" normalizeH="0" baseline="0">
                <a:ln>
                  <a:noFill/>
                </a:ln>
                <a:solidFill>
                  <a:schemeClr val="bg1"/>
                </a:solidFill>
                <a:effectLst/>
                <a:uFillTx/>
                <a:latin typeface="+mj-lt"/>
                <a:ea typeface="+mn-ea"/>
                <a:cs typeface="+mn-cs"/>
                <a:sym typeface="Poppins Regular"/>
              </a:rPr>
              <a:t> assertNotEquals</a:t>
            </a:r>
            <a:r>
              <a:rPr kumimoji="0" lang="en-US" sz="4400" b="0" i="0" u="none" strike="noStrike" cap="none" spc="0" normalizeH="0" baseline="0">
                <a:ln>
                  <a:noFill/>
                </a:ln>
                <a:solidFill>
                  <a:schemeClr val="bg2"/>
                </a:solidFill>
                <a:effectLst/>
                <a:uFillTx/>
                <a:latin typeface="+mj-lt"/>
                <a:ea typeface="+mn-ea"/>
                <a:cs typeface="+mn-cs"/>
                <a:sym typeface="Poppins Regular"/>
              </a:rPr>
              <a:t> methods</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3" name="TextBox 2">
            <a:extLst>
              <a:ext uri="{FF2B5EF4-FFF2-40B4-BE49-F238E27FC236}">
                <a16:creationId xmlns:a16="http://schemas.microsoft.com/office/drawing/2014/main" id="{712DEB46-2906-B531-FC2D-39D51043A381}"/>
              </a:ext>
            </a:extLst>
          </p:cNvPr>
          <p:cNvSpPr txBox="1">
            <a:spLocks/>
          </p:cNvSpPr>
          <p:nvPr/>
        </p:nvSpPr>
        <p:spPr>
          <a:xfrm>
            <a:off x="2890542" y="8061943"/>
            <a:ext cx="8497894" cy="434064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testApproximateEquality</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double </a:t>
            </a:r>
            <a:r>
              <a:rPr lang="en-US" sz="3600" b="0" i="0">
                <a:solidFill>
                  <a:srgbClr val="BCBEC4"/>
                </a:solidFill>
                <a:latin typeface="JetBrains Mono"/>
              </a:rPr>
              <a:t>actual = </a:t>
            </a:r>
            <a:r>
              <a:rPr lang="en-US" sz="3600" b="0" i="0">
                <a:solidFill>
                  <a:srgbClr val="2AACB8"/>
                </a:solidFill>
                <a:latin typeface="JetBrains Mono"/>
              </a:rPr>
              <a:t>10.0 </a:t>
            </a:r>
            <a:r>
              <a:rPr lang="en-US" sz="3600" b="0" i="0">
                <a:solidFill>
                  <a:srgbClr val="BCBEC4"/>
                </a:solidFill>
                <a:latin typeface="JetBrains Mono"/>
              </a:rPr>
              <a:t>/ </a:t>
            </a:r>
            <a:r>
              <a:rPr lang="en-US" sz="3600" b="0" i="0">
                <a:solidFill>
                  <a:srgbClr val="2AACB8"/>
                </a:solidFill>
                <a:latin typeface="JetBrains Mono"/>
              </a:rPr>
              <a:t>3</a:t>
            </a:r>
            <a:r>
              <a:rPr lang="en-US" sz="3600" b="0" i="0">
                <a:solidFill>
                  <a:srgbClr val="BCBEC4"/>
                </a:solidFill>
                <a:latin typeface="JetBrains Mono"/>
              </a:rPr>
              <a:t>;  </a:t>
            </a:r>
            <a:r>
              <a:rPr lang="en-US" sz="3600" b="0" i="0">
                <a:solidFill>
                  <a:srgbClr val="7A7E85"/>
                </a:solidFill>
                <a:latin typeface="JetBrains Mono"/>
              </a:rPr>
              <a:t>// ~3.3333333...</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double </a:t>
            </a:r>
            <a:r>
              <a:rPr lang="en-US" sz="3600" b="0" i="0">
                <a:solidFill>
                  <a:srgbClr val="BCBEC4"/>
                </a:solidFill>
                <a:latin typeface="JetBrains Mono"/>
              </a:rPr>
              <a:t>delta = </a:t>
            </a:r>
            <a:r>
              <a:rPr lang="en-US" sz="3600" b="0" i="0">
                <a:solidFill>
                  <a:srgbClr val="2AACB8"/>
                </a:solidFill>
                <a:latin typeface="JetBrains Mono"/>
              </a:rPr>
              <a:t>0.01</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assertEquals</a:t>
            </a:r>
            <a:r>
              <a:rPr lang="en-US" sz="3600" b="0" i="0">
                <a:solidFill>
                  <a:srgbClr val="BCBEC4"/>
                </a:solidFill>
                <a:latin typeface="JetBrains Mono"/>
              </a:rPr>
              <a:t>(</a:t>
            </a:r>
            <a:r>
              <a:rPr lang="en-US" sz="3600" b="0" i="0">
                <a:solidFill>
                  <a:srgbClr val="2AACB8"/>
                </a:solidFill>
                <a:latin typeface="JetBrains Mono"/>
              </a:rPr>
              <a:t>3.33</a:t>
            </a:r>
            <a:r>
              <a:rPr lang="en-US" sz="3600" b="0" i="0">
                <a:solidFill>
                  <a:srgbClr val="BCBEC4"/>
                </a:solidFill>
                <a:latin typeface="JetBrains Mono"/>
              </a:rPr>
              <a:t>, actual, delta);</a:t>
            </a:r>
            <a:br>
              <a:rPr lang="en-US" sz="3600" b="0" i="0">
                <a:solidFill>
                  <a:srgbClr val="BCBEC4"/>
                </a:solidFill>
                <a:latin typeface="JetBrains Mono"/>
              </a:rPr>
            </a:br>
            <a:r>
              <a:rPr lang="en-US" sz="3600" b="0" i="0">
                <a:solidFill>
                  <a:srgbClr val="BCBEC4"/>
                </a:solidFill>
                <a:latin typeface="JetBrains Mono"/>
              </a:rPr>
              <a:t>}</a:t>
            </a:r>
          </a:p>
        </p:txBody>
      </p:sp>
      <p:sp>
        <p:nvSpPr>
          <p:cNvPr id="6" name="TextBox 5">
            <a:extLst>
              <a:ext uri="{FF2B5EF4-FFF2-40B4-BE49-F238E27FC236}">
                <a16:creationId xmlns:a16="http://schemas.microsoft.com/office/drawing/2014/main" id="{74EA3D61-F127-1FB7-FCCF-B544432FC050}"/>
              </a:ext>
            </a:extLst>
          </p:cNvPr>
          <p:cNvSpPr txBox="1"/>
          <p:nvPr/>
        </p:nvSpPr>
        <p:spPr>
          <a:xfrm>
            <a:off x="2890543" y="6959633"/>
            <a:ext cx="8001411"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assertEquals(double) </a:t>
            </a:r>
            <a:r>
              <a:rPr lang="en-US" sz="3200">
                <a:solidFill>
                  <a:schemeClr val="bg2"/>
                </a:solidFill>
                <a:latin typeface="+mj-lt"/>
              </a:rPr>
              <a:t>with delta</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10" name="TextBox 9">
            <a:extLst>
              <a:ext uri="{FF2B5EF4-FFF2-40B4-BE49-F238E27FC236}">
                <a16:creationId xmlns:a16="http://schemas.microsoft.com/office/drawing/2014/main" id="{2EA438A7-A0F6-2F38-9CEA-3CE0728BC028}"/>
              </a:ext>
            </a:extLst>
          </p:cNvPr>
          <p:cNvSpPr txBox="1"/>
          <p:nvPr/>
        </p:nvSpPr>
        <p:spPr>
          <a:xfrm>
            <a:off x="12749437" y="6959633"/>
            <a:ext cx="8744020"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assertEquals </a:t>
            </a:r>
            <a:r>
              <a:rPr lang="en-US" sz="3200">
                <a:solidFill>
                  <a:schemeClr val="bg2"/>
                </a:solidFill>
                <a:latin typeface="+mj-lt"/>
              </a:rPr>
              <a:t>with error message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12" name="TextBox 11">
            <a:extLst>
              <a:ext uri="{FF2B5EF4-FFF2-40B4-BE49-F238E27FC236}">
                <a16:creationId xmlns:a16="http://schemas.microsoft.com/office/drawing/2014/main" id="{EB8E1BC6-B0F0-32FB-4A8C-87DF361BDA2F}"/>
              </a:ext>
            </a:extLst>
          </p:cNvPr>
          <p:cNvSpPr txBox="1">
            <a:spLocks/>
          </p:cNvSpPr>
          <p:nvPr/>
        </p:nvSpPr>
        <p:spPr>
          <a:xfrm>
            <a:off x="12749437" y="8060540"/>
            <a:ext cx="9811305" cy="434064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calculationTest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 </a:t>
            </a:r>
            <a:r>
              <a:rPr lang="en-US" sz="3600" b="0" i="0">
                <a:solidFill>
                  <a:srgbClr val="BCBEC4"/>
                </a:solidFill>
                <a:latin typeface="JetBrains Mono"/>
              </a:rPr>
              <a:t>actual = </a:t>
            </a:r>
            <a:r>
              <a:rPr lang="en-US" sz="3600" b="0" i="0">
                <a:solidFill>
                  <a:srgbClr val="2AACB8"/>
                </a:solidFill>
                <a:latin typeface="JetBrains Mono"/>
              </a:rPr>
              <a:t>2 </a:t>
            </a:r>
            <a:r>
              <a:rPr lang="en-US" sz="3600" b="0" i="0">
                <a:solidFill>
                  <a:srgbClr val="BCBEC4"/>
                </a:solidFill>
                <a:latin typeface="JetBrains Mono"/>
              </a:rPr>
              <a:t>+ </a:t>
            </a:r>
            <a:r>
              <a:rPr lang="en-US" sz="3600" b="0" i="0">
                <a:solidFill>
                  <a:srgbClr val="2AACB8"/>
                </a:solidFill>
                <a:latin typeface="JetBrains Mono"/>
              </a:rPr>
              <a:t>3</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assertEquals</a:t>
            </a:r>
            <a:r>
              <a:rPr lang="en-US" sz="3600" b="0" i="0">
                <a:solidFill>
                  <a:srgbClr val="BCBEC4"/>
                </a:solidFill>
                <a:latin typeface="JetBrains Mono"/>
              </a:rPr>
              <a:t>(</a:t>
            </a:r>
            <a:r>
              <a:rPr lang="en-US" sz="3600" b="0" i="0">
                <a:solidFill>
                  <a:srgbClr val="2AACB8"/>
                </a:solidFill>
                <a:latin typeface="JetBrains Mono"/>
              </a:rPr>
              <a:t>5</a:t>
            </a:r>
            <a:r>
              <a:rPr lang="en-US" sz="3600" b="0" i="0">
                <a:solidFill>
                  <a:srgbClr val="BCBEC4"/>
                </a:solidFill>
                <a:latin typeface="JetBrains Mono"/>
              </a:rPr>
              <a:t>, actual, </a:t>
            </a:r>
            <a:r>
              <a:rPr lang="en-US" sz="3600" b="0" i="0">
                <a:solidFill>
                  <a:srgbClr val="6AAB73"/>
                </a:solidFill>
                <a:latin typeface="JetBrains Mono"/>
              </a:rPr>
              <a:t>“2 + 3 should equal 5"</a:t>
            </a:r>
            <a:r>
              <a:rPr lang="en-US" sz="360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a:t>
            </a:r>
          </a:p>
        </p:txBody>
      </p:sp>
      <p:sp>
        <p:nvSpPr>
          <p:cNvPr id="16" name="TextBox 15">
            <a:extLst>
              <a:ext uri="{FF2B5EF4-FFF2-40B4-BE49-F238E27FC236}">
                <a16:creationId xmlns:a16="http://schemas.microsoft.com/office/drawing/2014/main" id="{D061A6A1-16EF-2F65-99AD-771F2E5B3F34}"/>
              </a:ext>
            </a:extLst>
          </p:cNvPr>
          <p:cNvSpPr txBox="1"/>
          <p:nvPr/>
        </p:nvSpPr>
        <p:spPr>
          <a:xfrm>
            <a:off x="12749437" y="1817042"/>
            <a:ext cx="7001601"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200">
                <a:solidFill>
                  <a:srgbClr val="56A8F5"/>
                </a:solidFill>
                <a:latin typeface="+mj-lt"/>
              </a:rPr>
              <a:t>assertNotEquals(String)</a:t>
            </a:r>
          </a:p>
        </p:txBody>
      </p:sp>
    </p:spTree>
    <p:extLst>
      <p:ext uri="{BB962C8B-B14F-4D97-AF65-F5344CB8AC3E}">
        <p14:creationId xmlns:p14="http://schemas.microsoft.com/office/powerpoint/2010/main" val="390115095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2" y="3116922"/>
            <a:ext cx="8198635" cy="3741078"/>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public void </a:t>
            </a:r>
            <a:r>
              <a:rPr lang="en-US" sz="3600" b="0" i="0">
                <a:solidFill>
                  <a:srgbClr val="56A8F5"/>
                </a:solidFill>
                <a:latin typeface="JetBrains Mono"/>
              </a:rPr>
              <a:t>testIntArraysEqual</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a:t>
            </a:r>
            <a:r>
              <a:rPr lang="en-US" sz="3600" b="0" i="0">
                <a:solidFill>
                  <a:srgbClr val="BCBEC4"/>
                </a:solidFill>
                <a:latin typeface="JetBrains Mono"/>
              </a:rPr>
              <a:t>[] expected = {</a:t>
            </a:r>
            <a:r>
              <a:rPr lang="en-US" sz="3600" b="0" i="0">
                <a:solidFill>
                  <a:srgbClr val="2AACB8"/>
                </a:solidFill>
                <a:latin typeface="JetBrains Mono"/>
              </a:rPr>
              <a:t>1</a:t>
            </a:r>
            <a:r>
              <a:rPr lang="en-US" sz="3600" b="0" i="0">
                <a:solidFill>
                  <a:srgbClr val="BCBEC4"/>
                </a:solidFill>
                <a:latin typeface="JetBrains Mono"/>
              </a:rPr>
              <a:t>, </a:t>
            </a:r>
            <a:r>
              <a:rPr lang="en-US" sz="3600" b="0" i="0">
                <a:solidFill>
                  <a:srgbClr val="2AACB8"/>
                </a:solidFill>
                <a:latin typeface="JetBrains Mono"/>
              </a:rPr>
              <a:t>2</a:t>
            </a:r>
            <a:r>
              <a:rPr lang="en-US" sz="3600" b="0" i="0">
                <a:solidFill>
                  <a:srgbClr val="BCBEC4"/>
                </a:solidFill>
                <a:latin typeface="JetBrains Mono"/>
              </a:rPr>
              <a:t>, </a:t>
            </a:r>
            <a:r>
              <a:rPr lang="en-US" sz="3600" b="0" i="0">
                <a:solidFill>
                  <a:srgbClr val="2AACB8"/>
                </a:solidFill>
                <a:latin typeface="JetBrains Mono"/>
              </a:rPr>
              <a:t>3</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a:t>
            </a:r>
            <a:r>
              <a:rPr lang="en-US" sz="3600" b="0" i="0">
                <a:solidFill>
                  <a:srgbClr val="BCBEC4"/>
                </a:solidFill>
                <a:latin typeface="JetBrains Mono"/>
              </a:rPr>
              <a:t>[] actual = {</a:t>
            </a:r>
            <a:r>
              <a:rPr lang="en-US" sz="3600" b="0" i="0">
                <a:solidFill>
                  <a:srgbClr val="2AACB8"/>
                </a:solidFill>
                <a:latin typeface="JetBrains Mono"/>
              </a:rPr>
              <a:t>1</a:t>
            </a:r>
            <a:r>
              <a:rPr lang="en-US" sz="3600" b="0" i="0">
                <a:solidFill>
                  <a:srgbClr val="BCBEC4"/>
                </a:solidFill>
                <a:latin typeface="JetBrains Mono"/>
              </a:rPr>
              <a:t>, </a:t>
            </a:r>
            <a:r>
              <a:rPr lang="en-US" sz="3600" b="0" i="0">
                <a:solidFill>
                  <a:srgbClr val="2AACB8"/>
                </a:solidFill>
                <a:latin typeface="JetBrains Mono"/>
              </a:rPr>
              <a:t>2</a:t>
            </a:r>
            <a:r>
              <a:rPr lang="en-US" sz="3600" b="0" i="0">
                <a:solidFill>
                  <a:srgbClr val="BCBEC4"/>
                </a:solidFill>
                <a:latin typeface="JetBrains Mono"/>
              </a:rPr>
              <a:t>, </a:t>
            </a:r>
            <a:r>
              <a:rPr lang="en-US" sz="3600" b="0" i="0">
                <a:solidFill>
                  <a:srgbClr val="2AACB8"/>
                </a:solidFill>
                <a:latin typeface="JetBrains Mono"/>
              </a:rPr>
              <a:t>3</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 assertArrayEquals</a:t>
            </a:r>
            <a:r>
              <a:rPr lang="en-US" sz="3600" b="0" i="0">
                <a:solidFill>
                  <a:srgbClr val="BCBEC4"/>
                </a:solidFill>
                <a:latin typeface="JetBrains Mono"/>
              </a:rPr>
              <a:t>(expected, actual);</a:t>
            </a:r>
            <a:br>
              <a:rPr lang="en-US" sz="3600" b="0" i="0">
                <a:solidFill>
                  <a:srgbClr val="BCBEC4"/>
                </a:solidFill>
                <a:latin typeface="JetBrains Mono"/>
              </a:rPr>
            </a:br>
            <a:r>
              <a:rPr lang="en-US"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The </a:t>
            </a:r>
            <a:r>
              <a:rPr kumimoji="0" lang="en-US" sz="4400" b="0" i="0" u="none" strike="noStrike" cap="none" spc="0" normalizeH="0" baseline="0">
                <a:ln>
                  <a:noFill/>
                </a:ln>
                <a:solidFill>
                  <a:schemeClr val="bg1"/>
                </a:solidFill>
                <a:effectLst/>
                <a:uFillTx/>
                <a:latin typeface="+mj-lt"/>
                <a:ea typeface="+mn-ea"/>
                <a:cs typeface="+mn-cs"/>
                <a:sym typeface="Poppins Regular"/>
              </a:rPr>
              <a:t>assert</a:t>
            </a:r>
            <a:r>
              <a:rPr lang="en-US" sz="4400">
                <a:solidFill>
                  <a:schemeClr val="bg1"/>
                </a:solidFill>
                <a:latin typeface="+mj-lt"/>
              </a:rPr>
              <a:t>Array</a:t>
            </a:r>
            <a:r>
              <a:rPr kumimoji="0" lang="en-US" sz="4400" b="0" i="0" u="none" strike="noStrike" cap="none" spc="0" normalizeH="0" baseline="0">
                <a:ln>
                  <a:noFill/>
                </a:ln>
                <a:solidFill>
                  <a:schemeClr val="bg1"/>
                </a:solidFill>
                <a:effectLst/>
                <a:uFillTx/>
                <a:latin typeface="+mj-lt"/>
                <a:ea typeface="+mn-ea"/>
                <a:cs typeface="+mn-cs"/>
                <a:sym typeface="Poppins Regular"/>
              </a:rPr>
              <a:t>Equals</a:t>
            </a:r>
            <a:r>
              <a:rPr kumimoji="0" lang="en-US" sz="4400" b="0" i="0" u="none" strike="noStrike" cap="none" spc="0" normalizeH="0" baseline="0">
                <a:ln>
                  <a:noFill/>
                </a:ln>
                <a:solidFill>
                  <a:schemeClr val="bg2"/>
                </a:solidFill>
                <a:effectLst/>
                <a:uFillTx/>
                <a:latin typeface="+mj-lt"/>
                <a:ea typeface="+mn-ea"/>
                <a:cs typeface="+mn-cs"/>
                <a:sym typeface="Poppins Regular"/>
              </a:rPr>
              <a:t> method</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3" y="2114631"/>
            <a:ext cx="99981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int</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17" name="TextBox 16">
            <a:extLst>
              <a:ext uri="{FF2B5EF4-FFF2-40B4-BE49-F238E27FC236}">
                <a16:creationId xmlns:a16="http://schemas.microsoft.com/office/drawing/2014/main" id="{40FFB96E-F39C-F3DB-B65F-C49327CEBAE6}"/>
              </a:ext>
            </a:extLst>
          </p:cNvPr>
          <p:cNvSpPr txBox="1">
            <a:spLocks/>
          </p:cNvSpPr>
          <p:nvPr/>
        </p:nvSpPr>
        <p:spPr>
          <a:xfrm>
            <a:off x="12191999" y="3116922"/>
            <a:ext cx="9301457" cy="3741078"/>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public void </a:t>
            </a:r>
            <a:r>
              <a:rPr lang="en-US" sz="3600" b="0" i="0">
                <a:solidFill>
                  <a:srgbClr val="56A8F5"/>
                </a:solidFill>
                <a:latin typeface="JetBrains Mono"/>
              </a:rPr>
              <a:t>testStringArraysEqual</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a:solidFill>
                  <a:srgbClr val="CF8E6D"/>
                </a:solidFill>
                <a:latin typeface="JetBrains Mono"/>
              </a:rPr>
              <a:t>String</a:t>
            </a:r>
            <a:r>
              <a:rPr lang="en-US" sz="3600" b="0" i="0">
                <a:solidFill>
                  <a:srgbClr val="BCBEC4"/>
                </a:solidFill>
                <a:latin typeface="JetBrains Mono"/>
              </a:rPr>
              <a:t>[] expected = {</a:t>
            </a:r>
            <a:r>
              <a:rPr lang="en-US" sz="3600" b="0" i="0">
                <a:solidFill>
                  <a:srgbClr val="6AAB73"/>
                </a:solidFill>
                <a:latin typeface="JetBrains Mono"/>
              </a:rPr>
              <a:t>"Hello"</a:t>
            </a:r>
            <a:r>
              <a:rPr lang="en-US" sz="3600" b="0" i="0">
                <a:solidFill>
                  <a:srgbClr val="BCBEC4"/>
                </a:solidFill>
                <a:latin typeface="JetBrains Mono"/>
              </a:rPr>
              <a:t>, </a:t>
            </a:r>
            <a:r>
              <a:rPr lang="en-US" sz="3600" b="0" i="0">
                <a:solidFill>
                  <a:srgbClr val="6AAB73"/>
                </a:solidFill>
                <a:latin typeface="JetBrains Mono"/>
              </a:rPr>
              <a:t>"World"</a:t>
            </a:r>
            <a:r>
              <a:rPr lang="en-US" sz="3600" b="0" i="0">
                <a:solidFill>
                  <a:srgbClr val="BCBEC4"/>
                </a:solidFill>
                <a:latin typeface="JetBrains Mono"/>
              </a:rPr>
              <a:t>, </a:t>
            </a:r>
            <a:r>
              <a:rPr lang="en-US" sz="3600" b="0" i="0">
                <a:solidFill>
                  <a:srgbClr val="6AAB73"/>
                </a:solidFill>
                <a:latin typeface="JetBrains Mono"/>
              </a:rPr>
              <a:t>"!"</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a:solidFill>
                  <a:srgbClr val="CF8E6D"/>
                </a:solidFill>
                <a:latin typeface="JetBrains Mono"/>
              </a:rPr>
              <a:t>String</a:t>
            </a:r>
            <a:r>
              <a:rPr lang="en-US" sz="3600" b="0" i="0">
                <a:solidFill>
                  <a:srgbClr val="BCBEC4"/>
                </a:solidFill>
                <a:latin typeface="JetBrains Mono"/>
              </a:rPr>
              <a:t>[] actual = {</a:t>
            </a:r>
            <a:r>
              <a:rPr lang="en-US" sz="3600" b="0" i="0">
                <a:solidFill>
                  <a:srgbClr val="6AAB73"/>
                </a:solidFill>
                <a:latin typeface="JetBrains Mono"/>
              </a:rPr>
              <a:t>"Hello"</a:t>
            </a:r>
            <a:r>
              <a:rPr lang="en-US" sz="3600" b="0" i="0">
                <a:solidFill>
                  <a:srgbClr val="BCBEC4"/>
                </a:solidFill>
                <a:latin typeface="JetBrains Mono"/>
              </a:rPr>
              <a:t>, </a:t>
            </a:r>
            <a:r>
              <a:rPr lang="en-US" sz="3600" b="0" i="0">
                <a:solidFill>
                  <a:srgbClr val="6AAB73"/>
                </a:solidFill>
                <a:latin typeface="JetBrains Mono"/>
              </a:rPr>
              <a:t>"World"</a:t>
            </a:r>
            <a:r>
              <a:rPr lang="en-US" sz="3600" b="0" i="0">
                <a:solidFill>
                  <a:srgbClr val="BCBEC4"/>
                </a:solidFill>
                <a:latin typeface="JetBrains Mono"/>
              </a:rPr>
              <a:t>, </a:t>
            </a:r>
            <a:r>
              <a:rPr lang="en-US" sz="3600" b="0" i="0">
                <a:solidFill>
                  <a:srgbClr val="6AAB73"/>
                </a:solidFill>
                <a:latin typeface="JetBrains Mono"/>
              </a:rPr>
              <a:t>"!"</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assertArrayEquals(expected, actual);</a:t>
            </a:r>
            <a:br>
              <a:rPr lang="en-US" sz="3600" b="0" i="0">
                <a:solidFill>
                  <a:srgbClr val="BCBEC4"/>
                </a:solidFill>
                <a:latin typeface="JetBrains Mono"/>
              </a:rPr>
            </a:br>
            <a:r>
              <a:rPr lang="en-US" sz="3600" b="0" i="0">
                <a:solidFill>
                  <a:srgbClr val="BCBEC4"/>
                </a:solidFill>
                <a:latin typeface="JetBrains Mono"/>
              </a:rPr>
              <a:t>}</a:t>
            </a:r>
          </a:p>
        </p:txBody>
      </p:sp>
      <p:sp>
        <p:nvSpPr>
          <p:cNvPr id="18" name="TextBox 17">
            <a:extLst>
              <a:ext uri="{FF2B5EF4-FFF2-40B4-BE49-F238E27FC236}">
                <a16:creationId xmlns:a16="http://schemas.microsoft.com/office/drawing/2014/main" id="{1A174CE9-1742-AEEC-5821-4F331D3649F7}"/>
              </a:ext>
            </a:extLst>
          </p:cNvPr>
          <p:cNvSpPr txBox="1">
            <a:spLocks/>
          </p:cNvSpPr>
          <p:nvPr/>
        </p:nvSpPr>
        <p:spPr>
          <a:xfrm>
            <a:off x="2890543" y="8034157"/>
            <a:ext cx="8198634" cy="3741078"/>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public void </a:t>
            </a:r>
            <a:r>
              <a:rPr lang="en-US" sz="3600" b="0" i="0">
                <a:solidFill>
                  <a:srgbClr val="56A8F5"/>
                </a:solidFill>
                <a:latin typeface="JetBrains Mono"/>
              </a:rPr>
              <a:t>testCharArraysEqual</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char</a:t>
            </a:r>
            <a:r>
              <a:rPr lang="en-US" sz="3600" b="0" i="0">
                <a:solidFill>
                  <a:srgbClr val="BCBEC4"/>
                </a:solidFill>
                <a:latin typeface="JetBrains Mono"/>
              </a:rPr>
              <a:t>[] expected = {</a:t>
            </a:r>
            <a:r>
              <a:rPr lang="en-US" sz="3600" b="0" i="0">
                <a:solidFill>
                  <a:srgbClr val="6AAB73"/>
                </a:solidFill>
                <a:latin typeface="JetBrains Mono"/>
              </a:rPr>
              <a:t>'a'</a:t>
            </a:r>
            <a:r>
              <a:rPr lang="en-US" sz="3600" b="0" i="0">
                <a:solidFill>
                  <a:srgbClr val="BCBEC4"/>
                </a:solidFill>
                <a:latin typeface="JetBrains Mono"/>
              </a:rPr>
              <a:t>, </a:t>
            </a:r>
            <a:r>
              <a:rPr lang="en-US" sz="3600" b="0" i="0">
                <a:solidFill>
                  <a:srgbClr val="6AAB73"/>
                </a:solidFill>
                <a:latin typeface="JetBrains Mono"/>
              </a:rPr>
              <a:t>'b'</a:t>
            </a:r>
            <a:r>
              <a:rPr lang="en-US" sz="3600" b="0" i="0">
                <a:solidFill>
                  <a:srgbClr val="BCBEC4"/>
                </a:solidFill>
                <a:latin typeface="JetBrains Mono"/>
              </a:rPr>
              <a:t>, </a:t>
            </a:r>
            <a:r>
              <a:rPr lang="en-US" sz="3600" b="0" i="0">
                <a:solidFill>
                  <a:srgbClr val="6AAB73"/>
                </a:solidFill>
                <a:latin typeface="JetBrains Mono"/>
              </a:rPr>
              <a:t>'c'</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char</a:t>
            </a:r>
            <a:r>
              <a:rPr lang="en-US" sz="3600" b="0" i="0">
                <a:solidFill>
                  <a:srgbClr val="BCBEC4"/>
                </a:solidFill>
                <a:latin typeface="JetBrains Mono"/>
              </a:rPr>
              <a:t>[] actual = {</a:t>
            </a:r>
            <a:r>
              <a:rPr lang="en-US" sz="3600" b="0" i="0">
                <a:solidFill>
                  <a:srgbClr val="6AAB73"/>
                </a:solidFill>
                <a:latin typeface="JetBrains Mono"/>
              </a:rPr>
              <a:t>'a'</a:t>
            </a:r>
            <a:r>
              <a:rPr lang="en-US" sz="3600" b="0" i="0">
                <a:solidFill>
                  <a:srgbClr val="BCBEC4"/>
                </a:solidFill>
                <a:latin typeface="JetBrains Mono"/>
              </a:rPr>
              <a:t>, </a:t>
            </a:r>
            <a:r>
              <a:rPr lang="en-US" sz="3600" b="0" i="0">
                <a:solidFill>
                  <a:srgbClr val="6AAB73"/>
                </a:solidFill>
                <a:latin typeface="JetBrains Mono"/>
              </a:rPr>
              <a:t>'b'</a:t>
            </a:r>
            <a:r>
              <a:rPr lang="en-US" sz="3600" b="0" i="0">
                <a:solidFill>
                  <a:srgbClr val="BCBEC4"/>
                </a:solidFill>
                <a:latin typeface="JetBrains Mono"/>
              </a:rPr>
              <a:t>, </a:t>
            </a:r>
            <a:r>
              <a:rPr lang="en-US" sz="3600" b="0" i="0">
                <a:solidFill>
                  <a:srgbClr val="6AAB73"/>
                </a:solidFill>
                <a:latin typeface="JetBrains Mono"/>
              </a:rPr>
              <a:t>'c'</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assertArrayEquals(expected, actual);</a:t>
            </a:r>
            <a:br>
              <a:rPr lang="en-US" sz="3600" b="0" i="0">
                <a:solidFill>
                  <a:srgbClr val="BCBEC4"/>
                </a:solidFill>
                <a:latin typeface="JetBrains Mono"/>
              </a:rPr>
            </a:br>
            <a:r>
              <a:rPr lang="en-US" sz="3600" b="0" i="0">
                <a:solidFill>
                  <a:srgbClr val="BCBEC4"/>
                </a:solidFill>
                <a:latin typeface="JetBrains Mono"/>
              </a:rPr>
              <a:t>}</a:t>
            </a:r>
          </a:p>
        </p:txBody>
      </p:sp>
      <p:sp>
        <p:nvSpPr>
          <p:cNvPr id="19" name="TextBox 18">
            <a:extLst>
              <a:ext uri="{FF2B5EF4-FFF2-40B4-BE49-F238E27FC236}">
                <a16:creationId xmlns:a16="http://schemas.microsoft.com/office/drawing/2014/main" id="{071AB605-7372-C2A3-63BC-A373F5FAA7CB}"/>
              </a:ext>
            </a:extLst>
          </p:cNvPr>
          <p:cNvSpPr txBox="1">
            <a:spLocks/>
          </p:cNvSpPr>
          <p:nvPr/>
        </p:nvSpPr>
        <p:spPr>
          <a:xfrm>
            <a:off x="12191998" y="8034157"/>
            <a:ext cx="9301457" cy="3741078"/>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public void </a:t>
            </a:r>
            <a:r>
              <a:rPr lang="en-US" sz="3600" b="0" i="0">
                <a:solidFill>
                  <a:srgbClr val="56A8F5"/>
                </a:solidFill>
                <a:latin typeface="JetBrains Mono"/>
              </a:rPr>
              <a:t>testBooleanArraysEqual</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err="1">
                <a:solidFill>
                  <a:srgbClr val="CF8E6D"/>
                </a:solidFill>
                <a:latin typeface="JetBrains Mono"/>
              </a:rPr>
              <a:t>boolean</a:t>
            </a:r>
            <a:r>
              <a:rPr lang="en-US" sz="3600" b="0" i="0">
                <a:solidFill>
                  <a:srgbClr val="BCBEC4"/>
                </a:solidFill>
                <a:latin typeface="JetBrains Mono"/>
              </a:rPr>
              <a:t>[] expected = {</a:t>
            </a:r>
            <a:r>
              <a:rPr lang="en-US" sz="3600" b="0" i="0">
                <a:solidFill>
                  <a:srgbClr val="CF8E6D"/>
                </a:solidFill>
                <a:latin typeface="JetBrains Mono"/>
              </a:rPr>
              <a:t>true</a:t>
            </a:r>
            <a:r>
              <a:rPr lang="en-US" sz="3600" b="0" i="0">
                <a:solidFill>
                  <a:srgbClr val="BCBEC4"/>
                </a:solidFill>
                <a:latin typeface="JetBrains Mono"/>
              </a:rPr>
              <a:t>, </a:t>
            </a:r>
            <a:r>
              <a:rPr lang="en-US" sz="3600" b="0" i="0">
                <a:solidFill>
                  <a:srgbClr val="CF8E6D"/>
                </a:solidFill>
                <a:latin typeface="JetBrains Mono"/>
              </a:rPr>
              <a:t>false</a:t>
            </a:r>
            <a:r>
              <a:rPr lang="en-US" sz="3600" b="0" i="0">
                <a:solidFill>
                  <a:srgbClr val="BCBEC4"/>
                </a:solidFill>
                <a:latin typeface="JetBrains Mono"/>
              </a:rPr>
              <a:t>, </a:t>
            </a:r>
            <a:r>
              <a:rPr lang="en-US" sz="3600" b="0" i="0">
                <a:solidFill>
                  <a:srgbClr val="CF8E6D"/>
                </a:solidFill>
                <a:latin typeface="JetBrains Mono"/>
              </a:rPr>
              <a:t>true</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err="1">
                <a:solidFill>
                  <a:srgbClr val="CF8E6D"/>
                </a:solidFill>
                <a:latin typeface="JetBrains Mono"/>
              </a:rPr>
              <a:t>boolean</a:t>
            </a:r>
            <a:r>
              <a:rPr lang="en-US" sz="3600" b="0" i="0">
                <a:solidFill>
                  <a:srgbClr val="BCBEC4"/>
                </a:solidFill>
                <a:latin typeface="JetBrains Mono"/>
              </a:rPr>
              <a:t>[] actual = {</a:t>
            </a:r>
            <a:r>
              <a:rPr lang="en-US" sz="3600" b="0" i="0">
                <a:solidFill>
                  <a:srgbClr val="CF8E6D"/>
                </a:solidFill>
                <a:latin typeface="JetBrains Mono"/>
              </a:rPr>
              <a:t>true</a:t>
            </a:r>
            <a:r>
              <a:rPr lang="en-US" sz="3600" b="0" i="0">
                <a:solidFill>
                  <a:srgbClr val="BCBEC4"/>
                </a:solidFill>
                <a:latin typeface="JetBrains Mono"/>
              </a:rPr>
              <a:t>, </a:t>
            </a:r>
            <a:r>
              <a:rPr lang="en-US" sz="3600" b="0" i="0">
                <a:solidFill>
                  <a:srgbClr val="CF8E6D"/>
                </a:solidFill>
                <a:latin typeface="JetBrains Mono"/>
              </a:rPr>
              <a:t>false</a:t>
            </a:r>
            <a:r>
              <a:rPr lang="en-US" sz="3600" b="0" i="0">
                <a:solidFill>
                  <a:srgbClr val="BCBEC4"/>
                </a:solidFill>
                <a:latin typeface="JetBrains Mono"/>
              </a:rPr>
              <a:t>, </a:t>
            </a:r>
            <a:r>
              <a:rPr lang="en-US" sz="3600" b="0" i="0">
                <a:solidFill>
                  <a:srgbClr val="CF8E6D"/>
                </a:solidFill>
                <a:latin typeface="JetBrains Mono"/>
              </a:rPr>
              <a:t>true</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assertArrayEquals(expected, actual);</a:t>
            </a:r>
            <a:br>
              <a:rPr lang="en-US" sz="3600" b="0" i="0">
                <a:solidFill>
                  <a:srgbClr val="BCBEC4"/>
                </a:solidFill>
                <a:latin typeface="JetBrains Mono"/>
              </a:rPr>
            </a:br>
            <a:r>
              <a:rPr lang="en-US" sz="3600" b="0" i="0">
                <a:solidFill>
                  <a:srgbClr val="BCBEC4"/>
                </a:solidFill>
                <a:latin typeface="JetBrains Mono"/>
              </a:rPr>
              <a:t>}</a:t>
            </a:r>
          </a:p>
        </p:txBody>
      </p:sp>
      <p:sp>
        <p:nvSpPr>
          <p:cNvPr id="21" name="TextBox 20">
            <a:extLst>
              <a:ext uri="{FF2B5EF4-FFF2-40B4-BE49-F238E27FC236}">
                <a16:creationId xmlns:a16="http://schemas.microsoft.com/office/drawing/2014/main" id="{5968EACC-B2BC-26D2-2D8D-F13356522592}"/>
              </a:ext>
            </a:extLst>
          </p:cNvPr>
          <p:cNvSpPr txBox="1"/>
          <p:nvPr/>
        </p:nvSpPr>
        <p:spPr>
          <a:xfrm>
            <a:off x="12191998" y="2057172"/>
            <a:ext cx="1490751"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String</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22" name="TextBox 21">
            <a:extLst>
              <a:ext uri="{FF2B5EF4-FFF2-40B4-BE49-F238E27FC236}">
                <a16:creationId xmlns:a16="http://schemas.microsoft.com/office/drawing/2014/main" id="{AF7BE0DF-40DA-32B5-8604-23ACEC6FE99B}"/>
              </a:ext>
            </a:extLst>
          </p:cNvPr>
          <p:cNvSpPr txBox="1"/>
          <p:nvPr/>
        </p:nvSpPr>
        <p:spPr>
          <a:xfrm>
            <a:off x="2890543" y="7031866"/>
            <a:ext cx="1382199"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char</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23" name="TextBox 22">
            <a:extLst>
              <a:ext uri="{FF2B5EF4-FFF2-40B4-BE49-F238E27FC236}">
                <a16:creationId xmlns:a16="http://schemas.microsoft.com/office/drawing/2014/main" id="{0FA8ACE3-F237-2F13-0D1B-DCB316DA51CC}"/>
              </a:ext>
            </a:extLst>
          </p:cNvPr>
          <p:cNvSpPr txBox="1"/>
          <p:nvPr/>
        </p:nvSpPr>
        <p:spPr>
          <a:xfrm>
            <a:off x="12191998" y="7031866"/>
            <a:ext cx="2139144"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boolean</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Tree>
    <p:extLst>
      <p:ext uri="{BB962C8B-B14F-4D97-AF65-F5344CB8AC3E}">
        <p14:creationId xmlns:p14="http://schemas.microsoft.com/office/powerpoint/2010/main" val="189587477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3023546" y="4895846"/>
            <a:ext cx="13917793" cy="574444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testIterableEquality</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a:t>
            </a:r>
            <a:r>
              <a:rPr lang="en-US" sz="3600" b="0" i="0">
                <a:solidFill>
                  <a:srgbClr val="BCBEC4"/>
                </a:solidFill>
                <a:latin typeface="JetBrains Mono"/>
              </a:rPr>
              <a:t>[] numbers = {</a:t>
            </a:r>
            <a:r>
              <a:rPr lang="en-US" sz="3600" b="0" i="0">
                <a:solidFill>
                  <a:srgbClr val="2AACB8"/>
                </a:solidFill>
                <a:latin typeface="JetBrains Mono"/>
              </a:rPr>
              <a:t>1</a:t>
            </a:r>
            <a:r>
              <a:rPr lang="en-US" sz="3600" b="0" i="0">
                <a:solidFill>
                  <a:srgbClr val="BCBEC4"/>
                </a:solidFill>
                <a:latin typeface="JetBrains Mono"/>
              </a:rPr>
              <a:t>, </a:t>
            </a:r>
            <a:r>
              <a:rPr lang="en-US" sz="3600" b="0" i="0">
                <a:solidFill>
                  <a:srgbClr val="2AACB8"/>
                </a:solidFill>
                <a:latin typeface="JetBrains Mono"/>
              </a:rPr>
              <a:t>2</a:t>
            </a:r>
            <a:r>
              <a:rPr lang="en-US" sz="3600" b="0" i="0">
                <a:solidFill>
                  <a:srgbClr val="BCBEC4"/>
                </a:solidFill>
                <a:latin typeface="JetBrains Mono"/>
              </a:rPr>
              <a:t>, </a:t>
            </a:r>
            <a:r>
              <a:rPr lang="en-US" sz="3600" b="0" i="0">
                <a:solidFill>
                  <a:srgbClr val="2AACB8"/>
                </a:solidFill>
                <a:latin typeface="JetBrains Mono"/>
              </a:rPr>
              <a:t>3</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List&lt;Integer&gt; list = Arrays.</a:t>
            </a:r>
            <a:r>
              <a:rPr lang="en-US" sz="3600" b="0" i="1">
                <a:solidFill>
                  <a:srgbClr val="BCBEC4"/>
                </a:solidFill>
                <a:latin typeface="JetBrains Mono"/>
              </a:rPr>
              <a:t>asList</a:t>
            </a:r>
            <a:r>
              <a:rPr lang="en-US" sz="3600" b="0" i="0">
                <a:solidFill>
                  <a:srgbClr val="BCBEC4"/>
                </a:solidFill>
                <a:latin typeface="JetBrains Mono"/>
              </a:rPr>
              <a:t>(</a:t>
            </a:r>
            <a:r>
              <a:rPr lang="en-US" sz="3600" b="0" i="0">
                <a:solidFill>
                  <a:srgbClr val="2AACB8"/>
                </a:solidFill>
                <a:latin typeface="JetBrains Mono"/>
              </a:rPr>
              <a:t>1</a:t>
            </a:r>
            <a:r>
              <a:rPr lang="en-US" sz="3600" b="0" i="0">
                <a:solidFill>
                  <a:srgbClr val="BCBEC4"/>
                </a:solidFill>
                <a:latin typeface="JetBrains Mono"/>
              </a:rPr>
              <a:t>, </a:t>
            </a:r>
            <a:r>
              <a:rPr lang="en-US" sz="3600" b="0" i="0">
                <a:solidFill>
                  <a:srgbClr val="2AACB8"/>
                </a:solidFill>
                <a:latin typeface="JetBrains Mono"/>
              </a:rPr>
              <a:t>2</a:t>
            </a:r>
            <a:r>
              <a:rPr lang="en-US" sz="3600" b="0" i="0">
                <a:solidFill>
                  <a:srgbClr val="BCBEC4"/>
                </a:solidFill>
                <a:latin typeface="JetBrains Mono"/>
              </a:rPr>
              <a:t>, </a:t>
            </a:r>
            <a:r>
              <a:rPr lang="en-US" sz="3600" b="0" i="0">
                <a:solidFill>
                  <a:srgbClr val="2AACB8"/>
                </a:solidFill>
                <a:latin typeface="JetBrains Mono"/>
              </a:rPr>
              <a:t>3</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Set&lt;Integer&gt; set = </a:t>
            </a:r>
            <a:r>
              <a:rPr lang="en-US" sz="3600">
                <a:solidFill>
                  <a:srgbClr val="CF8E6D"/>
                </a:solidFill>
                <a:latin typeface="JetBrains Mono"/>
              </a:rPr>
              <a:t>new</a:t>
            </a:r>
            <a:r>
              <a:rPr lang="en-US" sz="3600" b="0" i="0">
                <a:solidFill>
                  <a:srgbClr val="BCBEC4"/>
                </a:solidFill>
                <a:latin typeface="JetBrains Mono"/>
              </a:rPr>
              <a:t> HashSet&lt;&gt;(Arrays.</a:t>
            </a:r>
            <a:r>
              <a:rPr lang="en-US" sz="3600" b="0" i="1">
                <a:solidFill>
                  <a:srgbClr val="BCBEC4"/>
                </a:solidFill>
                <a:latin typeface="JetBrains Mono"/>
              </a:rPr>
              <a:t>asList</a:t>
            </a:r>
            <a:r>
              <a:rPr lang="en-US" sz="3600" b="0" i="0">
                <a:solidFill>
                  <a:srgbClr val="BCBEC4"/>
                </a:solidFill>
                <a:latin typeface="JetBrains Mono"/>
              </a:rPr>
              <a:t>(</a:t>
            </a:r>
            <a:r>
              <a:rPr lang="en-US" sz="3600" b="0" i="0">
                <a:solidFill>
                  <a:srgbClr val="2AACB8"/>
                </a:solidFill>
                <a:latin typeface="JetBrains Mono"/>
              </a:rPr>
              <a:t>1</a:t>
            </a:r>
            <a:r>
              <a:rPr lang="en-US" sz="3600" b="0" i="0">
                <a:solidFill>
                  <a:srgbClr val="BCBEC4"/>
                </a:solidFill>
                <a:latin typeface="JetBrains Mono"/>
              </a:rPr>
              <a:t>, </a:t>
            </a:r>
            <a:r>
              <a:rPr lang="en-US" sz="3600" b="0" i="0">
                <a:solidFill>
                  <a:srgbClr val="2AACB8"/>
                </a:solidFill>
                <a:latin typeface="JetBrains Mono"/>
              </a:rPr>
              <a:t>2</a:t>
            </a:r>
            <a:r>
              <a:rPr lang="en-US" sz="3600" b="0" i="0">
                <a:solidFill>
                  <a:srgbClr val="BCBEC4"/>
                </a:solidFill>
                <a:latin typeface="JetBrains Mono"/>
              </a:rPr>
              <a:t>, </a:t>
            </a:r>
            <a:r>
              <a:rPr lang="en-US" sz="3600" b="0" i="0">
                <a:solidFill>
                  <a:srgbClr val="2AACB8"/>
                </a:solidFill>
                <a:latin typeface="JetBrains Mono"/>
              </a:rPr>
              <a:t>3</a:t>
            </a:r>
            <a:r>
              <a:rPr lang="en-US" sz="3600" b="0" i="0">
                <a:solidFill>
                  <a:srgbClr val="BCBEC4"/>
                </a:solidFill>
                <a:latin typeface="JetBrains Mono"/>
              </a:rPr>
              <a:t>));</a:t>
            </a:r>
            <a:br>
              <a:rPr lang="en-US" sz="3600" b="0" i="0">
                <a:solidFill>
                  <a:srgbClr val="7A7E85"/>
                </a:solidFill>
                <a:latin typeface="JetBrains Mono"/>
              </a:rPr>
            </a:br>
            <a:r>
              <a:rPr lang="en-US" sz="3600" b="0" i="0">
                <a:solidFill>
                  <a:srgbClr val="7A7E85"/>
                </a:solidFill>
                <a:latin typeface="JetBrains Mono"/>
              </a:rPr>
              <a:t>    </a:t>
            </a:r>
            <a:r>
              <a:rPr lang="en-US" sz="3600" b="0" i="1">
                <a:solidFill>
                  <a:srgbClr val="7030A0"/>
                </a:solidFill>
                <a:latin typeface="JetBrains Mono"/>
              </a:rPr>
              <a:t>assertIterableEquals</a:t>
            </a:r>
            <a:r>
              <a:rPr lang="en-US" sz="3600" b="0" i="0">
                <a:solidFill>
                  <a:srgbClr val="BCBEC4"/>
                </a:solidFill>
                <a:latin typeface="JetBrains Mono"/>
              </a:rPr>
              <a:t>(list, numbers);</a:t>
            </a:r>
            <a:br>
              <a:rPr lang="en-US" sz="3600" b="0" i="0">
                <a:solidFill>
                  <a:srgbClr val="7A7E85"/>
                </a:solidFill>
                <a:latin typeface="JetBrains Mono"/>
              </a:rPr>
            </a:br>
            <a:r>
              <a:rPr lang="en-US" sz="3600" b="0" i="0">
                <a:solidFill>
                  <a:srgbClr val="7A7E85"/>
                </a:solidFill>
                <a:latin typeface="JetBrains Mono"/>
              </a:rPr>
              <a:t>    </a:t>
            </a:r>
            <a:r>
              <a:rPr lang="en-US" sz="3600" b="0" i="1">
                <a:solidFill>
                  <a:srgbClr val="7030A0"/>
                </a:solidFill>
                <a:latin typeface="JetBrains Mono"/>
              </a:rPr>
              <a:t>assertIterableEquals2</a:t>
            </a:r>
            <a:r>
              <a:rPr lang="en-US" sz="3600" b="0" i="0">
                <a:solidFill>
                  <a:srgbClr val="BCBEC4"/>
                </a:solidFill>
                <a:latin typeface="JetBrains Mono"/>
              </a:rPr>
              <a:t>(list, set);</a:t>
            </a:r>
            <a:br>
              <a:rPr lang="en-US" sz="3600" b="0" i="0">
                <a:solidFill>
                  <a:srgbClr val="BCBEC4"/>
                </a:solidFill>
                <a:latin typeface="JetBrains Mono"/>
              </a:rPr>
            </a:br>
            <a:r>
              <a:rPr lang="en-US"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The </a:t>
            </a:r>
            <a:r>
              <a:rPr kumimoji="0" lang="en-US" sz="4400" b="0" i="0" u="none" strike="noStrike" cap="none" spc="0" normalizeH="0" baseline="0">
                <a:ln>
                  <a:noFill/>
                </a:ln>
                <a:solidFill>
                  <a:schemeClr val="bg1"/>
                </a:solidFill>
                <a:effectLst/>
                <a:uFillTx/>
                <a:latin typeface="+mj-lt"/>
                <a:ea typeface="+mn-ea"/>
                <a:cs typeface="+mn-cs"/>
                <a:sym typeface="Poppins Regular"/>
              </a:rPr>
              <a:t>assertIterableEquals</a:t>
            </a:r>
            <a:r>
              <a:rPr kumimoji="0" lang="en-US" sz="4400" b="0" i="0" u="none" strike="noStrike" cap="none" spc="0" normalizeH="0" baseline="0">
                <a:ln>
                  <a:noFill/>
                </a:ln>
                <a:solidFill>
                  <a:schemeClr val="bg2"/>
                </a:solidFill>
                <a:effectLst/>
                <a:uFillTx/>
                <a:latin typeface="+mj-lt"/>
                <a:ea typeface="+mn-ea"/>
                <a:cs typeface="+mn-cs"/>
                <a:sym typeface="Poppins Regular"/>
              </a:rPr>
              <a:t> method</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3023547" y="3893555"/>
            <a:ext cx="11756482"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assertIterableEquals()</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6" name="TextBox 5">
            <a:extLst>
              <a:ext uri="{FF2B5EF4-FFF2-40B4-BE49-F238E27FC236}">
                <a16:creationId xmlns:a16="http://schemas.microsoft.com/office/drawing/2014/main" id="{358C263F-573D-2451-9255-D280A3FDEAFD}"/>
              </a:ext>
            </a:extLst>
          </p:cNvPr>
          <p:cNvSpPr txBox="1"/>
          <p:nvPr/>
        </p:nvSpPr>
        <p:spPr>
          <a:xfrm>
            <a:off x="2507253" y="2398192"/>
            <a:ext cx="14434086" cy="11264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2800">
                <a:solidFill>
                  <a:schemeClr val="bg1"/>
                </a:solidFill>
              </a:rPr>
              <a:t>assertIterableEquals </a:t>
            </a:r>
            <a:r>
              <a:rPr lang="en-US" sz="2800">
                <a:solidFill>
                  <a:schemeClr val="bg2"/>
                </a:solidFill>
              </a:rPr>
              <a:t>verifies that two </a:t>
            </a:r>
            <a:r>
              <a:rPr lang="en-US" sz="2800" err="1">
                <a:solidFill>
                  <a:schemeClr val="bg2"/>
                </a:solidFill>
              </a:rPr>
              <a:t>Iterables</a:t>
            </a:r>
            <a:r>
              <a:rPr lang="en-US" sz="2800">
                <a:solidFill>
                  <a:schemeClr val="bg2"/>
                </a:solidFill>
              </a:rPr>
              <a:t> (like List, Set, Queue) contain the same elements in the same order.</a:t>
            </a:r>
          </a:p>
        </p:txBody>
      </p:sp>
    </p:spTree>
    <p:extLst>
      <p:ext uri="{BB962C8B-B14F-4D97-AF65-F5344CB8AC3E}">
        <p14:creationId xmlns:p14="http://schemas.microsoft.com/office/powerpoint/2010/main" val="130321420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Insert short chapter name…"/>
          <p:cNvSpPr txBox="1">
            <a:spLocks noGrp="1"/>
          </p:cNvSpPr>
          <p:nvPr>
            <p:ph type="body" sz="quarter" idx="21"/>
          </p:nvPr>
        </p:nvSpPr>
        <p:spPr>
          <a:xfrm>
            <a:off x="4566592" y="4389125"/>
            <a:ext cx="9263708" cy="4539704"/>
          </a:xfrm>
          <a:prstGeom prst="rect">
            <a:avLst/>
          </a:prstGeom>
        </p:spPr>
        <p:txBody>
          <a:bodyPr/>
          <a:lstStyle/>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p:txBody>
      </p:sp>
      <p:sp>
        <p:nvSpPr>
          <p:cNvPr id="236" name="Pag. 4…"/>
          <p:cNvSpPr txBox="1">
            <a:spLocks noGrp="1"/>
          </p:cNvSpPr>
          <p:nvPr>
            <p:ph type="body" sz="quarter" idx="22"/>
          </p:nvPr>
        </p:nvSpPr>
        <p:spPr>
          <a:prstGeom prst="rect">
            <a:avLst/>
          </a:prstGeom>
        </p:spPr>
        <p:txBody>
          <a:bodyPr/>
          <a:lstStyle/>
          <a:p>
            <a:pPr marL="0" indent="0">
              <a:lnSpc>
                <a:spcPct val="280000"/>
              </a:lnSpc>
              <a:buClrTx/>
              <a:buSzTx/>
              <a:buNone/>
              <a:defRPr sz="1600"/>
            </a:pPr>
            <a:r>
              <a:t>Pag. 4</a:t>
            </a:r>
          </a:p>
          <a:p>
            <a:pPr marL="0" indent="0">
              <a:lnSpc>
                <a:spcPct val="280000"/>
              </a:lnSpc>
              <a:buClrTx/>
              <a:buSzTx/>
              <a:buNone/>
              <a:defRPr sz="1600"/>
            </a:pPr>
            <a:r>
              <a:t>Pag. 8</a:t>
            </a:r>
          </a:p>
          <a:p>
            <a:pPr marL="0" indent="0">
              <a:lnSpc>
                <a:spcPct val="280000"/>
              </a:lnSpc>
              <a:buClrTx/>
              <a:buSzTx/>
              <a:buNone/>
              <a:defRPr sz="1600"/>
            </a:pPr>
            <a:r>
              <a:t>Pag. 16</a:t>
            </a:r>
          </a:p>
          <a:p>
            <a:pPr marL="0" indent="0">
              <a:lnSpc>
                <a:spcPct val="280000"/>
              </a:lnSpc>
              <a:buClrTx/>
              <a:buSzTx/>
              <a:buNone/>
              <a:defRPr sz="1600"/>
            </a:pPr>
            <a:r>
              <a:t>Pag. 32</a:t>
            </a:r>
          </a:p>
          <a:p>
            <a:pPr marL="0" indent="0">
              <a:lnSpc>
                <a:spcPct val="280000"/>
              </a:lnSpc>
              <a:buClrTx/>
              <a:buSzTx/>
              <a:buNone/>
              <a:defRPr sz="1600"/>
            </a:pPr>
            <a:r>
              <a:t>Pag. 48</a:t>
            </a:r>
          </a:p>
        </p:txBody>
      </p:sp>
      <p:sp>
        <p:nvSpPr>
          <p:cNvPr id="237" name="01…"/>
          <p:cNvSpPr txBox="1">
            <a:spLocks noGrp="1"/>
          </p:cNvSpPr>
          <p:nvPr>
            <p:ph type="body" sz="quarter" idx="23"/>
          </p:nvPr>
        </p:nvSpPr>
        <p:spPr>
          <a:xfrm>
            <a:off x="2590800" y="4389125"/>
            <a:ext cx="1328093" cy="7309693"/>
          </a:xfrm>
          <a:prstGeom prst="rect">
            <a:avLst/>
          </a:prstGeom>
        </p:spPr>
        <p:txBody>
          <a:bodyPr/>
          <a:lstStyle/>
          <a:p>
            <a:pPr marL="0" indent="0" algn="r" defTabSz="470262">
              <a:lnSpc>
                <a:spcPct val="150000"/>
              </a:lnSpc>
              <a:spcBef>
                <a:spcPts val="0"/>
              </a:spcBef>
              <a:buSzTx/>
              <a:buNone/>
              <a:defRPr sz="4000">
                <a:solidFill>
                  <a:srgbClr val="FF5640"/>
                </a:solidFill>
              </a:defRPr>
            </a:pPr>
            <a:endParaRPr lang="en-US"/>
          </a:p>
          <a:p>
            <a:pPr marL="0" indent="0" algn="r" defTabSz="470262">
              <a:lnSpc>
                <a:spcPct val="150000"/>
              </a:lnSpc>
              <a:spcBef>
                <a:spcPts val="0"/>
              </a:spcBef>
              <a:buSzTx/>
              <a:buNone/>
              <a:defRPr sz="4000">
                <a:solidFill>
                  <a:srgbClr val="FF5640"/>
                </a:solidFill>
              </a:defRPr>
            </a:pPr>
            <a:r>
              <a:t>01</a:t>
            </a:r>
            <a:endParaRPr lang="en-US"/>
          </a:p>
          <a:p>
            <a:pPr marL="0" indent="0" algn="r" defTabSz="470262">
              <a:lnSpc>
                <a:spcPct val="150000"/>
              </a:lnSpc>
              <a:spcBef>
                <a:spcPts val="0"/>
              </a:spcBef>
              <a:buSzTx/>
              <a:buNone/>
              <a:defRPr sz="4000">
                <a:solidFill>
                  <a:srgbClr val="FF5640"/>
                </a:solidFill>
              </a:defRPr>
            </a:pPr>
            <a:r>
              <a:t>02</a:t>
            </a:r>
            <a:endParaRPr lang="en-US"/>
          </a:p>
          <a:p>
            <a:pPr marL="0" indent="0" algn="r" defTabSz="470262">
              <a:lnSpc>
                <a:spcPct val="150000"/>
              </a:lnSpc>
              <a:spcBef>
                <a:spcPts val="0"/>
              </a:spcBef>
              <a:buSzTx/>
              <a:buNone/>
              <a:defRPr sz="4000">
                <a:solidFill>
                  <a:srgbClr val="FF5640"/>
                </a:solidFill>
              </a:defRPr>
            </a:pPr>
            <a:r>
              <a:rPr lang="en-US"/>
              <a:t>03</a:t>
            </a:r>
          </a:p>
          <a:p>
            <a:pPr marL="0" indent="0" algn="r" defTabSz="470262">
              <a:lnSpc>
                <a:spcPct val="150000"/>
              </a:lnSpc>
              <a:spcBef>
                <a:spcPts val="0"/>
              </a:spcBef>
              <a:buSzTx/>
              <a:buNone/>
              <a:defRPr sz="4000">
                <a:solidFill>
                  <a:srgbClr val="FF5640"/>
                </a:solidFill>
              </a:defRPr>
            </a:pPr>
            <a:r>
              <a:t>04</a:t>
            </a:r>
            <a:endParaRPr lang="en-US"/>
          </a:p>
          <a:p>
            <a:pPr marL="0" indent="0" algn="r" defTabSz="470262">
              <a:lnSpc>
                <a:spcPct val="150000"/>
              </a:lnSpc>
              <a:spcBef>
                <a:spcPts val="0"/>
              </a:spcBef>
              <a:buSzTx/>
              <a:buNone/>
              <a:defRPr sz="4000">
                <a:solidFill>
                  <a:srgbClr val="FF5640"/>
                </a:solidFill>
              </a:defRPr>
            </a:pPr>
            <a:r>
              <a:rPr lang="en-US"/>
              <a:t>05</a:t>
            </a:r>
          </a:p>
          <a:p>
            <a:pPr marL="0" indent="0" algn="r" defTabSz="470262">
              <a:lnSpc>
                <a:spcPct val="150000"/>
              </a:lnSpc>
              <a:spcBef>
                <a:spcPts val="0"/>
              </a:spcBef>
              <a:buSzTx/>
              <a:buNone/>
              <a:defRPr sz="4000">
                <a:solidFill>
                  <a:srgbClr val="FF5640"/>
                </a:solidFill>
              </a:defRPr>
            </a:pPr>
            <a:r>
              <a:rPr lang="en-US"/>
              <a:t>06</a:t>
            </a:r>
          </a:p>
          <a:p>
            <a:pPr marL="0" indent="0" algn="r" defTabSz="470262">
              <a:lnSpc>
                <a:spcPct val="150000"/>
              </a:lnSpc>
              <a:spcBef>
                <a:spcPts val="0"/>
              </a:spcBef>
              <a:buSzTx/>
              <a:buNone/>
              <a:defRPr sz="4000">
                <a:solidFill>
                  <a:srgbClr val="FF5640"/>
                </a:solidFill>
              </a:defRPr>
            </a:pPr>
            <a:r>
              <a:rPr lang="en-US"/>
              <a:t>07</a:t>
            </a:r>
          </a:p>
        </p:txBody>
      </p:sp>
      <p:sp>
        <p:nvSpPr>
          <p:cNvPr id="3" name="Insert short chapter name…">
            <a:extLst>
              <a:ext uri="{FF2B5EF4-FFF2-40B4-BE49-F238E27FC236}">
                <a16:creationId xmlns:a16="http://schemas.microsoft.com/office/drawing/2014/main" id="{828D59B9-9330-0DA8-2E88-C9BC4C30C7CD}"/>
              </a:ext>
            </a:extLst>
          </p:cNvPr>
          <p:cNvSpPr txBox="1">
            <a:spLocks/>
          </p:cNvSpPr>
          <p:nvPr/>
        </p:nvSpPr>
        <p:spPr>
          <a:xfrm>
            <a:off x="4718992" y="4380160"/>
            <a:ext cx="16677968" cy="7317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marL="0" indent="0" algn="ctr" defTabSz="470262" hangingPunct="1">
              <a:lnSpc>
                <a:spcPct val="150000"/>
              </a:lnSpc>
              <a:spcBef>
                <a:spcPts val="0"/>
              </a:spcBef>
              <a:buClr>
                <a:srgbClr val="FFFFFF"/>
              </a:buClr>
              <a:buSzTx/>
              <a:buNone/>
              <a:defRPr sz="4000">
                <a:solidFill>
                  <a:srgbClr val="FFFFFF"/>
                </a:solidFill>
              </a:defRPr>
            </a:pPr>
            <a:r>
              <a:rPr lang="en-US" sz="4000" b="1">
                <a:solidFill>
                  <a:srgbClr val="FFFFFF"/>
                </a:solidFill>
              </a:rPr>
              <a:t>DAY ONE</a:t>
            </a:r>
          </a:p>
          <a:p>
            <a:pPr marL="0" indent="0" defTabSz="470262">
              <a:lnSpc>
                <a:spcPct val="150000"/>
              </a:lnSpc>
              <a:spcBef>
                <a:spcPts val="0"/>
              </a:spcBef>
              <a:buSzTx/>
              <a:buFont typeface="Arial" panose="020B0604020202020204" pitchFamily="34" charset="0"/>
              <a:buNone/>
              <a:defRPr sz="4000">
                <a:solidFill>
                  <a:srgbClr val="FFFFFF"/>
                </a:solidFill>
              </a:defRPr>
            </a:pPr>
            <a:r>
              <a:rPr lang="en-US" sz="4000">
                <a:solidFill>
                  <a:srgbClr val="FFFFFF"/>
                </a:solidFill>
              </a:rPr>
              <a:t>What is unit testing?</a:t>
            </a:r>
            <a:endParaRPr lang="en-US"/>
          </a:p>
          <a:p>
            <a:pPr marL="0" indent="0" defTabSz="470262" hangingPunct="1">
              <a:lnSpc>
                <a:spcPct val="150000"/>
              </a:lnSpc>
              <a:spcBef>
                <a:spcPts val="0"/>
              </a:spcBef>
              <a:buClr>
                <a:srgbClr val="FFFFFF"/>
              </a:buClr>
              <a:buSzTx/>
              <a:buNone/>
              <a:defRPr sz="4000">
                <a:solidFill>
                  <a:srgbClr val="FFFFFF"/>
                </a:solidFill>
              </a:defRPr>
            </a:pPr>
            <a:r>
              <a:rPr lang="en-US" sz="4000">
                <a:solidFill>
                  <a:srgbClr val="FFFFFF"/>
                </a:solidFill>
              </a:rPr>
              <a:t>Place of unit testing in QA world </a:t>
            </a:r>
          </a:p>
          <a:p>
            <a:pPr marL="0" indent="0" defTabSz="470262" hangingPunct="1">
              <a:lnSpc>
                <a:spcPct val="150000"/>
              </a:lnSpc>
              <a:spcBef>
                <a:spcPts val="0"/>
              </a:spcBef>
              <a:buClr>
                <a:srgbClr val="FFFFFF"/>
              </a:buClr>
              <a:buSzTx/>
              <a:buNone/>
              <a:defRPr sz="4000">
                <a:solidFill>
                  <a:srgbClr val="FFFFFF"/>
                </a:solidFill>
              </a:defRPr>
            </a:pPr>
            <a:r>
              <a:rPr lang="en-US" sz="4000">
                <a:solidFill>
                  <a:srgbClr val="FFFFFF"/>
                </a:solidFill>
              </a:rPr>
              <a:t>What is JUnit? </a:t>
            </a:r>
          </a:p>
          <a:p>
            <a:pPr marL="0" indent="0" defTabSz="470262" hangingPunct="1">
              <a:lnSpc>
                <a:spcPct val="150000"/>
              </a:lnSpc>
              <a:spcBef>
                <a:spcPts val="0"/>
              </a:spcBef>
              <a:buClr>
                <a:srgbClr val="FFFFFF"/>
              </a:buClr>
              <a:buSzTx/>
              <a:buNone/>
              <a:defRPr sz="4000">
                <a:solidFill>
                  <a:srgbClr val="FFFFFF"/>
                </a:solidFill>
              </a:defRPr>
            </a:pPr>
            <a:r>
              <a:rPr lang="en-US" sz="4000">
                <a:solidFill>
                  <a:srgbClr val="FFFFFF"/>
                </a:solidFill>
              </a:rPr>
              <a:t>How does JUnit work?  </a:t>
            </a:r>
          </a:p>
          <a:p>
            <a:pPr marL="0" indent="0" defTabSz="470262">
              <a:lnSpc>
                <a:spcPct val="150000"/>
              </a:lnSpc>
              <a:spcBef>
                <a:spcPts val="0"/>
              </a:spcBef>
              <a:buNone/>
              <a:defRPr sz="4000">
                <a:solidFill>
                  <a:srgbClr val="FFFFFF"/>
                </a:solidFill>
              </a:defRPr>
            </a:pPr>
            <a:r>
              <a:rPr lang="en-US" sz="4000">
                <a:solidFill>
                  <a:srgbClr val="FFFFFF"/>
                </a:solidFill>
              </a:rPr>
              <a:t>JUnit annotations</a:t>
            </a:r>
            <a:endParaRPr lang="en-US"/>
          </a:p>
          <a:p>
            <a:pPr defTabSz="470262">
              <a:buNone/>
              <a:defRPr sz="4000">
                <a:solidFill>
                  <a:srgbClr val="FFFFFF"/>
                </a:solidFill>
              </a:defRPr>
            </a:pPr>
            <a:r>
              <a:rPr lang="en-US" sz="4000">
                <a:solidFill>
                  <a:srgbClr val="FFFFFF"/>
                </a:solidFill>
              </a:rPr>
              <a:t>JUnit asserts</a:t>
            </a:r>
            <a:endParaRPr lang="en-US" sz="4000">
              <a:solidFill>
                <a:srgbClr val="000000"/>
              </a:solidFill>
            </a:endParaRPr>
          </a:p>
          <a:p>
            <a:pPr marL="0" indent="0" defTabSz="470262" hangingPunct="1">
              <a:lnSpc>
                <a:spcPct val="150000"/>
              </a:lnSpc>
              <a:spcBef>
                <a:spcPts val="0"/>
              </a:spcBef>
              <a:buClr>
                <a:srgbClr val="FFFFFF"/>
              </a:buClr>
              <a:buSzTx/>
              <a:buFont typeface="Arial" panose="020B0604020202020204" pitchFamily="34" charset="0"/>
              <a:buNone/>
              <a:defRPr sz="4000">
                <a:solidFill>
                  <a:srgbClr val="FFFFFF"/>
                </a:solidFill>
              </a:defRPr>
            </a:pPr>
            <a:r>
              <a:rPr lang="en-US" sz="4000">
                <a:solidFill>
                  <a:srgbClr val="FFFFFF"/>
                </a:solidFill>
              </a:rPr>
              <a:t>Let's write our first unit test</a:t>
            </a:r>
          </a:p>
        </p:txBody>
      </p:sp>
    </p:spTree>
    <p:extLst>
      <p:ext uri="{BB962C8B-B14F-4D97-AF65-F5344CB8AC3E}">
        <p14:creationId xmlns:p14="http://schemas.microsoft.com/office/powerpoint/2010/main" val="287481339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4" y="2764589"/>
            <a:ext cx="8414766" cy="953608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CF8E6D"/>
                </a:solidFill>
                <a:latin typeface="JetBrains Mono"/>
              </a:rPr>
              <a:t>void </a:t>
            </a:r>
            <a:r>
              <a:rPr lang="en-US" sz="3600" b="0" i="0">
                <a:solidFill>
                  <a:srgbClr val="56A8F5"/>
                </a:solidFill>
                <a:latin typeface="JetBrains Mono"/>
              </a:rPr>
              <a:t>testMultiLineOutput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List&lt;String&gt; expected = Arrays.</a:t>
            </a:r>
            <a:r>
              <a:rPr lang="en-US" sz="3600" b="0" i="1">
                <a:solidFill>
                  <a:srgbClr val="BCBEC4"/>
                </a:solidFill>
                <a:latin typeface="JetBrains Mono"/>
              </a:rPr>
              <a:t>asList</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6AAB73"/>
                </a:solidFill>
                <a:latin typeface="JetBrains Mono"/>
              </a:rPr>
              <a:t>"Name: Project X"</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6AAB73"/>
                </a:solidFill>
                <a:latin typeface="JetBrains Mono"/>
              </a:rPr>
              <a:t>"Status: Processing"</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6AAB73"/>
                </a:solidFill>
                <a:latin typeface="JetBrains Mono"/>
              </a:rPr>
              <a:t>"Date: .*2024" </a:t>
            </a:r>
            <a:r>
              <a:rPr lang="en-US" sz="3600" b="0" i="0">
                <a:solidFill>
                  <a:srgbClr val="7A7E85"/>
                </a:solidFill>
                <a:latin typeface="JetBrains Mono"/>
              </a:rPr>
              <a:t>// regular expression</a:t>
            </a:r>
            <a:br>
              <a:rPr lang="en-US" sz="3600" b="0" i="0">
                <a:solidFill>
                  <a:srgbClr val="7A7E85"/>
                </a:solidFill>
                <a:latin typeface="JetBrains Mono"/>
              </a:rPr>
            </a:br>
            <a:r>
              <a:rPr lang="en-US" sz="3600" b="0" i="0">
                <a:solidFill>
                  <a:srgbClr val="7A7E85"/>
                </a:solidFill>
                <a:latin typeface="JetBrains Mono"/>
              </a:rPr>
              <a:t>    </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List&lt;String&gt; actual = Arrays.</a:t>
            </a:r>
            <a:r>
              <a:rPr lang="en-US" sz="3600" b="0" i="1">
                <a:solidFill>
                  <a:srgbClr val="BCBEC4"/>
                </a:solidFill>
                <a:latin typeface="JetBrains Mono"/>
              </a:rPr>
              <a:t>asList</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6AAB73"/>
                </a:solidFill>
                <a:latin typeface="JetBrains Mono"/>
              </a:rPr>
              <a:t>"Name: Project X"</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6AAB73"/>
                </a:solidFill>
                <a:latin typeface="JetBrains Mono"/>
              </a:rPr>
              <a:t>"Status: Processing"</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6AAB73"/>
                </a:solidFill>
                <a:latin typeface="JetBrains Mono"/>
              </a:rPr>
              <a:t>"Date: 31-12-2024"</a:t>
            </a:r>
            <a:br>
              <a:rPr lang="en-US" sz="3600" b="0" i="0">
                <a:solidFill>
                  <a:srgbClr val="6AAB73"/>
                </a:solidFill>
                <a:latin typeface="JetBrains Mono"/>
              </a:rPr>
            </a:br>
            <a:r>
              <a:rPr lang="en-US" sz="3600" b="0" i="0">
                <a:solidFill>
                  <a:srgbClr val="6AAB73"/>
                </a:solidFill>
                <a:latin typeface="JetBrains Mono"/>
              </a:rPr>
              <a:t>    </a:t>
            </a:r>
            <a:r>
              <a:rPr lang="en-US" sz="3600" b="0" i="0">
                <a:solidFill>
                  <a:srgbClr val="BCBEC4"/>
                </a:solidFill>
                <a:latin typeface="JetBrains Mono"/>
              </a:rPr>
              <a:t>);</a:t>
            </a:r>
            <a:br>
              <a:rPr lang="ru-MD" sz="3600">
                <a:solidFill>
                  <a:srgbClr val="BCBEC4"/>
                </a:solidFill>
                <a:latin typeface="JetBrains Mono"/>
              </a:rPr>
            </a:b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assertLinesMatch</a:t>
            </a:r>
            <a:r>
              <a:rPr lang="en-US" sz="3600" b="0" i="0">
                <a:solidFill>
                  <a:srgbClr val="BCBEC4"/>
                </a:solidFill>
                <a:latin typeface="JetBrains Mono"/>
              </a:rPr>
              <a:t>(expected, actual);</a:t>
            </a:r>
            <a:br>
              <a:rPr lang="en-US" sz="3600" b="0" i="0">
                <a:solidFill>
                  <a:srgbClr val="BCBEC4"/>
                </a:solidFill>
                <a:latin typeface="JetBrains Mono"/>
              </a:rPr>
            </a:br>
            <a:r>
              <a:rPr lang="en-US"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The </a:t>
            </a:r>
            <a:r>
              <a:rPr kumimoji="0" lang="en-US" sz="4400" b="0" i="0" u="none" strike="noStrike" cap="none" spc="0" normalizeH="0" baseline="0">
                <a:ln>
                  <a:noFill/>
                </a:ln>
                <a:solidFill>
                  <a:schemeClr val="bg1"/>
                </a:solidFill>
                <a:effectLst/>
                <a:uFillTx/>
                <a:latin typeface="+mj-lt"/>
                <a:ea typeface="+mn-ea"/>
                <a:cs typeface="+mn-cs"/>
                <a:sym typeface="Poppins Regular"/>
              </a:rPr>
              <a:t>assertLinesMatch</a:t>
            </a:r>
            <a:r>
              <a:rPr kumimoji="0" lang="en-US" sz="4400" b="0" i="0" u="none" strike="noStrike" cap="none" spc="0" normalizeH="0" baseline="0">
                <a:ln>
                  <a:noFill/>
                </a:ln>
                <a:solidFill>
                  <a:schemeClr val="bg2"/>
                </a:solidFill>
                <a:effectLst/>
                <a:uFillTx/>
                <a:latin typeface="+mj-lt"/>
                <a:ea typeface="+mn-ea"/>
                <a:cs typeface="+mn-cs"/>
                <a:sym typeface="Poppins Regular"/>
              </a:rPr>
              <a:t> method</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4" y="1848624"/>
            <a:ext cx="11756482"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assertLinesMatch()</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4" name="TextBox 3">
            <a:extLst>
              <a:ext uri="{FF2B5EF4-FFF2-40B4-BE49-F238E27FC236}">
                <a16:creationId xmlns:a16="http://schemas.microsoft.com/office/drawing/2014/main" id="{09271078-112C-75C8-18C3-71BCED2F06C8}"/>
              </a:ext>
            </a:extLst>
          </p:cNvPr>
          <p:cNvSpPr txBox="1"/>
          <p:nvPr/>
        </p:nvSpPr>
        <p:spPr>
          <a:xfrm>
            <a:off x="11809615" y="1751165"/>
            <a:ext cx="11466021" cy="5111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2000" b="0" i="0" u="none" strike="noStrike" cap="none" spc="0" normalizeH="0" baseline="0">
                <a:ln>
                  <a:noFill/>
                </a:ln>
                <a:solidFill>
                  <a:schemeClr val="bg1"/>
                </a:solidFill>
                <a:effectLst/>
                <a:uFillTx/>
                <a:latin typeface="+mn-lt"/>
                <a:ea typeface="+mn-ea"/>
                <a:cs typeface="+mn-cs"/>
                <a:sym typeface="Poppins Regular"/>
              </a:rPr>
              <a:t>Direct comparison</a:t>
            </a:r>
            <a:br>
              <a:rPr kumimoji="0" lang="en-US" sz="2000" b="0" i="0" u="none" strike="noStrike" cap="none" spc="0" normalizeH="0" baseline="0">
                <a:ln>
                  <a:noFill/>
                </a:ln>
                <a:solidFill>
                  <a:schemeClr val="bg2"/>
                </a:solidFill>
                <a:effectLst/>
                <a:uFillTx/>
                <a:latin typeface="+mn-lt"/>
                <a:ea typeface="+mn-ea"/>
                <a:cs typeface="+mn-cs"/>
                <a:sym typeface="Poppins Regular"/>
              </a:rPr>
            </a:br>
            <a:r>
              <a:rPr kumimoji="0" lang="en-US" sz="2000" b="0" i="0" u="none" strike="noStrike" cap="none" spc="0" normalizeH="0" baseline="0">
                <a:ln>
                  <a:noFill/>
                </a:ln>
                <a:solidFill>
                  <a:schemeClr val="bg2"/>
                </a:solidFill>
                <a:effectLst/>
                <a:uFillTx/>
                <a:latin typeface="+mn-lt"/>
                <a:ea typeface="+mn-ea"/>
                <a:cs typeface="+mn-cs"/>
                <a:sym typeface="Poppins Regular"/>
              </a:rPr>
              <a:t>For each pair of strings from the specified lists, </a:t>
            </a:r>
            <a:r>
              <a:rPr kumimoji="0" lang="en-US" sz="2000" b="0" i="0" u="none" strike="noStrike" cap="none" spc="0" normalizeH="0" baseline="0">
                <a:ln>
                  <a:noFill/>
                </a:ln>
                <a:solidFill>
                  <a:schemeClr val="bg1"/>
                </a:solidFill>
                <a:effectLst/>
                <a:uFillTx/>
                <a:latin typeface="+mn-lt"/>
                <a:ea typeface="+mn-ea"/>
                <a:cs typeface="+mn-cs"/>
                <a:sym typeface="Poppins Regular"/>
              </a:rPr>
              <a:t>assertLinesMatch()</a:t>
            </a:r>
            <a:r>
              <a:rPr kumimoji="0" lang="en-US" sz="2000" b="0" i="0" u="none" strike="noStrike" cap="none" spc="0" normalizeH="0" baseline="0">
                <a:ln>
                  <a:noFill/>
                </a:ln>
                <a:solidFill>
                  <a:schemeClr val="bg2"/>
                </a:solidFill>
                <a:effectLst/>
                <a:uFillTx/>
                <a:latin typeface="+mn-lt"/>
                <a:ea typeface="+mn-ea"/>
                <a:cs typeface="+mn-cs"/>
                <a:sym typeface="Poppins Regular"/>
              </a:rPr>
              <a:t> first checks if they are equal directly (via the </a:t>
            </a:r>
            <a:r>
              <a:rPr kumimoji="0" lang="en-US" sz="2000" b="0" i="0" u="none" strike="noStrike" cap="none" spc="0" normalizeH="0" baseline="0">
                <a:ln>
                  <a:noFill/>
                </a:ln>
                <a:solidFill>
                  <a:schemeClr val="bg1"/>
                </a:solidFill>
                <a:effectLst/>
                <a:uFillTx/>
                <a:latin typeface="+mn-lt"/>
                <a:ea typeface="+mn-ea"/>
                <a:cs typeface="+mn-cs"/>
                <a:sym typeface="Poppins Regular"/>
              </a:rPr>
              <a:t>equals() </a:t>
            </a:r>
            <a:r>
              <a:rPr kumimoji="0" lang="en-US" sz="2000" b="0" i="0" u="none" strike="noStrike" cap="none" spc="0" normalizeH="0" baseline="0">
                <a:ln>
                  <a:noFill/>
                </a:ln>
                <a:solidFill>
                  <a:schemeClr val="bg2"/>
                </a:solidFill>
                <a:effectLst/>
                <a:uFillTx/>
                <a:latin typeface="+mn-lt"/>
                <a:ea typeface="+mn-ea"/>
                <a:cs typeface="+mn-cs"/>
                <a:sym typeface="Poppins Regular"/>
              </a:rPr>
              <a:t>method). If they are, the algorithm moves on to the next pair.</a:t>
            </a:r>
          </a:p>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2000" b="0" i="0" u="none" strike="noStrike" cap="none" spc="0" normalizeH="0" baseline="0">
                <a:ln>
                  <a:noFill/>
                </a:ln>
                <a:solidFill>
                  <a:schemeClr val="bg1"/>
                </a:solidFill>
                <a:effectLst/>
                <a:uFillTx/>
                <a:latin typeface="+mn-lt"/>
                <a:ea typeface="+mn-ea"/>
                <a:cs typeface="+mn-cs"/>
                <a:sym typeface="Poppins Regular"/>
              </a:rPr>
              <a:t>Regular expressions</a:t>
            </a:r>
            <a:br>
              <a:rPr kumimoji="0" lang="en-US" sz="2000" b="0" i="0" u="none" strike="noStrike" cap="none" spc="0" normalizeH="0" baseline="0">
                <a:ln>
                  <a:noFill/>
                </a:ln>
                <a:solidFill>
                  <a:schemeClr val="bg2"/>
                </a:solidFill>
                <a:effectLst/>
                <a:uFillTx/>
                <a:latin typeface="+mn-lt"/>
                <a:ea typeface="+mn-ea"/>
                <a:cs typeface="+mn-cs"/>
                <a:sym typeface="Poppins Regular"/>
              </a:rPr>
            </a:br>
            <a:r>
              <a:rPr kumimoji="0" lang="en-US" sz="2000" b="0" i="0" u="none" strike="noStrike" cap="none" spc="0" normalizeH="0" baseline="0">
                <a:ln>
                  <a:noFill/>
                </a:ln>
                <a:solidFill>
                  <a:schemeClr val="bg2"/>
                </a:solidFill>
                <a:effectLst/>
                <a:uFillTx/>
                <a:latin typeface="+mn-lt"/>
                <a:ea typeface="+mn-ea"/>
                <a:cs typeface="+mn-cs"/>
                <a:sym typeface="Poppins Regular"/>
              </a:rPr>
              <a:t>If a direct match is not found, the expected string is treated as a regular expression and checked for a match (using the </a:t>
            </a:r>
            <a:r>
              <a:rPr kumimoji="0" lang="en-US" sz="2000" b="0" i="0" u="none" strike="noStrike" cap="none" spc="0" normalizeH="0" baseline="0">
                <a:ln>
                  <a:noFill/>
                </a:ln>
                <a:solidFill>
                  <a:schemeClr val="bg1"/>
                </a:solidFill>
                <a:effectLst/>
                <a:uFillTx/>
                <a:latin typeface="+mn-lt"/>
                <a:ea typeface="+mn-ea"/>
                <a:cs typeface="+mn-cs"/>
                <a:sym typeface="Poppins Regular"/>
              </a:rPr>
              <a:t>matches()</a:t>
            </a:r>
            <a:r>
              <a:rPr kumimoji="0" lang="en-US" sz="2000" b="0" i="0" u="none" strike="noStrike" cap="none" spc="0" normalizeH="0" baseline="0">
                <a:ln>
                  <a:noFill/>
                </a:ln>
                <a:solidFill>
                  <a:schemeClr val="bg2"/>
                </a:solidFill>
                <a:effectLst/>
                <a:uFillTx/>
                <a:latin typeface="+mn-lt"/>
                <a:ea typeface="+mn-ea"/>
                <a:cs typeface="+mn-cs"/>
                <a:sym typeface="Poppins Regular"/>
              </a:rPr>
              <a:t> method of the </a:t>
            </a:r>
            <a:r>
              <a:rPr kumimoji="0" lang="en-US" sz="2000" b="0" i="0" u="none" strike="noStrike" cap="none" spc="0" normalizeH="0" baseline="0">
                <a:ln>
                  <a:noFill/>
                </a:ln>
                <a:solidFill>
                  <a:schemeClr val="bg1"/>
                </a:solidFill>
                <a:effectLst/>
                <a:uFillTx/>
                <a:latin typeface="+mn-lt"/>
                <a:ea typeface="+mn-ea"/>
                <a:cs typeface="+mn-cs"/>
                <a:sym typeface="Poppins Regular"/>
              </a:rPr>
              <a:t>String</a:t>
            </a:r>
            <a:r>
              <a:rPr kumimoji="0" lang="en-US" sz="2000" b="0" i="0" u="none" strike="noStrike" cap="none" spc="0" normalizeH="0" baseline="0">
                <a:ln>
                  <a:noFill/>
                </a:ln>
                <a:solidFill>
                  <a:schemeClr val="bg2"/>
                </a:solidFill>
                <a:effectLst/>
                <a:uFillTx/>
                <a:latin typeface="+mn-lt"/>
                <a:ea typeface="+mn-ea"/>
                <a:cs typeface="+mn-cs"/>
                <a:sym typeface="Poppins Regular"/>
              </a:rPr>
              <a:t> class). If a match is found, the algorithm moves on to the next pair.</a:t>
            </a:r>
          </a:p>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kumimoji="0" lang="en-US" sz="2000" b="0" i="0" u="none" strike="noStrike" cap="none" spc="0" normalizeH="0" baseline="0">
                <a:ln>
                  <a:noFill/>
                </a:ln>
                <a:solidFill>
                  <a:schemeClr val="bg1"/>
                </a:solidFill>
                <a:effectLst/>
                <a:uFillTx/>
                <a:latin typeface="+mn-lt"/>
                <a:ea typeface="+mn-ea"/>
                <a:cs typeface="+mn-cs"/>
                <a:sym typeface="Poppins Regular"/>
              </a:rPr>
              <a:t>"Fast-forward" marker (&gt;&gt;&gt;)</a:t>
            </a:r>
            <a:br>
              <a:rPr kumimoji="0" lang="en-US" sz="2000" b="0" i="0" u="none" strike="noStrike" cap="none" spc="0" normalizeH="0" baseline="0">
                <a:ln>
                  <a:noFill/>
                </a:ln>
                <a:solidFill>
                  <a:schemeClr val="bg2"/>
                </a:solidFill>
                <a:effectLst/>
                <a:uFillTx/>
                <a:latin typeface="+mn-lt"/>
                <a:ea typeface="+mn-ea"/>
                <a:cs typeface="+mn-cs"/>
                <a:sym typeface="Poppins Regular"/>
              </a:rPr>
            </a:br>
            <a:r>
              <a:rPr kumimoji="0" lang="en-US" sz="2000" b="0" i="0" u="none" strike="noStrike" cap="none" spc="0" normalizeH="0" baseline="0">
                <a:ln>
                  <a:noFill/>
                </a:ln>
                <a:solidFill>
                  <a:schemeClr val="bg2"/>
                </a:solidFill>
                <a:effectLst/>
                <a:uFillTx/>
                <a:latin typeface="+mn-lt"/>
                <a:ea typeface="+mn-ea"/>
                <a:cs typeface="+mn-cs"/>
                <a:sym typeface="Poppins Regular"/>
              </a:rPr>
              <a:t>If the expected string starts with "</a:t>
            </a:r>
            <a:r>
              <a:rPr kumimoji="0" lang="en-US" sz="2000" b="0" i="0" u="none" strike="noStrike" cap="none" spc="0" normalizeH="0" baseline="0">
                <a:ln>
                  <a:noFill/>
                </a:ln>
                <a:solidFill>
                  <a:schemeClr val="bg1"/>
                </a:solidFill>
                <a:effectLst/>
                <a:uFillTx/>
                <a:latin typeface="+mn-lt"/>
                <a:ea typeface="+mn-ea"/>
                <a:cs typeface="+mn-cs"/>
                <a:sym typeface="Poppins Regular"/>
              </a:rPr>
              <a:t>&gt;&gt;&gt;</a:t>
            </a:r>
            <a:r>
              <a:rPr kumimoji="0" lang="en-US" sz="2000" b="0" i="0" u="none" strike="noStrike" cap="none" spc="0" normalizeH="0" baseline="0">
                <a:ln>
                  <a:noFill/>
                </a:ln>
                <a:solidFill>
                  <a:schemeClr val="bg2"/>
                </a:solidFill>
                <a:effectLst/>
                <a:uFillTx/>
                <a:latin typeface="+mn-lt"/>
                <a:ea typeface="+mn-ea"/>
                <a:cs typeface="+mn-cs"/>
                <a:sym typeface="Poppins Regular"/>
              </a:rPr>
              <a:t>", it is a marker for "fast-forwarding". The algorithm starts skipping lines in the actual list until it finds a string that matches the expected one.</a:t>
            </a:r>
          </a:p>
        </p:txBody>
      </p:sp>
      <p:sp>
        <p:nvSpPr>
          <p:cNvPr id="10" name="TextBox 9">
            <a:extLst>
              <a:ext uri="{FF2B5EF4-FFF2-40B4-BE49-F238E27FC236}">
                <a16:creationId xmlns:a16="http://schemas.microsoft.com/office/drawing/2014/main" id="{2D03C4C8-4CC8-2D52-9777-5FDA5214ECD6}"/>
              </a:ext>
            </a:extLst>
          </p:cNvPr>
          <p:cNvSpPr txBox="1">
            <a:spLocks/>
          </p:cNvSpPr>
          <p:nvPr/>
        </p:nvSpPr>
        <p:spPr>
          <a:xfrm>
            <a:off x="12192000" y="7066582"/>
            <a:ext cx="5136779" cy="5234087"/>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2400" b="0" i="0">
                <a:solidFill>
                  <a:srgbClr val="BCBEC4"/>
                </a:solidFill>
                <a:latin typeface="JetBrains Mono"/>
              </a:rPr>
              <a:t>List&lt;String&gt; expected = Arrays.</a:t>
            </a:r>
            <a:r>
              <a:rPr lang="en-US" sz="2400" b="0" i="1">
                <a:solidFill>
                  <a:srgbClr val="BCBEC4"/>
                </a:solidFill>
                <a:latin typeface="JetBrains Mono"/>
              </a:rPr>
              <a:t>asList</a:t>
            </a:r>
            <a:r>
              <a:rPr lang="en-US" sz="2400" b="0" i="0">
                <a:solidFill>
                  <a:srgbClr val="BCBEC4"/>
                </a:solidFill>
                <a:latin typeface="JetBrains Mono"/>
              </a:rPr>
              <a:t>(</a:t>
            </a:r>
            <a:br>
              <a:rPr lang="en-US" sz="2400" b="0" i="0">
                <a:solidFill>
                  <a:srgbClr val="BCBEC4"/>
                </a:solidFill>
                <a:latin typeface="JetBrains Mono"/>
              </a:rPr>
            </a:br>
            <a:r>
              <a:rPr lang="en-US" sz="2400" b="0" i="0">
                <a:solidFill>
                  <a:srgbClr val="BCBEC4"/>
                </a:solidFill>
                <a:latin typeface="JetBrains Mono"/>
              </a:rPr>
              <a:t>        </a:t>
            </a:r>
            <a:r>
              <a:rPr lang="en-US" sz="2400" b="0" i="0">
                <a:solidFill>
                  <a:srgbClr val="6AAB73"/>
                </a:solidFill>
                <a:latin typeface="JetBrains Mono"/>
              </a:rPr>
              <a:t>"Name: Project X"</a:t>
            </a:r>
            <a:r>
              <a:rPr lang="en-US" sz="2400" b="0" i="0">
                <a:solidFill>
                  <a:srgbClr val="BCBEC4"/>
                </a:solidFill>
                <a:latin typeface="JetBrains Mono"/>
              </a:rPr>
              <a:t>,</a:t>
            </a:r>
            <a:br>
              <a:rPr lang="en-US" sz="2400" b="0" i="0">
                <a:solidFill>
                  <a:srgbClr val="BCBEC4"/>
                </a:solidFill>
                <a:latin typeface="JetBrains Mono"/>
              </a:rPr>
            </a:br>
            <a:r>
              <a:rPr lang="en-US" sz="2400" b="0" i="0">
                <a:solidFill>
                  <a:srgbClr val="BCBEC4"/>
                </a:solidFill>
                <a:latin typeface="JetBrains Mono"/>
              </a:rPr>
              <a:t>        </a:t>
            </a:r>
            <a:r>
              <a:rPr lang="en-US" sz="2400" b="0" i="0">
                <a:solidFill>
                  <a:srgbClr val="6AAB73"/>
                </a:solidFill>
                <a:latin typeface="JetBrains Mono"/>
              </a:rPr>
              <a:t>"&gt;&gt;&gt;"</a:t>
            </a:r>
            <a:r>
              <a:rPr lang="en-US" sz="2400" b="0" i="0">
                <a:solidFill>
                  <a:srgbClr val="BCBEC4"/>
                </a:solidFill>
                <a:latin typeface="JetBrains Mono"/>
              </a:rPr>
              <a:t>, </a:t>
            </a:r>
            <a:r>
              <a:rPr lang="en-US" sz="2400" b="0" i="0">
                <a:solidFill>
                  <a:srgbClr val="7A7E85"/>
                </a:solidFill>
                <a:latin typeface="JetBrains Mono"/>
              </a:rPr>
              <a:t>// skip lines</a:t>
            </a:r>
            <a:br>
              <a:rPr lang="en-US" sz="2400" b="0" i="0">
                <a:solidFill>
                  <a:srgbClr val="7A7E85"/>
                </a:solidFill>
                <a:latin typeface="JetBrains Mono"/>
              </a:rPr>
            </a:br>
            <a:r>
              <a:rPr lang="en-US" sz="2400" b="0" i="0">
                <a:solidFill>
                  <a:srgbClr val="7A7E85"/>
                </a:solidFill>
                <a:latin typeface="JetBrains Mono"/>
              </a:rPr>
              <a:t>        </a:t>
            </a:r>
            <a:r>
              <a:rPr lang="en-US" sz="2400" b="0" i="0">
                <a:solidFill>
                  <a:srgbClr val="6AAB73"/>
                </a:solidFill>
                <a:latin typeface="JetBrains Mono"/>
              </a:rPr>
              <a:t>"Date: 31-12-2024"</a:t>
            </a:r>
            <a:br>
              <a:rPr lang="en-US" sz="2400" b="0" i="0">
                <a:solidFill>
                  <a:srgbClr val="6AAB73"/>
                </a:solidFill>
                <a:latin typeface="JetBrains Mono"/>
              </a:rPr>
            </a:br>
            <a:r>
              <a:rPr lang="en-US" sz="2400" b="0" i="0">
                <a:solidFill>
                  <a:srgbClr val="BCBEC4"/>
                </a:solidFill>
                <a:latin typeface="JetBrains Mono"/>
              </a:rPr>
              <a:t>);</a:t>
            </a:r>
            <a:br>
              <a:rPr lang="en-US" sz="2400" b="0" i="0">
                <a:solidFill>
                  <a:srgbClr val="BCBEC4"/>
                </a:solidFill>
                <a:latin typeface="JetBrains Mono"/>
              </a:rPr>
            </a:br>
            <a:r>
              <a:rPr lang="en-US" sz="2400" b="0" i="0">
                <a:solidFill>
                  <a:srgbClr val="BCBEC4"/>
                </a:solidFill>
                <a:latin typeface="JetBrains Mono"/>
              </a:rPr>
              <a:t>List&lt;String&gt; actual = Arrays.</a:t>
            </a:r>
            <a:r>
              <a:rPr lang="en-US" sz="2400" b="0" i="1">
                <a:solidFill>
                  <a:srgbClr val="BCBEC4"/>
                </a:solidFill>
                <a:latin typeface="JetBrains Mono"/>
              </a:rPr>
              <a:t>asList</a:t>
            </a:r>
            <a:r>
              <a:rPr lang="en-US" sz="2400" b="0" i="0">
                <a:solidFill>
                  <a:srgbClr val="BCBEC4"/>
                </a:solidFill>
                <a:latin typeface="JetBrains Mono"/>
              </a:rPr>
              <a:t>(</a:t>
            </a:r>
            <a:br>
              <a:rPr lang="en-US" sz="2400" b="0" i="0">
                <a:solidFill>
                  <a:srgbClr val="BCBEC4"/>
                </a:solidFill>
                <a:latin typeface="JetBrains Mono"/>
              </a:rPr>
            </a:br>
            <a:r>
              <a:rPr lang="en-US" sz="2400" b="0" i="0">
                <a:solidFill>
                  <a:srgbClr val="BCBEC4"/>
                </a:solidFill>
                <a:latin typeface="JetBrains Mono"/>
              </a:rPr>
              <a:t>        </a:t>
            </a:r>
            <a:r>
              <a:rPr lang="en-US" sz="2400" b="0" i="0">
                <a:solidFill>
                  <a:srgbClr val="6AAB73"/>
                </a:solidFill>
                <a:latin typeface="JetBrains Mono"/>
              </a:rPr>
              <a:t>"Name: Project X"</a:t>
            </a:r>
            <a:r>
              <a:rPr lang="en-US" sz="2400" b="0" i="0">
                <a:solidFill>
                  <a:srgbClr val="BCBEC4"/>
                </a:solidFill>
                <a:latin typeface="JetBrains Mono"/>
              </a:rPr>
              <a:t>,</a:t>
            </a:r>
            <a:br>
              <a:rPr lang="en-US" sz="2400" b="0" i="0">
                <a:solidFill>
                  <a:srgbClr val="BCBEC4"/>
                </a:solidFill>
                <a:latin typeface="JetBrains Mono"/>
              </a:rPr>
            </a:br>
            <a:r>
              <a:rPr lang="en-US" sz="2400" b="0" i="0">
                <a:solidFill>
                  <a:srgbClr val="BCBEC4"/>
                </a:solidFill>
                <a:latin typeface="JetBrains Mono"/>
              </a:rPr>
              <a:t>        </a:t>
            </a:r>
            <a:r>
              <a:rPr lang="en-US" sz="2400" b="0" i="0" strike="sngStrike">
                <a:solidFill>
                  <a:srgbClr val="6AAB73"/>
                </a:solidFill>
                <a:latin typeface="JetBrains Mono"/>
              </a:rPr>
              <a:t>"Status: Processing"</a:t>
            </a:r>
            <a:r>
              <a:rPr lang="en-US" sz="2400" b="0" i="0" strike="sngStrike">
                <a:solidFill>
                  <a:srgbClr val="BCBEC4"/>
                </a:solidFill>
                <a:latin typeface="JetBrains Mono"/>
              </a:rPr>
              <a:t>,</a:t>
            </a:r>
            <a:br>
              <a:rPr lang="en-US" sz="2400" b="0" i="0">
                <a:solidFill>
                  <a:srgbClr val="BCBEC4"/>
                </a:solidFill>
                <a:latin typeface="JetBrains Mono"/>
              </a:rPr>
            </a:br>
            <a:r>
              <a:rPr lang="en-US" sz="2400" b="0" i="0">
                <a:solidFill>
                  <a:srgbClr val="BCBEC4"/>
                </a:solidFill>
                <a:latin typeface="JetBrains Mono"/>
              </a:rPr>
              <a:t>        </a:t>
            </a:r>
            <a:r>
              <a:rPr lang="en-US" sz="2400" b="0" i="0" strike="sngStrike">
                <a:solidFill>
                  <a:srgbClr val="6AAB73"/>
                </a:solidFill>
                <a:latin typeface="JetBrains Mono"/>
              </a:rPr>
              <a:t>"Manager: John Doe"</a:t>
            </a:r>
            <a:r>
              <a:rPr lang="en-US" sz="2400" b="0" i="0" strike="sngStrike">
                <a:solidFill>
                  <a:srgbClr val="BCBEC4"/>
                </a:solidFill>
                <a:latin typeface="JetBrains Mono"/>
              </a:rPr>
              <a:t>,</a:t>
            </a:r>
            <a:br>
              <a:rPr lang="en-US" sz="2400" b="0" i="0">
                <a:solidFill>
                  <a:srgbClr val="BCBEC4"/>
                </a:solidFill>
                <a:latin typeface="JetBrains Mono"/>
              </a:rPr>
            </a:br>
            <a:r>
              <a:rPr lang="en-US" sz="2400" b="0" i="0">
                <a:solidFill>
                  <a:srgbClr val="BCBEC4"/>
                </a:solidFill>
                <a:latin typeface="JetBrains Mono"/>
              </a:rPr>
              <a:t>        </a:t>
            </a:r>
            <a:r>
              <a:rPr lang="en-US" sz="2400" b="0" i="0">
                <a:solidFill>
                  <a:srgbClr val="6AAB73"/>
                </a:solidFill>
                <a:latin typeface="JetBrains Mono"/>
              </a:rPr>
              <a:t>"Date: 31-12-2024"</a:t>
            </a:r>
            <a:br>
              <a:rPr lang="en-US" sz="2400" b="0" i="0">
                <a:solidFill>
                  <a:srgbClr val="6AAB73"/>
                </a:solidFill>
                <a:latin typeface="JetBrains Mono"/>
              </a:rPr>
            </a:br>
            <a:r>
              <a:rPr lang="en-US" sz="2400" b="0" i="0">
                <a:solidFill>
                  <a:srgbClr val="BCBEC4"/>
                </a:solidFill>
                <a:latin typeface="JetBrains Mono"/>
              </a:rPr>
              <a:t>);</a:t>
            </a:r>
          </a:p>
        </p:txBody>
      </p:sp>
    </p:spTree>
    <p:extLst>
      <p:ext uri="{BB962C8B-B14F-4D97-AF65-F5344CB8AC3E}">
        <p14:creationId xmlns:p14="http://schemas.microsoft.com/office/powerpoint/2010/main" val="320791257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4" y="2764589"/>
            <a:ext cx="5422183"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it-IT" sz="3600" b="0" i="0">
                <a:solidFill>
                  <a:srgbClr val="B3AE60"/>
                </a:solidFill>
                <a:latin typeface="JetBrains Mono"/>
              </a:rPr>
              <a:t>@Test</a:t>
            </a:r>
            <a:br>
              <a:rPr lang="it-IT" sz="3600" b="0" i="0">
                <a:solidFill>
                  <a:srgbClr val="B3AE60"/>
                </a:solidFill>
                <a:latin typeface="JetBrains Mono"/>
              </a:rPr>
            </a:br>
            <a:r>
              <a:rPr lang="it-IT" sz="3600" b="0" i="0">
                <a:solidFill>
                  <a:srgbClr val="CF8E6D"/>
                </a:solidFill>
                <a:latin typeface="JetBrains Mono"/>
              </a:rPr>
              <a:t>void </a:t>
            </a:r>
            <a:r>
              <a:rPr lang="it-IT" sz="3600" b="0" i="0">
                <a:solidFill>
                  <a:srgbClr val="56A8F5"/>
                </a:solidFill>
                <a:latin typeface="JetBrains Mono"/>
              </a:rPr>
              <a:t>isPersonNull</a:t>
            </a:r>
            <a:r>
              <a:rPr lang="it-IT" sz="3600" b="0" i="0">
                <a:solidFill>
                  <a:srgbClr val="BCBEC4"/>
                </a:solidFill>
                <a:latin typeface="JetBrains Mono"/>
              </a:rPr>
              <a:t>() {</a:t>
            </a:r>
            <a:br>
              <a:rPr lang="it-IT" sz="3600" b="0" i="0">
                <a:solidFill>
                  <a:srgbClr val="BCBEC4"/>
                </a:solidFill>
                <a:latin typeface="JetBrains Mono"/>
              </a:rPr>
            </a:br>
            <a:r>
              <a:rPr lang="it-IT" sz="3600" b="0" i="0">
                <a:solidFill>
                  <a:srgbClr val="BCBEC4"/>
                </a:solidFill>
                <a:latin typeface="JetBrains Mono"/>
              </a:rPr>
              <a:t>    Person person = </a:t>
            </a:r>
            <a:r>
              <a:rPr lang="it-IT" sz="3600" b="0" i="0">
                <a:solidFill>
                  <a:srgbClr val="CF8E6D"/>
                </a:solidFill>
                <a:latin typeface="JetBrains Mono"/>
              </a:rPr>
              <a:t>null</a:t>
            </a:r>
            <a:r>
              <a:rPr lang="it-IT" sz="3600" b="0" i="0">
                <a:solidFill>
                  <a:srgbClr val="BCBEC4"/>
                </a:solidFill>
                <a:latin typeface="JetBrains Mono"/>
              </a:rPr>
              <a:t>;</a:t>
            </a:r>
            <a:br>
              <a:rPr lang="it-IT" sz="3600" b="0" i="0">
                <a:solidFill>
                  <a:srgbClr val="BCBEC4"/>
                </a:solidFill>
                <a:latin typeface="JetBrains Mono"/>
              </a:rPr>
            </a:br>
            <a:r>
              <a:rPr lang="it-IT" sz="3600" b="0" i="0">
                <a:solidFill>
                  <a:srgbClr val="BCBEC4"/>
                </a:solidFill>
                <a:latin typeface="JetBrains Mono"/>
              </a:rPr>
              <a:t>    </a:t>
            </a:r>
            <a:r>
              <a:rPr lang="it-IT" sz="3600" b="0" i="1">
                <a:solidFill>
                  <a:srgbClr val="BCBEC4"/>
                </a:solidFill>
                <a:latin typeface="JetBrains Mono"/>
              </a:rPr>
              <a:t>assertNull</a:t>
            </a:r>
            <a:r>
              <a:rPr lang="it-IT" sz="3600" b="0" i="0">
                <a:solidFill>
                  <a:srgbClr val="BCBEC4"/>
                </a:solidFill>
                <a:latin typeface="JetBrains Mono"/>
              </a:rPr>
              <a:t>(</a:t>
            </a:r>
            <a:r>
              <a:rPr lang="it-IT" sz="3600">
                <a:solidFill>
                  <a:srgbClr val="C77DBB"/>
                </a:solidFill>
                <a:latin typeface="JetBrains Mono"/>
              </a:rPr>
              <a:t>person</a:t>
            </a:r>
            <a:r>
              <a:rPr lang="it-IT" sz="3600" b="0" i="0">
                <a:solidFill>
                  <a:srgbClr val="BCBEC4"/>
                </a:solidFill>
                <a:latin typeface="JetBrains Mono"/>
              </a:rPr>
              <a:t>);</a:t>
            </a:r>
            <a:br>
              <a:rPr lang="it-IT" sz="3600" b="0" i="0">
                <a:solidFill>
                  <a:srgbClr val="BCBEC4"/>
                </a:solidFill>
                <a:latin typeface="JetBrains Mono"/>
              </a:rPr>
            </a:br>
            <a:r>
              <a:rPr lang="it-IT"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The </a:t>
            </a:r>
            <a:r>
              <a:rPr kumimoji="0" lang="en-US" sz="4400" b="0" i="0" u="none" strike="noStrike" cap="none" spc="0" normalizeH="0" baseline="0">
                <a:ln>
                  <a:noFill/>
                </a:ln>
                <a:solidFill>
                  <a:schemeClr val="bg1"/>
                </a:solidFill>
                <a:effectLst/>
                <a:uFillTx/>
                <a:latin typeface="+mj-lt"/>
                <a:ea typeface="+mn-ea"/>
                <a:cs typeface="+mn-cs"/>
                <a:sym typeface="Poppins Regular"/>
              </a:rPr>
              <a:t>assert</a:t>
            </a:r>
            <a:r>
              <a:rPr lang="en-US" sz="4400">
                <a:solidFill>
                  <a:schemeClr val="bg1"/>
                </a:solidFill>
                <a:latin typeface="+mj-lt"/>
              </a:rPr>
              <a:t>Null </a:t>
            </a:r>
            <a:r>
              <a:rPr lang="en-US" sz="4400">
                <a:solidFill>
                  <a:schemeClr val="bg2"/>
                </a:solidFill>
                <a:latin typeface="+mj-lt"/>
              </a:rPr>
              <a:t>and</a:t>
            </a:r>
            <a:r>
              <a:rPr lang="en-US" sz="4400">
                <a:solidFill>
                  <a:schemeClr val="bg1"/>
                </a:solidFill>
                <a:latin typeface="+mj-lt"/>
              </a:rPr>
              <a:t> assertNotNull</a:t>
            </a:r>
            <a:r>
              <a:rPr kumimoji="0" lang="en-US" sz="4400" b="0" i="0" u="none" strike="noStrike" cap="none" spc="0" normalizeH="0" baseline="0">
                <a:ln>
                  <a:noFill/>
                </a:ln>
                <a:solidFill>
                  <a:schemeClr val="bg2"/>
                </a:solidFill>
                <a:effectLst/>
                <a:uFillTx/>
                <a:latin typeface="+mj-lt"/>
                <a:ea typeface="+mn-ea"/>
                <a:cs typeface="+mn-cs"/>
                <a:sym typeface="Poppins Regular"/>
              </a:rPr>
              <a:t> methods</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4" y="184862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assertNull()</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2" name="TextBox 1">
            <a:extLst>
              <a:ext uri="{FF2B5EF4-FFF2-40B4-BE49-F238E27FC236}">
                <a16:creationId xmlns:a16="http://schemas.microsoft.com/office/drawing/2014/main" id="{9DA0793A-6344-F80F-54EA-53CA3B7CEDBD}"/>
              </a:ext>
            </a:extLst>
          </p:cNvPr>
          <p:cNvSpPr txBox="1">
            <a:spLocks/>
          </p:cNvSpPr>
          <p:nvPr/>
        </p:nvSpPr>
        <p:spPr>
          <a:xfrm>
            <a:off x="10649091" y="2764589"/>
            <a:ext cx="11097003"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it-IT" sz="3600" b="0" i="0">
                <a:solidFill>
                  <a:srgbClr val="B3AE60"/>
                </a:solidFill>
                <a:latin typeface="JetBrains Mono"/>
              </a:rPr>
              <a:t>@Test</a:t>
            </a:r>
            <a:br>
              <a:rPr lang="it-IT" sz="3600" b="0" i="0">
                <a:solidFill>
                  <a:srgbClr val="B3AE60"/>
                </a:solidFill>
                <a:latin typeface="JetBrains Mono"/>
              </a:rPr>
            </a:br>
            <a:r>
              <a:rPr lang="it-IT" sz="3600" b="0" i="0">
                <a:solidFill>
                  <a:srgbClr val="CF8E6D"/>
                </a:solidFill>
                <a:latin typeface="JetBrains Mono"/>
              </a:rPr>
              <a:t>void </a:t>
            </a:r>
            <a:r>
              <a:rPr lang="it-IT" sz="3600" b="0" i="0">
                <a:solidFill>
                  <a:srgbClr val="56A8F5"/>
                </a:solidFill>
                <a:latin typeface="JetBrains Mono"/>
              </a:rPr>
              <a:t>isPersonNotNull</a:t>
            </a:r>
            <a:r>
              <a:rPr lang="it-IT" sz="3600" b="0" i="0">
                <a:solidFill>
                  <a:srgbClr val="BCBEC4"/>
                </a:solidFill>
                <a:latin typeface="JetBrains Mono"/>
              </a:rPr>
              <a:t>() {</a:t>
            </a:r>
            <a:br>
              <a:rPr lang="it-IT" sz="3600" b="0" i="0">
                <a:solidFill>
                  <a:srgbClr val="BCBEC4"/>
                </a:solidFill>
                <a:latin typeface="JetBrains Mono"/>
              </a:rPr>
            </a:br>
            <a:r>
              <a:rPr lang="it-IT" sz="3600" b="0" i="0">
                <a:solidFill>
                  <a:srgbClr val="BCBEC4"/>
                </a:solidFill>
                <a:latin typeface="JetBrains Mono"/>
              </a:rPr>
              <a:t>    Person person = </a:t>
            </a:r>
            <a:r>
              <a:rPr lang="it-IT" sz="3600" b="0" i="0">
                <a:solidFill>
                  <a:srgbClr val="CF8E6D"/>
                </a:solidFill>
                <a:latin typeface="JetBrains Mono"/>
              </a:rPr>
              <a:t>new </a:t>
            </a:r>
            <a:r>
              <a:rPr lang="it-IT" sz="3600">
                <a:solidFill>
                  <a:srgbClr val="BCBEC4"/>
                </a:solidFill>
                <a:latin typeface="JetBrains Mono"/>
              </a:rPr>
              <a:t>Person(</a:t>
            </a:r>
            <a:r>
              <a:rPr lang="it-IT" sz="3600">
                <a:solidFill>
                  <a:srgbClr val="6AAB73"/>
                </a:solidFill>
                <a:latin typeface="JetBrains Mono"/>
              </a:rPr>
              <a:t>"Alice"</a:t>
            </a:r>
            <a:r>
              <a:rPr lang="it-IT" sz="3600">
                <a:solidFill>
                  <a:srgbClr val="BCBEC4"/>
                </a:solidFill>
                <a:latin typeface="JetBrains Mono"/>
              </a:rPr>
              <a:t>);</a:t>
            </a:r>
            <a:br>
              <a:rPr lang="it-IT" sz="3600" b="0" i="0">
                <a:solidFill>
                  <a:srgbClr val="CF8E6D"/>
                </a:solidFill>
                <a:latin typeface="JetBrains Mono"/>
              </a:rPr>
            </a:br>
            <a:r>
              <a:rPr lang="it-IT" sz="3600" b="0" i="0">
                <a:solidFill>
                  <a:srgbClr val="BCBEC4"/>
                </a:solidFill>
                <a:latin typeface="JetBrains Mono"/>
              </a:rPr>
              <a:t>    </a:t>
            </a:r>
            <a:r>
              <a:rPr lang="it-IT" sz="3600" b="0" i="1">
                <a:solidFill>
                  <a:srgbClr val="BCBEC4"/>
                </a:solidFill>
                <a:latin typeface="JetBrains Mono"/>
              </a:rPr>
              <a:t>assertNotNull</a:t>
            </a:r>
            <a:r>
              <a:rPr lang="it-IT" sz="3600" b="0" i="0">
                <a:solidFill>
                  <a:srgbClr val="BCBEC4"/>
                </a:solidFill>
                <a:latin typeface="JetBrains Mono"/>
              </a:rPr>
              <a:t>(</a:t>
            </a:r>
            <a:r>
              <a:rPr lang="it-IT" sz="3600">
                <a:solidFill>
                  <a:srgbClr val="C77DBB"/>
                </a:solidFill>
                <a:latin typeface="JetBrains Mono"/>
              </a:rPr>
              <a:t>person</a:t>
            </a:r>
            <a:r>
              <a:rPr lang="it-IT" sz="3600" b="0" i="0">
                <a:solidFill>
                  <a:srgbClr val="BCBEC4"/>
                </a:solidFill>
                <a:latin typeface="JetBrains Mono"/>
              </a:rPr>
              <a:t>);</a:t>
            </a:r>
            <a:br>
              <a:rPr lang="it-IT" sz="3600" b="0" i="0">
                <a:solidFill>
                  <a:srgbClr val="BCBEC4"/>
                </a:solidFill>
                <a:latin typeface="JetBrains Mono"/>
              </a:rPr>
            </a:br>
            <a:r>
              <a:rPr lang="it-IT" sz="3600" b="0" i="0">
                <a:solidFill>
                  <a:srgbClr val="BCBEC4"/>
                </a:solidFill>
                <a:latin typeface="JetBrains Mono"/>
              </a:rPr>
              <a:t>}</a:t>
            </a:r>
          </a:p>
        </p:txBody>
      </p:sp>
      <p:sp>
        <p:nvSpPr>
          <p:cNvPr id="3" name="TextBox 2">
            <a:extLst>
              <a:ext uri="{FF2B5EF4-FFF2-40B4-BE49-F238E27FC236}">
                <a16:creationId xmlns:a16="http://schemas.microsoft.com/office/drawing/2014/main" id="{D798A315-7393-F8FA-0252-4482587F2093}"/>
              </a:ext>
            </a:extLst>
          </p:cNvPr>
          <p:cNvSpPr txBox="1"/>
          <p:nvPr/>
        </p:nvSpPr>
        <p:spPr>
          <a:xfrm>
            <a:off x="10649092" y="184862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assertNotNull()</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6" name="TextBox 5">
            <a:extLst>
              <a:ext uri="{FF2B5EF4-FFF2-40B4-BE49-F238E27FC236}">
                <a16:creationId xmlns:a16="http://schemas.microsoft.com/office/drawing/2014/main" id="{1BCFEEF3-7961-7E22-C248-E9073B24B718}"/>
              </a:ext>
            </a:extLst>
          </p:cNvPr>
          <p:cNvSpPr txBox="1">
            <a:spLocks/>
          </p:cNvSpPr>
          <p:nvPr/>
        </p:nvSpPr>
        <p:spPr>
          <a:xfrm>
            <a:off x="2890543" y="7971127"/>
            <a:ext cx="5422183"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it-IT" sz="3600" b="0" i="0">
                <a:solidFill>
                  <a:srgbClr val="B3AE60"/>
                </a:solidFill>
                <a:latin typeface="JetBrains Mono"/>
              </a:rPr>
              <a:t>@Test</a:t>
            </a:r>
            <a:br>
              <a:rPr lang="it-IT" sz="3600" b="0" i="0">
                <a:solidFill>
                  <a:srgbClr val="B3AE60"/>
                </a:solidFill>
                <a:latin typeface="JetBrains Mono"/>
              </a:rPr>
            </a:br>
            <a:r>
              <a:rPr lang="it-IT" sz="3600" b="0" i="0">
                <a:solidFill>
                  <a:srgbClr val="CF8E6D"/>
                </a:solidFill>
                <a:latin typeface="JetBrains Mono"/>
              </a:rPr>
              <a:t>void </a:t>
            </a:r>
            <a:r>
              <a:rPr lang="it-IT" sz="3600" b="0" i="0">
                <a:solidFill>
                  <a:srgbClr val="56A8F5"/>
                </a:solidFill>
                <a:latin typeface="JetBrains Mono"/>
              </a:rPr>
              <a:t>isPersonNull</a:t>
            </a:r>
            <a:r>
              <a:rPr lang="it-IT" sz="3600" b="0" i="0">
                <a:solidFill>
                  <a:srgbClr val="BCBEC4"/>
                </a:solidFill>
                <a:latin typeface="JetBrains Mono"/>
              </a:rPr>
              <a:t>() {</a:t>
            </a:r>
            <a:br>
              <a:rPr lang="it-IT" sz="3600" b="0" i="0">
                <a:solidFill>
                  <a:srgbClr val="BCBEC4"/>
                </a:solidFill>
                <a:latin typeface="JetBrains Mono"/>
              </a:rPr>
            </a:br>
            <a:r>
              <a:rPr lang="it-IT" sz="3600" b="0" i="0">
                <a:solidFill>
                  <a:srgbClr val="BCBEC4"/>
                </a:solidFill>
                <a:latin typeface="JetBrains Mono"/>
              </a:rPr>
              <a:t>    Person person = </a:t>
            </a:r>
            <a:r>
              <a:rPr lang="it-IT" sz="3600" b="0" i="0">
                <a:solidFill>
                  <a:srgbClr val="CF8E6D"/>
                </a:solidFill>
                <a:latin typeface="JetBrains Mono"/>
              </a:rPr>
              <a:t>null</a:t>
            </a:r>
            <a:r>
              <a:rPr lang="it-IT" sz="3600" b="0" i="0">
                <a:solidFill>
                  <a:srgbClr val="BCBEC4"/>
                </a:solidFill>
                <a:latin typeface="JetBrains Mono"/>
              </a:rPr>
              <a:t>;</a:t>
            </a:r>
            <a:br>
              <a:rPr lang="it-IT" sz="3600" b="0" i="0">
                <a:solidFill>
                  <a:srgbClr val="BCBEC4"/>
                </a:solidFill>
                <a:latin typeface="JetBrains Mono"/>
              </a:rPr>
            </a:br>
            <a:r>
              <a:rPr lang="it-IT" sz="3600" b="0" i="0">
                <a:solidFill>
                  <a:srgbClr val="BCBEC4"/>
                </a:solidFill>
                <a:latin typeface="JetBrains Mono"/>
              </a:rPr>
              <a:t>    </a:t>
            </a:r>
            <a:r>
              <a:rPr lang="en-US" sz="3600" b="0" i="1">
                <a:solidFill>
                  <a:srgbClr val="BCBEC4"/>
                </a:solidFill>
                <a:latin typeface="JetBrains Mono"/>
              </a:rPr>
              <a:t>assertNull</a:t>
            </a:r>
            <a:r>
              <a:rPr lang="en-US" sz="3600" b="0" i="0">
                <a:solidFill>
                  <a:srgbClr val="BCBEC4"/>
                </a:solidFill>
                <a:latin typeface="JetBrains Mono"/>
              </a:rPr>
              <a:t>(() -&gt; </a:t>
            </a:r>
            <a:r>
              <a:rPr lang="en-US" sz="3600" b="0" i="0">
                <a:solidFill>
                  <a:srgbClr val="C77DBB"/>
                </a:solidFill>
                <a:latin typeface="JetBrains Mono"/>
              </a:rPr>
              <a:t>person</a:t>
            </a:r>
            <a:r>
              <a:rPr lang="en-US" sz="3600" b="0" i="0">
                <a:solidFill>
                  <a:srgbClr val="BCBEC4"/>
                </a:solidFill>
                <a:latin typeface="JetBrains Mono"/>
              </a:rPr>
              <a:t>);</a:t>
            </a:r>
            <a:br>
              <a:rPr lang="it-IT" sz="3600" b="0" i="0">
                <a:solidFill>
                  <a:srgbClr val="BCBEC4"/>
                </a:solidFill>
                <a:latin typeface="JetBrains Mono"/>
              </a:rPr>
            </a:br>
            <a:r>
              <a:rPr lang="it-IT" sz="3600" b="0" i="0">
                <a:solidFill>
                  <a:srgbClr val="BCBEC4"/>
                </a:solidFill>
                <a:latin typeface="JetBrains Mono"/>
              </a:rPr>
              <a:t>}</a:t>
            </a:r>
          </a:p>
        </p:txBody>
      </p:sp>
      <p:sp>
        <p:nvSpPr>
          <p:cNvPr id="8" name="TextBox 7">
            <a:extLst>
              <a:ext uri="{FF2B5EF4-FFF2-40B4-BE49-F238E27FC236}">
                <a16:creationId xmlns:a16="http://schemas.microsoft.com/office/drawing/2014/main" id="{F6B8DE99-1F85-CAF0-75A8-2C1D56250F54}"/>
              </a:ext>
            </a:extLst>
          </p:cNvPr>
          <p:cNvSpPr txBox="1"/>
          <p:nvPr/>
        </p:nvSpPr>
        <p:spPr>
          <a:xfrm>
            <a:off x="2890543" y="7055162"/>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assertNull() </a:t>
            </a:r>
            <a:r>
              <a:rPr lang="en-US" sz="3200">
                <a:solidFill>
                  <a:schemeClr val="bg2"/>
                </a:solidFill>
                <a:latin typeface="+mj-lt"/>
              </a:rPr>
              <a:t>lambda</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11" name="TextBox 10">
            <a:extLst>
              <a:ext uri="{FF2B5EF4-FFF2-40B4-BE49-F238E27FC236}">
                <a16:creationId xmlns:a16="http://schemas.microsoft.com/office/drawing/2014/main" id="{9F0B8513-652B-1CB5-D0B5-0B1C21444EF3}"/>
              </a:ext>
            </a:extLst>
          </p:cNvPr>
          <p:cNvSpPr txBox="1">
            <a:spLocks/>
          </p:cNvSpPr>
          <p:nvPr/>
        </p:nvSpPr>
        <p:spPr>
          <a:xfrm>
            <a:off x="10649092" y="7941046"/>
            <a:ext cx="11097003"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err="1">
                <a:solidFill>
                  <a:srgbClr val="56A8F5"/>
                </a:solidFill>
                <a:latin typeface="JetBrains Mono"/>
              </a:rPr>
              <a:t>isPersonNotNull</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Person chilled = </a:t>
            </a:r>
            <a:r>
              <a:rPr lang="en-US" sz="3600" b="0" i="0">
                <a:solidFill>
                  <a:srgbClr val="CF8E6D"/>
                </a:solidFill>
                <a:latin typeface="JetBrains Mono"/>
              </a:rPr>
              <a:t>null</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assertNotNull</a:t>
            </a:r>
            <a:r>
              <a:rPr lang="en-US" sz="3600" b="0" i="0">
                <a:solidFill>
                  <a:srgbClr val="BCBEC4"/>
                </a:solidFill>
                <a:latin typeface="JetBrains Mono"/>
              </a:rPr>
              <a:t>(</a:t>
            </a:r>
            <a:r>
              <a:rPr lang="en-US" sz="3600">
                <a:solidFill>
                  <a:srgbClr val="C77DBB"/>
                </a:solidFill>
                <a:latin typeface="JetBrains Mono"/>
              </a:rPr>
              <a:t>person</a:t>
            </a:r>
            <a:r>
              <a:rPr lang="en-US" sz="3600" b="0" i="0">
                <a:solidFill>
                  <a:srgbClr val="BCBEC4"/>
                </a:solidFill>
                <a:latin typeface="JetBrains Mono"/>
              </a:rPr>
              <a:t>, </a:t>
            </a:r>
            <a:r>
              <a:rPr lang="en-US" sz="3600" b="0" i="0">
                <a:solidFill>
                  <a:srgbClr val="6AAB73"/>
                </a:solidFill>
                <a:latin typeface="JetBrains Mono"/>
              </a:rPr>
              <a:t>"The person should not be null"</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a:t>
            </a:r>
          </a:p>
        </p:txBody>
      </p:sp>
      <p:sp>
        <p:nvSpPr>
          <p:cNvPr id="12" name="TextBox 11">
            <a:extLst>
              <a:ext uri="{FF2B5EF4-FFF2-40B4-BE49-F238E27FC236}">
                <a16:creationId xmlns:a16="http://schemas.microsoft.com/office/drawing/2014/main" id="{E8DBC312-9A56-52FF-9CC8-776494822DD1}"/>
              </a:ext>
            </a:extLst>
          </p:cNvPr>
          <p:cNvSpPr txBox="1"/>
          <p:nvPr/>
        </p:nvSpPr>
        <p:spPr>
          <a:xfrm>
            <a:off x="10649092" y="7025081"/>
            <a:ext cx="6608130"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assertNotNull() </a:t>
            </a:r>
            <a:r>
              <a:rPr lang="en-US" sz="3200">
                <a:solidFill>
                  <a:schemeClr val="bg2"/>
                </a:solidFill>
                <a:latin typeface="+mj-lt"/>
              </a:rPr>
              <a:t>String message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Tree>
    <p:extLst>
      <p:ext uri="{BB962C8B-B14F-4D97-AF65-F5344CB8AC3E}">
        <p14:creationId xmlns:p14="http://schemas.microsoft.com/office/powerpoint/2010/main" val="27512581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4" y="2764589"/>
            <a:ext cx="5422183"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err="1">
                <a:solidFill>
                  <a:srgbClr val="56A8F5"/>
                </a:solidFill>
                <a:latin typeface="JetBrains Mono"/>
              </a:rPr>
              <a:t>ageTest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 </a:t>
            </a:r>
            <a:r>
              <a:rPr lang="en-US" sz="3600" b="0" i="0">
                <a:solidFill>
                  <a:srgbClr val="BCBEC4"/>
                </a:solidFill>
                <a:latin typeface="JetBrains Mono"/>
              </a:rPr>
              <a:t>age = </a:t>
            </a:r>
            <a:r>
              <a:rPr lang="en-US" sz="3600" b="0" i="0">
                <a:solidFill>
                  <a:srgbClr val="2AACB8"/>
                </a:solidFill>
                <a:latin typeface="JetBrains Mono"/>
              </a:rPr>
              <a:t>25</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assertTrue</a:t>
            </a:r>
            <a:r>
              <a:rPr lang="en-US" sz="3600" b="0" i="0">
                <a:solidFill>
                  <a:srgbClr val="BCBEC4"/>
                </a:solidFill>
                <a:latin typeface="JetBrains Mono"/>
              </a:rPr>
              <a:t>(age &gt; </a:t>
            </a:r>
            <a:r>
              <a:rPr lang="en-US" sz="3600" b="0" i="0">
                <a:solidFill>
                  <a:srgbClr val="2AACB8"/>
                </a:solidFill>
                <a:latin typeface="JetBrains Mono"/>
              </a:rPr>
              <a:t>18</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The </a:t>
            </a:r>
            <a:r>
              <a:rPr kumimoji="0" lang="en-US" sz="4400" b="0" i="0" u="none" strike="noStrike" cap="none" spc="0" normalizeH="0" baseline="0">
                <a:ln>
                  <a:noFill/>
                </a:ln>
                <a:solidFill>
                  <a:schemeClr val="bg1"/>
                </a:solidFill>
                <a:effectLst/>
                <a:uFillTx/>
                <a:latin typeface="+mj-lt"/>
                <a:ea typeface="+mn-ea"/>
                <a:cs typeface="+mn-cs"/>
                <a:sym typeface="Poppins Regular"/>
              </a:rPr>
              <a:t>assertTrue</a:t>
            </a:r>
            <a:r>
              <a:rPr lang="en-US" sz="4400">
                <a:solidFill>
                  <a:schemeClr val="bg1"/>
                </a:solidFill>
                <a:latin typeface="+mj-lt"/>
              </a:rPr>
              <a:t> </a:t>
            </a:r>
            <a:r>
              <a:rPr lang="en-US" sz="4400">
                <a:solidFill>
                  <a:schemeClr val="bg2"/>
                </a:solidFill>
                <a:latin typeface="+mj-lt"/>
              </a:rPr>
              <a:t>and</a:t>
            </a:r>
            <a:r>
              <a:rPr lang="en-US" sz="4400">
                <a:solidFill>
                  <a:schemeClr val="bg1"/>
                </a:solidFill>
                <a:latin typeface="+mj-lt"/>
              </a:rPr>
              <a:t> </a:t>
            </a:r>
            <a:r>
              <a:rPr lang="en-US" sz="4400" err="1">
                <a:solidFill>
                  <a:schemeClr val="bg1"/>
                </a:solidFill>
                <a:latin typeface="+mj-lt"/>
              </a:rPr>
              <a:t>assertFalse</a:t>
            </a:r>
            <a:r>
              <a:rPr kumimoji="0" lang="en-US" sz="4400" b="0" i="0" u="none" strike="noStrike" cap="none" spc="0" normalizeH="0" baseline="0">
                <a:ln>
                  <a:noFill/>
                </a:ln>
                <a:solidFill>
                  <a:schemeClr val="bg2"/>
                </a:solidFill>
                <a:effectLst/>
                <a:uFillTx/>
                <a:latin typeface="+mj-lt"/>
                <a:ea typeface="+mn-ea"/>
                <a:cs typeface="+mn-cs"/>
                <a:sym typeface="Poppins Regular"/>
              </a:rPr>
              <a:t> methods</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4" y="184862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assertTrue()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2" name="TextBox 1">
            <a:extLst>
              <a:ext uri="{FF2B5EF4-FFF2-40B4-BE49-F238E27FC236}">
                <a16:creationId xmlns:a16="http://schemas.microsoft.com/office/drawing/2014/main" id="{9DA0793A-6344-F80F-54EA-53CA3B7CEDBD}"/>
              </a:ext>
            </a:extLst>
          </p:cNvPr>
          <p:cNvSpPr txBox="1">
            <a:spLocks/>
          </p:cNvSpPr>
          <p:nvPr/>
        </p:nvSpPr>
        <p:spPr>
          <a:xfrm>
            <a:off x="2890543" y="7804849"/>
            <a:ext cx="6159243"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a:solidFill>
                  <a:srgbClr val="56A8F5"/>
                </a:solidFill>
                <a:latin typeface="JetBrains Mono"/>
              </a:rPr>
              <a:t>isLoggedIn</a:t>
            </a:r>
            <a:r>
              <a:rPr lang="en-US" sz="3600" b="0" i="0">
                <a:solidFill>
                  <a:srgbClr val="56A8F5"/>
                </a:solidFill>
                <a:latin typeface="JetBrains Mono"/>
              </a:rPr>
              <a:t>Test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boolean </a:t>
            </a:r>
            <a:r>
              <a:rPr lang="en-US" sz="3600" b="0" i="0">
                <a:solidFill>
                  <a:srgbClr val="BCBEC4"/>
                </a:solidFill>
                <a:latin typeface="JetBrains Mono"/>
              </a:rPr>
              <a:t>isLoggedIn = </a:t>
            </a:r>
            <a:r>
              <a:rPr lang="en-US" sz="3600" b="0" i="0">
                <a:solidFill>
                  <a:srgbClr val="CF8E6D"/>
                </a:solidFill>
                <a:latin typeface="JetBrains Mono"/>
              </a:rPr>
              <a:t>false</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assertFalse</a:t>
            </a:r>
            <a:r>
              <a:rPr lang="en-US" sz="3600" b="0" i="0">
                <a:solidFill>
                  <a:srgbClr val="BCBEC4"/>
                </a:solidFill>
                <a:latin typeface="JetBrains Mono"/>
              </a:rPr>
              <a:t>(isLoggedIn);</a:t>
            </a:r>
            <a:br>
              <a:rPr lang="en-US" sz="3600" b="0" i="0">
                <a:solidFill>
                  <a:srgbClr val="BCBEC4"/>
                </a:solidFill>
                <a:latin typeface="JetBrains Mono"/>
              </a:rPr>
            </a:br>
            <a:r>
              <a:rPr lang="en-US" sz="3600" b="0" i="0">
                <a:solidFill>
                  <a:srgbClr val="BCBEC4"/>
                </a:solidFill>
                <a:latin typeface="JetBrains Mono"/>
              </a:rPr>
              <a:t>}</a:t>
            </a:r>
          </a:p>
        </p:txBody>
      </p:sp>
      <p:sp>
        <p:nvSpPr>
          <p:cNvPr id="3" name="TextBox 2">
            <a:extLst>
              <a:ext uri="{FF2B5EF4-FFF2-40B4-BE49-F238E27FC236}">
                <a16:creationId xmlns:a16="http://schemas.microsoft.com/office/drawing/2014/main" id="{D798A315-7393-F8FA-0252-4482587F2093}"/>
              </a:ext>
            </a:extLst>
          </p:cNvPr>
          <p:cNvSpPr txBox="1"/>
          <p:nvPr/>
        </p:nvSpPr>
        <p:spPr>
          <a:xfrm>
            <a:off x="2890544" y="688888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assertFalse()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4" name="TextBox 3">
            <a:extLst>
              <a:ext uri="{FF2B5EF4-FFF2-40B4-BE49-F238E27FC236}">
                <a16:creationId xmlns:a16="http://schemas.microsoft.com/office/drawing/2014/main" id="{12F391F8-5E5D-D88E-AA82-5B4D5F67FEEE}"/>
              </a:ext>
            </a:extLst>
          </p:cNvPr>
          <p:cNvSpPr txBox="1">
            <a:spLocks/>
          </p:cNvSpPr>
          <p:nvPr/>
        </p:nvSpPr>
        <p:spPr>
          <a:xfrm>
            <a:off x="10649091" y="7804849"/>
            <a:ext cx="11274344" cy="361958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a:solidFill>
                  <a:srgbClr val="56A8F5"/>
                </a:solidFill>
                <a:latin typeface="JetBrains Mono"/>
              </a:rPr>
              <a:t>isLoggedIn</a:t>
            </a:r>
            <a:r>
              <a:rPr lang="en-US" sz="3600" b="0" i="0">
                <a:solidFill>
                  <a:srgbClr val="56A8F5"/>
                </a:solidFill>
                <a:latin typeface="JetBrains Mono"/>
              </a:rPr>
              <a:t>Test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boolean </a:t>
            </a:r>
            <a:r>
              <a:rPr lang="en-US" sz="3600" b="0" i="0">
                <a:solidFill>
                  <a:srgbClr val="BCBEC4"/>
                </a:solidFill>
                <a:latin typeface="JetBrains Mono"/>
              </a:rPr>
              <a:t>isLoggedIn = </a:t>
            </a:r>
            <a:r>
              <a:rPr lang="en-US" sz="3600" b="0" i="0">
                <a:solidFill>
                  <a:srgbClr val="CF8E6D"/>
                </a:solidFill>
                <a:latin typeface="JetBrains Mono"/>
              </a:rPr>
              <a:t>false</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assertFalse</a:t>
            </a:r>
            <a:r>
              <a:rPr lang="en-US" sz="3600" b="0" i="0">
                <a:solidFill>
                  <a:srgbClr val="BCBEC4"/>
                </a:solidFill>
                <a:latin typeface="JetBrains Mono"/>
              </a:rPr>
              <a:t>(isLoggedIn, </a:t>
            </a:r>
            <a:r>
              <a:rPr lang="en-US" sz="3600" b="0" i="0">
                <a:solidFill>
                  <a:srgbClr val="6AAB73"/>
                </a:solidFill>
                <a:latin typeface="JetBrains Mono"/>
              </a:rPr>
              <a:t>"User should not be logged in"</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a:t>
            </a:r>
          </a:p>
        </p:txBody>
      </p:sp>
      <p:sp>
        <p:nvSpPr>
          <p:cNvPr id="10" name="TextBox 9">
            <a:extLst>
              <a:ext uri="{FF2B5EF4-FFF2-40B4-BE49-F238E27FC236}">
                <a16:creationId xmlns:a16="http://schemas.microsoft.com/office/drawing/2014/main" id="{2B73E237-4F23-68F2-885E-1D789D2A5409}"/>
              </a:ext>
            </a:extLst>
          </p:cNvPr>
          <p:cNvSpPr txBox="1"/>
          <p:nvPr/>
        </p:nvSpPr>
        <p:spPr>
          <a:xfrm>
            <a:off x="10649091" y="6888884"/>
            <a:ext cx="10495975"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assertFalse() </a:t>
            </a:r>
            <a:r>
              <a:rPr lang="en-US" sz="3200">
                <a:solidFill>
                  <a:schemeClr val="bg2"/>
                </a:solidFill>
                <a:latin typeface="+mj-lt"/>
              </a:rPr>
              <a:t>with String message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13" name="TextBox 12">
            <a:extLst>
              <a:ext uri="{FF2B5EF4-FFF2-40B4-BE49-F238E27FC236}">
                <a16:creationId xmlns:a16="http://schemas.microsoft.com/office/drawing/2014/main" id="{B06B112C-1AD0-E654-79F2-F7DA9DDB83A9}"/>
              </a:ext>
            </a:extLst>
          </p:cNvPr>
          <p:cNvSpPr txBox="1"/>
          <p:nvPr/>
        </p:nvSpPr>
        <p:spPr>
          <a:xfrm>
            <a:off x="10649091" y="3040487"/>
            <a:ext cx="9850094" cy="25555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assertTrue</a:t>
            </a:r>
            <a:br>
              <a:rPr lang="ru-MD" sz="2800">
                <a:solidFill>
                  <a:schemeClr val="bg2"/>
                </a:solidFill>
              </a:rPr>
            </a:br>
            <a:r>
              <a:rPr lang="en-US" sz="2800">
                <a:solidFill>
                  <a:schemeClr val="bg2"/>
                </a:solidFill>
              </a:rPr>
              <a:t>If the condition is </a:t>
            </a:r>
            <a:r>
              <a:rPr lang="en-US" sz="2800">
                <a:solidFill>
                  <a:schemeClr val="bg1"/>
                </a:solidFill>
              </a:rPr>
              <a:t>false</a:t>
            </a:r>
            <a:r>
              <a:rPr lang="en-US" sz="2800">
                <a:solidFill>
                  <a:schemeClr val="bg2"/>
                </a:solidFill>
              </a:rPr>
              <a:t>, the test will fail.</a:t>
            </a:r>
          </a:p>
          <a:p>
            <a:pPr marL="342900" indent="-342900">
              <a:buFont typeface="Arial" panose="020B0604020202020204" pitchFamily="34" charset="0"/>
              <a:buChar char="•"/>
            </a:pPr>
            <a:r>
              <a:rPr kumimoji="0" lang="en-US" sz="2800" b="0" i="0" u="none" strike="noStrike" cap="none" spc="0" normalizeH="0" baseline="0" err="1">
                <a:ln>
                  <a:noFill/>
                </a:ln>
                <a:solidFill>
                  <a:schemeClr val="bg1"/>
                </a:solidFill>
                <a:effectLst/>
                <a:uFillTx/>
                <a:latin typeface="+mn-lt"/>
                <a:ea typeface="+mn-ea"/>
                <a:cs typeface="+mn-cs"/>
                <a:sym typeface="Poppins Regular"/>
              </a:rPr>
              <a:t>assertFalse</a:t>
            </a:r>
            <a:br>
              <a:rPr kumimoji="0" lang="en-US" sz="2800" b="0" i="0" u="none" strike="noStrike" cap="none" spc="0" normalizeH="0" baseline="0">
                <a:ln>
                  <a:noFill/>
                </a:ln>
                <a:solidFill>
                  <a:schemeClr val="bg2"/>
                </a:solidFill>
                <a:effectLst/>
                <a:uFillTx/>
                <a:latin typeface="+mn-lt"/>
                <a:ea typeface="+mn-ea"/>
                <a:cs typeface="+mn-cs"/>
                <a:sym typeface="Poppins Regular"/>
              </a:rPr>
            </a:br>
            <a:r>
              <a:rPr lang="en-US" sz="2800">
                <a:solidFill>
                  <a:schemeClr val="bg2"/>
                </a:solidFill>
              </a:rPr>
              <a:t>If the condition is </a:t>
            </a:r>
            <a:r>
              <a:rPr lang="en-US" sz="2800">
                <a:solidFill>
                  <a:schemeClr val="bg1"/>
                </a:solidFill>
              </a:rPr>
              <a:t>true</a:t>
            </a:r>
            <a:r>
              <a:rPr lang="en-US" sz="2800">
                <a:solidFill>
                  <a:schemeClr val="bg2"/>
                </a:solidFill>
              </a:rPr>
              <a:t>, the test will fail.</a:t>
            </a:r>
          </a:p>
        </p:txBody>
      </p:sp>
    </p:spTree>
    <p:extLst>
      <p:ext uri="{BB962C8B-B14F-4D97-AF65-F5344CB8AC3E}">
        <p14:creationId xmlns:p14="http://schemas.microsoft.com/office/powerpoint/2010/main" val="88482930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4" y="2764589"/>
            <a:ext cx="6849201" cy="428460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testSameObject</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String s1 = </a:t>
            </a:r>
            <a:r>
              <a:rPr lang="en-US" sz="3600" b="0" i="0">
                <a:solidFill>
                  <a:srgbClr val="6AAB73"/>
                </a:solidFill>
                <a:latin typeface="JetBrains Mono"/>
              </a:rPr>
              <a:t>"Hello"</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String s2 = s1;</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assertSame</a:t>
            </a:r>
            <a:r>
              <a:rPr lang="en-US" sz="3600" b="0" i="0">
                <a:solidFill>
                  <a:srgbClr val="BCBEC4"/>
                </a:solidFill>
                <a:latin typeface="JetBrains Mono"/>
              </a:rPr>
              <a:t>(s1, s2);</a:t>
            </a:r>
            <a:br>
              <a:rPr lang="en-US" sz="3600" b="0" i="0">
                <a:solidFill>
                  <a:srgbClr val="BCBEC4"/>
                </a:solidFill>
                <a:latin typeface="JetBrains Mono"/>
              </a:rPr>
            </a:br>
            <a:r>
              <a:rPr lang="en-US"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The </a:t>
            </a:r>
            <a:r>
              <a:rPr kumimoji="0" lang="en-US" sz="4400" b="0" i="0" u="none" strike="noStrike" cap="none" spc="0" normalizeH="0" baseline="0">
                <a:ln>
                  <a:noFill/>
                </a:ln>
                <a:solidFill>
                  <a:schemeClr val="bg1"/>
                </a:solidFill>
                <a:effectLst/>
                <a:uFillTx/>
                <a:latin typeface="+mj-lt"/>
                <a:ea typeface="+mn-ea"/>
                <a:cs typeface="+mn-cs"/>
                <a:sym typeface="Poppins Regular"/>
              </a:rPr>
              <a:t>assertSame </a:t>
            </a:r>
            <a:r>
              <a:rPr lang="en-US" sz="4400">
                <a:solidFill>
                  <a:schemeClr val="bg2"/>
                </a:solidFill>
                <a:latin typeface="+mj-lt"/>
              </a:rPr>
              <a:t>and</a:t>
            </a:r>
            <a:r>
              <a:rPr lang="en-US" sz="4400">
                <a:solidFill>
                  <a:schemeClr val="bg1"/>
                </a:solidFill>
                <a:latin typeface="+mj-lt"/>
              </a:rPr>
              <a:t> assertNotSame</a:t>
            </a:r>
            <a:r>
              <a:rPr kumimoji="0" lang="en-US" sz="4400" b="0" i="0" u="none" strike="noStrike" cap="none" spc="0" normalizeH="0" baseline="0">
                <a:ln>
                  <a:noFill/>
                </a:ln>
                <a:solidFill>
                  <a:schemeClr val="bg2"/>
                </a:solidFill>
                <a:effectLst/>
                <a:uFillTx/>
                <a:latin typeface="+mj-lt"/>
                <a:ea typeface="+mn-ea"/>
                <a:cs typeface="+mn-cs"/>
                <a:sym typeface="Poppins Regular"/>
              </a:rPr>
              <a:t> methods</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4" y="184862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assertSame()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6" name="TextBox 5">
            <a:extLst>
              <a:ext uri="{FF2B5EF4-FFF2-40B4-BE49-F238E27FC236}">
                <a16:creationId xmlns:a16="http://schemas.microsoft.com/office/drawing/2014/main" id="{B9D8D35E-180D-5838-8813-5D3ED9099317}"/>
              </a:ext>
            </a:extLst>
          </p:cNvPr>
          <p:cNvSpPr txBox="1">
            <a:spLocks/>
          </p:cNvSpPr>
          <p:nvPr/>
        </p:nvSpPr>
        <p:spPr>
          <a:xfrm>
            <a:off x="2890543" y="8350742"/>
            <a:ext cx="6849202" cy="428460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testDifferentObjects</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String s1 = </a:t>
            </a:r>
            <a:r>
              <a:rPr lang="en-US" sz="3600" b="0" i="0">
                <a:solidFill>
                  <a:srgbClr val="6AAB73"/>
                </a:solidFill>
                <a:latin typeface="JetBrains Mono"/>
              </a:rPr>
              <a:t>"Hello"</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String s2 = </a:t>
            </a:r>
            <a:r>
              <a:rPr lang="en-US" sz="3600" b="0" i="0">
                <a:solidFill>
                  <a:srgbClr val="CF8E6D"/>
                </a:solidFill>
                <a:latin typeface="JetBrains Mono"/>
              </a:rPr>
              <a:t>new </a:t>
            </a:r>
            <a:r>
              <a:rPr lang="en-US" sz="3600" b="0" i="0">
                <a:solidFill>
                  <a:srgbClr val="BCBEC4"/>
                </a:solidFill>
                <a:latin typeface="JetBrains Mono"/>
              </a:rPr>
              <a:t>String(</a:t>
            </a:r>
            <a:r>
              <a:rPr lang="en-US" sz="3600" b="0" i="0">
                <a:solidFill>
                  <a:srgbClr val="6AAB73"/>
                </a:solidFill>
                <a:latin typeface="JetBrains Mono"/>
              </a:rPr>
              <a:t>"Hello"</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assertNotSame</a:t>
            </a:r>
            <a:r>
              <a:rPr lang="en-US" sz="3600" b="0" i="0">
                <a:solidFill>
                  <a:srgbClr val="BCBEC4"/>
                </a:solidFill>
                <a:latin typeface="JetBrains Mono"/>
              </a:rPr>
              <a:t>(s1, s2); </a:t>
            </a:r>
            <a:br>
              <a:rPr lang="en-US" sz="3600" b="0" i="0">
                <a:solidFill>
                  <a:srgbClr val="BCBEC4"/>
                </a:solidFill>
                <a:latin typeface="JetBrains Mono"/>
              </a:rPr>
            </a:br>
            <a:r>
              <a:rPr lang="en-US" sz="3600" b="0" i="0">
                <a:solidFill>
                  <a:srgbClr val="BCBEC4"/>
                </a:solidFill>
                <a:latin typeface="JetBrains Mono"/>
              </a:rPr>
              <a:t>}</a:t>
            </a:r>
          </a:p>
        </p:txBody>
      </p:sp>
      <p:sp>
        <p:nvSpPr>
          <p:cNvPr id="8" name="TextBox 7">
            <a:extLst>
              <a:ext uri="{FF2B5EF4-FFF2-40B4-BE49-F238E27FC236}">
                <a16:creationId xmlns:a16="http://schemas.microsoft.com/office/drawing/2014/main" id="{15936519-E04E-A096-CA5C-FA94F987071D}"/>
              </a:ext>
            </a:extLst>
          </p:cNvPr>
          <p:cNvSpPr txBox="1"/>
          <p:nvPr/>
        </p:nvSpPr>
        <p:spPr>
          <a:xfrm>
            <a:off x="2890544" y="7403120"/>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assertNotSame()</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14" name="TextBox 13">
            <a:extLst>
              <a:ext uri="{FF2B5EF4-FFF2-40B4-BE49-F238E27FC236}">
                <a16:creationId xmlns:a16="http://schemas.microsoft.com/office/drawing/2014/main" id="{65B26B88-5263-28FD-3CC2-44B7125F5F6B}"/>
              </a:ext>
            </a:extLst>
          </p:cNvPr>
          <p:cNvSpPr txBox="1"/>
          <p:nvPr/>
        </p:nvSpPr>
        <p:spPr>
          <a:xfrm>
            <a:off x="10697335" y="2764589"/>
            <a:ext cx="11979785" cy="13290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2"/>
                </a:solidFill>
              </a:rPr>
              <a:t>s1 and s2 reference the </a:t>
            </a:r>
            <a:r>
              <a:rPr lang="en-US" sz="2800">
                <a:solidFill>
                  <a:schemeClr val="bg1"/>
                </a:solidFill>
              </a:rPr>
              <a:t>same</a:t>
            </a:r>
            <a:r>
              <a:rPr lang="en-US" sz="2800">
                <a:solidFill>
                  <a:schemeClr val="bg2"/>
                </a:solidFill>
              </a:rPr>
              <a:t> object, since s2 is created by assigning s1.</a:t>
            </a:r>
            <a:endParaRPr lang="ru-MD" sz="2800">
              <a:solidFill>
                <a:schemeClr val="bg2"/>
              </a:solidFill>
            </a:endParaRPr>
          </a:p>
        </p:txBody>
      </p:sp>
      <p:sp>
        <p:nvSpPr>
          <p:cNvPr id="15" name="TextBox 14">
            <a:extLst>
              <a:ext uri="{FF2B5EF4-FFF2-40B4-BE49-F238E27FC236}">
                <a16:creationId xmlns:a16="http://schemas.microsoft.com/office/drawing/2014/main" id="{FD77C483-C1D3-C491-F018-9BBCAA2A6166}"/>
              </a:ext>
            </a:extLst>
          </p:cNvPr>
          <p:cNvSpPr txBox="1"/>
          <p:nvPr/>
        </p:nvSpPr>
        <p:spPr>
          <a:xfrm>
            <a:off x="10697337" y="8317870"/>
            <a:ext cx="11979784" cy="12798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00000"/>
              </a:lnSpc>
              <a:spcBef>
                <a:spcPts val="1500"/>
              </a:spcBef>
              <a:spcAft>
                <a:spcPts val="0"/>
              </a:spcAft>
              <a:buClrTx/>
              <a:buSzTx/>
              <a:buFont typeface="Arial" panose="020B0604020202020204" pitchFamily="34" charset="0"/>
              <a:buChar char="•"/>
              <a:tabLst/>
            </a:pPr>
            <a:r>
              <a:rPr lang="en-US" sz="2800">
                <a:solidFill>
                  <a:schemeClr val="bg2"/>
                </a:solidFill>
              </a:rPr>
              <a:t>s1 and s2 reference </a:t>
            </a:r>
            <a:r>
              <a:rPr lang="en-US" sz="2800">
                <a:solidFill>
                  <a:schemeClr val="bg1"/>
                </a:solidFill>
              </a:rPr>
              <a:t>different</a:t>
            </a:r>
            <a:r>
              <a:rPr lang="en-US" sz="2800">
                <a:solidFill>
                  <a:schemeClr val="bg2"/>
                </a:solidFill>
              </a:rPr>
              <a:t> objects, as s2 is created using the </a:t>
            </a:r>
            <a:r>
              <a:rPr lang="en-US" sz="3600">
                <a:solidFill>
                  <a:srgbClr val="CF8E6D"/>
                </a:solidFill>
                <a:latin typeface="JetBrains Mono"/>
              </a:rPr>
              <a:t>new</a:t>
            </a:r>
            <a:r>
              <a:rPr lang="en-US" sz="2800">
                <a:solidFill>
                  <a:schemeClr val="bg2"/>
                </a:solidFill>
              </a:rPr>
              <a:t> operator.</a:t>
            </a:r>
            <a:endParaRPr lang="ru-MD" sz="2800">
              <a:solidFill>
                <a:schemeClr val="bg2"/>
              </a:solidFill>
            </a:endParaRPr>
          </a:p>
        </p:txBody>
      </p:sp>
    </p:spTree>
    <p:extLst>
      <p:ext uri="{BB962C8B-B14F-4D97-AF65-F5344CB8AC3E}">
        <p14:creationId xmlns:p14="http://schemas.microsoft.com/office/powerpoint/2010/main" val="381375986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4" y="2764589"/>
            <a:ext cx="12155492" cy="428460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whenDivisionByZeroThenArithmeticExceptionIsThrown</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assertThrows</a:t>
            </a:r>
            <a:r>
              <a:rPr lang="en-US" sz="3600" b="0" i="0">
                <a:solidFill>
                  <a:srgbClr val="BCBEC4"/>
                </a:solidFill>
                <a:latin typeface="JetBrains Mono"/>
              </a:rPr>
              <a:t>(ArithmeticException.</a:t>
            </a:r>
            <a:r>
              <a:rPr lang="en-US" sz="3600" b="0" i="0">
                <a:solidFill>
                  <a:srgbClr val="CF8E6D"/>
                </a:solidFill>
                <a:latin typeface="JetBrains Mono"/>
              </a:rPr>
              <a:t>class</a:t>
            </a:r>
            <a:r>
              <a:rPr lang="en-US" sz="3600" b="0" i="0">
                <a:solidFill>
                  <a:srgbClr val="BCBEC4"/>
                </a:solidFill>
                <a:latin typeface="JetBrains Mono"/>
              </a:rPr>
              <a:t>, () -&gt;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 </a:t>
            </a:r>
            <a:r>
              <a:rPr lang="en-US" sz="3600" b="0" i="0">
                <a:solidFill>
                  <a:srgbClr val="BCBEC4"/>
                </a:solidFill>
                <a:latin typeface="JetBrains Mono"/>
              </a:rPr>
              <a:t>result = </a:t>
            </a:r>
            <a:r>
              <a:rPr lang="en-US" sz="3600" b="0" i="0">
                <a:solidFill>
                  <a:srgbClr val="2AACB8"/>
                </a:solidFill>
                <a:latin typeface="JetBrains Mono"/>
              </a:rPr>
              <a:t>10 </a:t>
            </a:r>
            <a:r>
              <a:rPr lang="en-US" sz="3600" b="0" i="0">
                <a:solidFill>
                  <a:srgbClr val="BCBEC4"/>
                </a:solidFill>
                <a:latin typeface="JetBrains Mono"/>
              </a:rPr>
              <a:t>/ </a:t>
            </a:r>
            <a:r>
              <a:rPr lang="en-US" sz="3600" b="0" i="0">
                <a:solidFill>
                  <a:srgbClr val="2AACB8"/>
                </a:solidFill>
                <a:latin typeface="JetBrains Mono"/>
              </a:rPr>
              <a:t>0</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The </a:t>
            </a:r>
            <a:r>
              <a:rPr kumimoji="0" lang="en-US" sz="4400" b="0" i="0" u="none" strike="noStrike" cap="none" spc="0" normalizeH="0" baseline="0">
                <a:ln>
                  <a:noFill/>
                </a:ln>
                <a:solidFill>
                  <a:schemeClr val="bg1"/>
                </a:solidFill>
                <a:effectLst/>
                <a:uFillTx/>
                <a:latin typeface="+mj-lt"/>
                <a:ea typeface="+mn-ea"/>
                <a:cs typeface="+mn-cs"/>
                <a:sym typeface="Poppins Regular"/>
              </a:rPr>
              <a:t>assert</a:t>
            </a:r>
            <a:r>
              <a:rPr lang="en-US" sz="4400">
                <a:solidFill>
                  <a:schemeClr val="bg1"/>
                </a:solidFill>
                <a:latin typeface="+mj-lt"/>
              </a:rPr>
              <a:t>Throws</a:t>
            </a:r>
            <a:r>
              <a:rPr kumimoji="0" lang="en-US" sz="4400" b="0" i="0" u="none" strike="noStrike" cap="none" spc="0" normalizeH="0" baseline="0">
                <a:ln>
                  <a:noFill/>
                </a:ln>
                <a:solidFill>
                  <a:schemeClr val="bg1"/>
                </a:solidFill>
                <a:effectLst/>
                <a:uFillTx/>
                <a:latin typeface="+mj-lt"/>
                <a:ea typeface="+mn-ea"/>
                <a:cs typeface="+mn-cs"/>
                <a:sym typeface="Poppins Regular"/>
              </a:rPr>
              <a:t> </a:t>
            </a:r>
            <a:r>
              <a:rPr lang="en-US" sz="4400">
                <a:solidFill>
                  <a:schemeClr val="bg2"/>
                </a:solidFill>
                <a:latin typeface="+mj-lt"/>
              </a:rPr>
              <a:t>and</a:t>
            </a:r>
            <a:r>
              <a:rPr lang="en-US" sz="4400">
                <a:solidFill>
                  <a:schemeClr val="bg1"/>
                </a:solidFill>
                <a:latin typeface="+mj-lt"/>
              </a:rPr>
              <a:t> assertDoesNotThrow</a:t>
            </a:r>
            <a:r>
              <a:rPr kumimoji="0" lang="en-US" sz="4400" b="0" i="0" u="none" strike="noStrike" cap="none" spc="0" normalizeH="0" baseline="0">
                <a:ln>
                  <a:noFill/>
                </a:ln>
                <a:solidFill>
                  <a:schemeClr val="bg2"/>
                </a:solidFill>
                <a:effectLst/>
                <a:uFillTx/>
                <a:latin typeface="+mj-lt"/>
                <a:ea typeface="+mn-ea"/>
                <a:cs typeface="+mn-cs"/>
                <a:sym typeface="Poppins Regular"/>
              </a:rPr>
              <a:t> methods</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4" y="1848624"/>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assertThrows()</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
        <p:nvSpPr>
          <p:cNvPr id="6" name="TextBox 5">
            <a:extLst>
              <a:ext uri="{FF2B5EF4-FFF2-40B4-BE49-F238E27FC236}">
                <a16:creationId xmlns:a16="http://schemas.microsoft.com/office/drawing/2014/main" id="{B9D8D35E-180D-5838-8813-5D3ED9099317}"/>
              </a:ext>
            </a:extLst>
          </p:cNvPr>
          <p:cNvSpPr txBox="1">
            <a:spLocks/>
          </p:cNvSpPr>
          <p:nvPr/>
        </p:nvSpPr>
        <p:spPr>
          <a:xfrm>
            <a:off x="2890542" y="8350742"/>
            <a:ext cx="12155492" cy="428460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whenCalculateSumThenNoExceptionIsThrown</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assertDoesNotThrow</a:t>
            </a:r>
            <a:r>
              <a:rPr lang="en-US" sz="3600" b="0" i="0">
                <a:solidFill>
                  <a:srgbClr val="BCBEC4"/>
                </a:solidFill>
                <a:latin typeface="JetBrains Mono"/>
              </a:rPr>
              <a:t>(() -&gt;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 </a:t>
            </a:r>
            <a:r>
              <a:rPr lang="en-US" sz="3600" b="0" i="0">
                <a:solidFill>
                  <a:srgbClr val="BCBEC4"/>
                </a:solidFill>
                <a:latin typeface="JetBrains Mono"/>
              </a:rPr>
              <a:t>sum = </a:t>
            </a:r>
            <a:r>
              <a:rPr lang="en-US" sz="3600" b="0" i="0">
                <a:solidFill>
                  <a:srgbClr val="2AACB8"/>
                </a:solidFill>
                <a:latin typeface="JetBrains Mono"/>
              </a:rPr>
              <a:t>10 </a:t>
            </a:r>
            <a:r>
              <a:rPr lang="en-US" sz="3600" b="0" i="0">
                <a:solidFill>
                  <a:srgbClr val="BCBEC4"/>
                </a:solidFill>
                <a:latin typeface="JetBrains Mono"/>
              </a:rPr>
              <a:t>+ </a:t>
            </a:r>
            <a:r>
              <a:rPr lang="en-US" sz="3600" b="0" i="0">
                <a:solidFill>
                  <a:srgbClr val="2AACB8"/>
                </a:solidFill>
                <a:latin typeface="JetBrains Mono"/>
              </a:rPr>
              <a:t>5</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a:t>
            </a:r>
          </a:p>
        </p:txBody>
      </p:sp>
      <p:sp>
        <p:nvSpPr>
          <p:cNvPr id="8" name="TextBox 7">
            <a:extLst>
              <a:ext uri="{FF2B5EF4-FFF2-40B4-BE49-F238E27FC236}">
                <a16:creationId xmlns:a16="http://schemas.microsoft.com/office/drawing/2014/main" id="{15936519-E04E-A096-CA5C-FA94F987071D}"/>
              </a:ext>
            </a:extLst>
          </p:cNvPr>
          <p:cNvSpPr txBox="1"/>
          <p:nvPr/>
        </p:nvSpPr>
        <p:spPr>
          <a:xfrm>
            <a:off x="2890544" y="7403120"/>
            <a:ext cx="5422183"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200">
                <a:solidFill>
                  <a:srgbClr val="56A8F5"/>
                </a:solidFill>
                <a:latin typeface="+mj-lt"/>
              </a:rPr>
              <a:t>assertDoesNotThrow()</a:t>
            </a:r>
            <a:endParaRPr kumimoji="0" lang="en-US" sz="3200" b="0" i="0" u="none" strike="noStrike" cap="none" spc="0" normalizeH="0" baseline="0">
              <a:ln>
                <a:noFill/>
              </a:ln>
              <a:solidFill>
                <a:schemeClr val="bg2"/>
              </a:solidFill>
              <a:effectLst/>
              <a:uFillTx/>
              <a:latin typeface="+mj-lt"/>
              <a:ea typeface="+mn-ea"/>
              <a:cs typeface="+mn-cs"/>
              <a:sym typeface="Poppins Regular"/>
            </a:endParaRPr>
          </a:p>
        </p:txBody>
      </p:sp>
    </p:spTree>
    <p:extLst>
      <p:ext uri="{BB962C8B-B14F-4D97-AF65-F5344CB8AC3E}">
        <p14:creationId xmlns:p14="http://schemas.microsoft.com/office/powerpoint/2010/main" val="378446984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2890542" y="3319951"/>
            <a:ext cx="11365785" cy="305432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err="1">
                <a:solidFill>
                  <a:srgbClr val="56A8F5"/>
                </a:solidFill>
                <a:latin typeface="JetBrains Mono"/>
              </a:rPr>
              <a:t>testNotYetImplemented</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fail</a:t>
            </a:r>
            <a:r>
              <a:rPr lang="en-US" sz="3600" b="0" i="0">
                <a:solidFill>
                  <a:srgbClr val="BCBEC4"/>
                </a:solidFill>
                <a:latin typeface="JetBrains Mono"/>
              </a:rPr>
              <a:t>(</a:t>
            </a:r>
            <a:r>
              <a:rPr lang="en-US" sz="3600" b="0" i="0">
                <a:solidFill>
                  <a:srgbClr val="6AAB73"/>
                </a:solidFill>
                <a:latin typeface="JetBrains Mono"/>
              </a:rPr>
              <a:t>"This functionality has not been implemented yet."</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The </a:t>
            </a:r>
            <a:r>
              <a:rPr kumimoji="0" lang="en-US" sz="4400" b="0" i="0" u="none" strike="noStrike" cap="none" spc="0" normalizeH="0" baseline="0">
                <a:ln>
                  <a:noFill/>
                </a:ln>
                <a:solidFill>
                  <a:schemeClr val="bg1"/>
                </a:solidFill>
                <a:effectLst/>
                <a:uFillTx/>
                <a:latin typeface="+mj-lt"/>
                <a:ea typeface="+mn-ea"/>
                <a:cs typeface="+mn-cs"/>
                <a:sym typeface="Poppins Regular"/>
              </a:rPr>
              <a:t>fail() </a:t>
            </a:r>
            <a:r>
              <a:rPr kumimoji="0" lang="en-US" sz="4400" b="0" i="0" u="none" strike="noStrike" cap="none" spc="0" normalizeH="0" baseline="0">
                <a:ln>
                  <a:noFill/>
                </a:ln>
                <a:solidFill>
                  <a:schemeClr val="bg2"/>
                </a:solidFill>
                <a:effectLst/>
                <a:uFillTx/>
                <a:latin typeface="+mj-lt"/>
                <a:ea typeface="+mn-ea"/>
                <a:cs typeface="+mn-cs"/>
                <a:sym typeface="Poppins Regular"/>
              </a:rPr>
              <a:t>method</a:t>
            </a: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6" name="TextBox 5">
            <a:extLst>
              <a:ext uri="{FF2B5EF4-FFF2-40B4-BE49-F238E27FC236}">
                <a16:creationId xmlns:a16="http://schemas.microsoft.com/office/drawing/2014/main" id="{B9D8D35E-180D-5838-8813-5D3ED9099317}"/>
              </a:ext>
            </a:extLst>
          </p:cNvPr>
          <p:cNvSpPr txBox="1">
            <a:spLocks/>
          </p:cNvSpPr>
          <p:nvPr/>
        </p:nvSpPr>
        <p:spPr>
          <a:xfrm>
            <a:off x="2890542" y="7341730"/>
            <a:ext cx="11365785" cy="3693415"/>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b="0" i="0">
                <a:solidFill>
                  <a:srgbClr val="B3AE60"/>
                </a:solidFill>
                <a:latin typeface="JetBrains Mono"/>
              </a:rPr>
              <a:t>@Test</a:t>
            </a:r>
            <a:br>
              <a:rPr lang="en-US" sz="3600" b="0" i="0">
                <a:solidFill>
                  <a:srgbClr val="B3AE60"/>
                </a:solidFill>
                <a:latin typeface="JetBrains Mono"/>
              </a:rPr>
            </a:br>
            <a:r>
              <a:rPr lang="en-US" sz="3600" b="0" i="0">
                <a:solidFill>
                  <a:srgbClr val="CF8E6D"/>
                </a:solidFill>
                <a:latin typeface="JetBrains Mono"/>
              </a:rPr>
              <a:t>void </a:t>
            </a:r>
            <a:r>
              <a:rPr lang="en-US" sz="3600" b="0" i="0">
                <a:solidFill>
                  <a:srgbClr val="56A8F5"/>
                </a:solidFill>
                <a:latin typeface="JetBrains Mono"/>
              </a:rPr>
              <a:t>testUnexpectedScenario</a:t>
            </a:r>
            <a:r>
              <a:rPr lang="en-US" sz="3600" b="0" i="0">
                <a:solidFill>
                  <a:srgbClr val="BCBEC4"/>
                </a:solidFill>
                <a:latin typeface="JetBrains Mono"/>
              </a:rPr>
              <a:t>() {</a:t>
            </a:r>
            <a:br>
              <a:rPr lang="en-US" sz="3600" b="0" i="0">
                <a:solidFill>
                  <a:srgbClr val="BCBEC4"/>
                </a:solidFill>
                <a:latin typeface="JetBrains Mono"/>
              </a:rPr>
            </a:br>
            <a:r>
              <a:rPr lang="en-US" sz="3600" b="0" i="0">
                <a:solidFill>
                  <a:srgbClr val="BCBEC4"/>
                </a:solidFill>
                <a:latin typeface="JetBrains Mono"/>
              </a:rPr>
              <a:t>    </a:t>
            </a:r>
            <a:r>
              <a:rPr lang="en-US" sz="3600" b="0" i="0">
                <a:solidFill>
                  <a:srgbClr val="CF8E6D"/>
                </a:solidFill>
                <a:latin typeface="JetBrains Mono"/>
              </a:rPr>
              <a:t>int </a:t>
            </a:r>
            <a:r>
              <a:rPr lang="en-US" sz="3600" b="0" i="0">
                <a:solidFill>
                  <a:srgbClr val="BCBEC4"/>
                </a:solidFill>
                <a:latin typeface="JetBrains Mono"/>
              </a:rPr>
              <a:t>result = calculateSomething(</a:t>
            </a:r>
            <a:r>
              <a:rPr lang="en-US" sz="3600" b="0" i="0">
                <a:solidFill>
                  <a:srgbClr val="2AACB8"/>
                </a:solidFill>
                <a:latin typeface="JetBrains Mono"/>
              </a:rPr>
              <a:t>5</a:t>
            </a:r>
            <a:r>
              <a:rPr lang="en-US" sz="3600" b="0" i="0">
                <a:solidFill>
                  <a:srgbClr val="BCBEC4"/>
                </a:solidFill>
                <a:latin typeface="JetBrains Mono"/>
              </a:rPr>
              <a:t>, </a:t>
            </a:r>
            <a:r>
              <a:rPr lang="en-US" sz="3600" b="0" i="0">
                <a:solidFill>
                  <a:srgbClr val="2AACB8"/>
                </a:solidFill>
                <a:latin typeface="JetBrains Mono"/>
              </a:rPr>
              <a:t>0</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    </a:t>
            </a:r>
            <a:r>
              <a:rPr lang="en-US" sz="3600" b="0" i="1">
                <a:solidFill>
                  <a:srgbClr val="BCBEC4"/>
                </a:solidFill>
                <a:latin typeface="JetBrains Mono"/>
              </a:rPr>
              <a:t>fail</a:t>
            </a:r>
            <a:r>
              <a:rPr lang="en-US" sz="3600" b="0" i="0">
                <a:solidFill>
                  <a:srgbClr val="BCBEC4"/>
                </a:solidFill>
                <a:latin typeface="JetBrains Mono"/>
              </a:rPr>
              <a:t>(</a:t>
            </a:r>
            <a:r>
              <a:rPr lang="en-US" sz="3600" b="0" i="0">
                <a:solidFill>
                  <a:srgbClr val="6AAB73"/>
                </a:solidFill>
                <a:latin typeface="JetBrains Mono"/>
              </a:rPr>
              <a:t>"Something unexpected happened"</a:t>
            </a:r>
            <a:r>
              <a:rPr lang="en-US" sz="3600" b="0" i="0">
                <a:solidFill>
                  <a:srgbClr val="BCBEC4"/>
                </a:solidFill>
                <a:latin typeface="JetBrains Mono"/>
              </a:rPr>
              <a:t>);</a:t>
            </a:r>
            <a:br>
              <a:rPr lang="en-US" sz="3600" b="0" i="0">
                <a:solidFill>
                  <a:srgbClr val="BCBEC4"/>
                </a:solidFill>
                <a:latin typeface="JetBrains Mono"/>
              </a:rPr>
            </a:br>
            <a:r>
              <a:rPr lang="en-US" sz="3600" b="0" i="0">
                <a:solidFill>
                  <a:srgbClr val="BCBEC4"/>
                </a:solidFill>
                <a:latin typeface="JetBrains Mono"/>
              </a:rPr>
              <a:t>}</a:t>
            </a:r>
          </a:p>
        </p:txBody>
      </p:sp>
      <p:sp>
        <p:nvSpPr>
          <p:cNvPr id="2" name="TextBox 1">
            <a:extLst>
              <a:ext uri="{FF2B5EF4-FFF2-40B4-BE49-F238E27FC236}">
                <a16:creationId xmlns:a16="http://schemas.microsoft.com/office/drawing/2014/main" id="{0873A607-7C5D-E4FD-4697-D2AF3A880748}"/>
              </a:ext>
            </a:extLst>
          </p:cNvPr>
          <p:cNvSpPr txBox="1"/>
          <p:nvPr/>
        </p:nvSpPr>
        <p:spPr>
          <a:xfrm>
            <a:off x="2890542" y="1716971"/>
            <a:ext cx="11979785" cy="13290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1531" rtl="0" fontAlgn="auto" latinLnBrk="0" hangingPunct="0">
              <a:lnSpc>
                <a:spcPct val="120000"/>
              </a:lnSpc>
              <a:spcBef>
                <a:spcPts val="1500"/>
              </a:spcBef>
              <a:spcAft>
                <a:spcPts val="0"/>
              </a:spcAft>
              <a:buClrTx/>
              <a:buSzTx/>
              <a:tabLst/>
            </a:pPr>
            <a:r>
              <a:rPr lang="en-US" sz="2800">
                <a:solidFill>
                  <a:schemeClr val="bg1"/>
                </a:solidFill>
              </a:rPr>
              <a:t>fail() </a:t>
            </a:r>
            <a:r>
              <a:rPr lang="en-US" sz="2800">
                <a:solidFill>
                  <a:schemeClr val="bg2"/>
                </a:solidFill>
              </a:rPr>
              <a:t>serves as a temporary placeholder to remind to come back and finish writing the test later:</a:t>
            </a:r>
            <a:endParaRPr lang="ru-MD" sz="2800">
              <a:solidFill>
                <a:schemeClr val="bg2"/>
              </a:solidFill>
            </a:endParaRPr>
          </a:p>
        </p:txBody>
      </p:sp>
      <p:sp>
        <p:nvSpPr>
          <p:cNvPr id="3" name="TextBox 2">
            <a:extLst>
              <a:ext uri="{FF2B5EF4-FFF2-40B4-BE49-F238E27FC236}">
                <a16:creationId xmlns:a16="http://schemas.microsoft.com/office/drawing/2014/main" id="{57171F6F-F7E0-B908-2789-072B177F5705}"/>
              </a:ext>
            </a:extLst>
          </p:cNvPr>
          <p:cNvSpPr txBox="1"/>
          <p:nvPr/>
        </p:nvSpPr>
        <p:spPr>
          <a:xfrm>
            <a:off x="14870327" y="7341730"/>
            <a:ext cx="8010455" cy="23632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Detecting unexpected conditions</a:t>
            </a:r>
            <a:br>
              <a:rPr lang="ru-MD" sz="2800">
                <a:solidFill>
                  <a:schemeClr val="bg1"/>
                </a:solidFill>
              </a:rPr>
            </a:br>
            <a:r>
              <a:rPr lang="en-US" sz="2800">
                <a:solidFill>
                  <a:schemeClr val="bg2"/>
                </a:solidFill>
              </a:rPr>
              <a:t>If code enters a state that we didn’t expect, </a:t>
            </a:r>
            <a:r>
              <a:rPr lang="en-US" sz="2800">
                <a:solidFill>
                  <a:schemeClr val="bg1"/>
                </a:solidFill>
              </a:rPr>
              <a:t>fail()</a:t>
            </a:r>
            <a:r>
              <a:rPr lang="en-US" sz="2800">
                <a:solidFill>
                  <a:schemeClr val="bg2"/>
                </a:solidFill>
              </a:rPr>
              <a:t> helps to clearly indicate the problem.</a:t>
            </a:r>
            <a:endParaRPr lang="ru-MD" sz="2800">
              <a:solidFill>
                <a:schemeClr val="bg2"/>
              </a:solidFill>
            </a:endParaRPr>
          </a:p>
        </p:txBody>
      </p:sp>
      <p:sp>
        <p:nvSpPr>
          <p:cNvPr id="4" name="TextBox 3">
            <a:extLst>
              <a:ext uri="{FF2B5EF4-FFF2-40B4-BE49-F238E27FC236}">
                <a16:creationId xmlns:a16="http://schemas.microsoft.com/office/drawing/2014/main" id="{6A272D3F-CA89-65C5-C703-9D4A953E63AC}"/>
              </a:ext>
            </a:extLst>
          </p:cNvPr>
          <p:cNvSpPr txBox="1"/>
          <p:nvPr/>
        </p:nvSpPr>
        <p:spPr>
          <a:xfrm>
            <a:off x="14870326" y="3319951"/>
            <a:ext cx="8010455" cy="2880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Marking unfinished code</a:t>
            </a:r>
            <a:br>
              <a:rPr lang="ru-MD" sz="2800">
                <a:solidFill>
                  <a:schemeClr val="bg1"/>
                </a:solidFill>
              </a:rPr>
            </a:br>
            <a:r>
              <a:rPr lang="en-US" sz="2800">
                <a:solidFill>
                  <a:schemeClr val="bg2"/>
                </a:solidFill>
              </a:rPr>
              <a:t>When functionality hasn't been implemented yet, </a:t>
            </a:r>
            <a:r>
              <a:rPr lang="en-US" sz="2800">
                <a:solidFill>
                  <a:schemeClr val="bg1"/>
                </a:solidFill>
              </a:rPr>
              <a:t>fail() </a:t>
            </a:r>
            <a:r>
              <a:rPr lang="en-US" sz="2800">
                <a:solidFill>
                  <a:schemeClr val="bg2"/>
                </a:solidFill>
              </a:rPr>
              <a:t>serves as a temporary placeholder to remind to come back and finish writing the test.</a:t>
            </a:r>
            <a:endParaRPr lang="ru-MD" sz="2800">
              <a:solidFill>
                <a:schemeClr val="bg2"/>
              </a:solidFill>
            </a:endParaRPr>
          </a:p>
        </p:txBody>
      </p:sp>
    </p:spTree>
    <p:extLst>
      <p:ext uri="{BB962C8B-B14F-4D97-AF65-F5344CB8AC3E}">
        <p14:creationId xmlns:p14="http://schemas.microsoft.com/office/powerpoint/2010/main" val="236713352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hart-bar-y-96px.svg">
            <a:extLst>
              <a:ext uri="{FF2B5EF4-FFF2-40B4-BE49-F238E27FC236}">
                <a16:creationId xmlns:a16="http://schemas.microsoft.com/office/drawing/2014/main" id="{B8A50CA0-C172-03BC-8786-1CF60C34B9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080E9CB0-B380-C53F-A785-47A60F4A55A8}"/>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kumimoji="0" lang="en-US" sz="4400" b="0" i="0" u="none" strike="noStrike" cap="none" spc="0" normalizeH="0" baseline="0">
                <a:ln>
                  <a:noFill/>
                </a:ln>
                <a:solidFill>
                  <a:schemeClr val="bg2"/>
                </a:solidFill>
                <a:effectLst/>
                <a:uFillTx/>
                <a:latin typeface="+mj-lt"/>
                <a:ea typeface="+mn-ea"/>
                <a:cs typeface="+mn-cs"/>
                <a:sym typeface="Poppins Regular"/>
              </a:rPr>
              <a:t>AssertJ</a:t>
            </a:r>
          </a:p>
        </p:txBody>
      </p:sp>
      <p:sp>
        <p:nvSpPr>
          <p:cNvPr id="17" name="TextBox 16">
            <a:extLst>
              <a:ext uri="{FF2B5EF4-FFF2-40B4-BE49-F238E27FC236}">
                <a16:creationId xmlns:a16="http://schemas.microsoft.com/office/drawing/2014/main" id="{C2970D6B-D98D-F421-6A58-A23ADA8181CC}"/>
              </a:ext>
            </a:extLst>
          </p:cNvPr>
          <p:cNvSpPr txBox="1"/>
          <p:nvPr/>
        </p:nvSpPr>
        <p:spPr>
          <a:xfrm>
            <a:off x="2890542" y="1975503"/>
            <a:ext cx="17499272" cy="812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1531" rtl="0" fontAlgn="auto" latinLnBrk="0" hangingPunct="0">
              <a:lnSpc>
                <a:spcPct val="120000"/>
              </a:lnSpc>
              <a:spcBef>
                <a:spcPts val="1500"/>
              </a:spcBef>
              <a:spcAft>
                <a:spcPts val="0"/>
              </a:spcAft>
              <a:buClrTx/>
              <a:buSzTx/>
              <a:tabLst/>
            </a:pPr>
            <a:r>
              <a:rPr lang="en-US" sz="2800">
                <a:solidFill>
                  <a:schemeClr val="bg1"/>
                </a:solidFill>
              </a:rPr>
              <a:t>AssertJ </a:t>
            </a:r>
            <a:r>
              <a:rPr lang="en-US" sz="2800">
                <a:solidFill>
                  <a:schemeClr val="bg2"/>
                </a:solidFill>
              </a:rPr>
              <a:t>is a powerful and popular Java testing library that provides several key advantages</a:t>
            </a:r>
            <a:endParaRPr lang="ru-MD" sz="2800">
              <a:solidFill>
                <a:schemeClr val="bg2"/>
              </a:solidFill>
            </a:endParaRPr>
          </a:p>
        </p:txBody>
      </p:sp>
      <p:sp>
        <p:nvSpPr>
          <p:cNvPr id="20" name="TextBox 19">
            <a:extLst>
              <a:ext uri="{FF2B5EF4-FFF2-40B4-BE49-F238E27FC236}">
                <a16:creationId xmlns:a16="http://schemas.microsoft.com/office/drawing/2014/main" id="{309FA728-23F8-952D-4227-EBE367A02076}"/>
              </a:ext>
            </a:extLst>
          </p:cNvPr>
          <p:cNvSpPr txBox="1">
            <a:spLocks/>
          </p:cNvSpPr>
          <p:nvPr/>
        </p:nvSpPr>
        <p:spPr>
          <a:xfrm>
            <a:off x="8303271" y="3289577"/>
            <a:ext cx="7777458" cy="245332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r>
              <a:rPr lang="en-US" sz="3600">
                <a:solidFill>
                  <a:srgbClr val="BCBEC4"/>
                </a:solidFill>
                <a:latin typeface="JetBrains Mono"/>
              </a:rPr>
              <a:t>assertThat(</a:t>
            </a:r>
            <a:r>
              <a:rPr lang="en-US" sz="3600">
                <a:solidFill>
                  <a:srgbClr val="6AAB73"/>
                </a:solidFill>
                <a:latin typeface="JetBrains Mono"/>
              </a:rPr>
              <a:t>“Endava"</a:t>
            </a:r>
            <a:r>
              <a:rPr lang="en-US" sz="3600">
                <a:solidFill>
                  <a:srgbClr val="BCBEC4"/>
                </a:solidFill>
                <a:latin typeface="JetBrains Mono"/>
              </a:rPr>
              <a:t>).startsWith(</a:t>
            </a:r>
            <a:r>
              <a:rPr lang="en-US" sz="3600">
                <a:solidFill>
                  <a:srgbClr val="6AAB73"/>
                </a:solidFill>
                <a:latin typeface="JetBrains Mono"/>
              </a:rPr>
              <a:t>“End"</a:t>
            </a:r>
            <a:r>
              <a:rPr lang="en-US" sz="3600">
                <a:solidFill>
                  <a:srgbClr val="BCBEC4"/>
                </a:solidFill>
                <a:latin typeface="JetBrains Mono"/>
              </a:rPr>
              <a:t>)</a:t>
            </a:r>
            <a:br>
              <a:rPr lang="en-US" sz="3600">
                <a:solidFill>
                  <a:srgbClr val="BCBEC4"/>
                </a:solidFill>
                <a:latin typeface="JetBrains Mono"/>
              </a:rPr>
            </a:br>
            <a:r>
              <a:rPr lang="en-US" sz="3600" b="0" i="0">
                <a:solidFill>
                  <a:schemeClr val="bg2"/>
                </a:solidFill>
                <a:latin typeface="JetBrains Mono"/>
              </a:rPr>
              <a:t>        </a:t>
            </a:r>
            <a:r>
              <a:rPr lang="en-US" sz="3600">
                <a:solidFill>
                  <a:srgbClr val="BCBEC4"/>
                </a:solidFill>
                <a:latin typeface="JetBrains Mono"/>
              </a:rPr>
              <a:t>.endsWith(</a:t>
            </a:r>
            <a:r>
              <a:rPr lang="en-US" sz="3600">
                <a:solidFill>
                  <a:srgbClr val="6AAB73"/>
                </a:solidFill>
                <a:latin typeface="JetBrains Mono"/>
              </a:rPr>
              <a:t>“ava"</a:t>
            </a:r>
            <a:r>
              <a:rPr lang="en-US" sz="3600">
                <a:solidFill>
                  <a:srgbClr val="BCBEC4"/>
                </a:solidFill>
                <a:latin typeface="JetBrains Mono"/>
              </a:rPr>
              <a:t>)</a:t>
            </a:r>
            <a:br>
              <a:rPr lang="en-US" sz="3600" b="0" i="0">
                <a:solidFill>
                  <a:schemeClr val="bg2"/>
                </a:solidFill>
                <a:latin typeface="JetBrains Mono"/>
              </a:rPr>
            </a:br>
            <a:r>
              <a:rPr lang="en-US" sz="3600" b="0" i="0">
                <a:solidFill>
                  <a:schemeClr val="bg2"/>
                </a:solidFill>
                <a:latin typeface="JetBrains Mono"/>
              </a:rPr>
              <a:t>        </a:t>
            </a:r>
            <a:r>
              <a:rPr lang="en-US" sz="3600">
                <a:solidFill>
                  <a:srgbClr val="BCBEC4"/>
                </a:solidFill>
                <a:latin typeface="JetBrains Mono"/>
              </a:rPr>
              <a:t>.isNotEmpty();</a:t>
            </a:r>
          </a:p>
        </p:txBody>
      </p:sp>
      <p:sp>
        <p:nvSpPr>
          <p:cNvPr id="21" name="TextBox 20">
            <a:extLst>
              <a:ext uri="{FF2B5EF4-FFF2-40B4-BE49-F238E27FC236}">
                <a16:creationId xmlns:a16="http://schemas.microsoft.com/office/drawing/2014/main" id="{9565BAE4-209F-759F-A156-F56A36C6FEFB}"/>
              </a:ext>
            </a:extLst>
          </p:cNvPr>
          <p:cNvSpPr txBox="1"/>
          <p:nvPr/>
        </p:nvSpPr>
        <p:spPr>
          <a:xfrm>
            <a:off x="2507253" y="6244954"/>
            <a:ext cx="8778567" cy="2880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Readability</a:t>
            </a:r>
            <a:br>
              <a:rPr lang="en-US" sz="2800">
                <a:solidFill>
                  <a:schemeClr val="bg1"/>
                </a:solidFill>
              </a:rPr>
            </a:br>
            <a:r>
              <a:rPr lang="en-US" sz="2800">
                <a:solidFill>
                  <a:schemeClr val="bg2"/>
                </a:solidFill>
              </a:rPr>
              <a:t>AssertJ</a:t>
            </a:r>
            <a:r>
              <a:rPr lang="en-US" sz="2800">
                <a:solidFill>
                  <a:schemeClr val="bg1"/>
                </a:solidFill>
              </a:rPr>
              <a:t> </a:t>
            </a:r>
            <a:r>
              <a:rPr lang="en-US" sz="2800">
                <a:solidFill>
                  <a:schemeClr val="bg2"/>
                </a:solidFill>
              </a:rPr>
              <a:t>employs a fluent style where assertions are chained together in a way that resembles natural language. This makes tests extremely easy to read and understand.</a:t>
            </a:r>
            <a:endParaRPr lang="ru-MD" sz="2800">
              <a:solidFill>
                <a:schemeClr val="bg2"/>
              </a:solidFill>
            </a:endParaRPr>
          </a:p>
        </p:txBody>
      </p:sp>
      <p:sp>
        <p:nvSpPr>
          <p:cNvPr id="22" name="TextBox 21">
            <a:extLst>
              <a:ext uri="{FF2B5EF4-FFF2-40B4-BE49-F238E27FC236}">
                <a16:creationId xmlns:a16="http://schemas.microsoft.com/office/drawing/2014/main" id="{EE8790F5-1487-9301-C47A-41F4384DB552}"/>
              </a:ext>
            </a:extLst>
          </p:cNvPr>
          <p:cNvSpPr txBox="1"/>
          <p:nvPr/>
        </p:nvSpPr>
        <p:spPr>
          <a:xfrm>
            <a:off x="12054830" y="6244954"/>
            <a:ext cx="8778567" cy="1846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Maintainability</a:t>
            </a:r>
            <a:br>
              <a:rPr lang="en-US" sz="2800">
                <a:solidFill>
                  <a:schemeClr val="bg1"/>
                </a:solidFill>
              </a:rPr>
            </a:br>
            <a:r>
              <a:rPr lang="en-US" sz="2800">
                <a:solidFill>
                  <a:schemeClr val="bg2"/>
                </a:solidFill>
              </a:rPr>
              <a:t>The readability aspect also makes tests easier to maintain as changes are needed.</a:t>
            </a:r>
            <a:endParaRPr lang="ru-MD" sz="2800">
              <a:solidFill>
                <a:schemeClr val="bg2"/>
              </a:solidFill>
            </a:endParaRPr>
          </a:p>
        </p:txBody>
      </p:sp>
      <p:sp>
        <p:nvSpPr>
          <p:cNvPr id="23" name="TextBox 22">
            <a:extLst>
              <a:ext uri="{FF2B5EF4-FFF2-40B4-BE49-F238E27FC236}">
                <a16:creationId xmlns:a16="http://schemas.microsoft.com/office/drawing/2014/main" id="{B0D28B42-5829-4EA7-7B73-20EC3BD76A50}"/>
              </a:ext>
            </a:extLst>
          </p:cNvPr>
          <p:cNvSpPr txBox="1"/>
          <p:nvPr/>
        </p:nvSpPr>
        <p:spPr>
          <a:xfrm>
            <a:off x="2507253" y="9627287"/>
            <a:ext cx="8720705" cy="23632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Customizability</a:t>
            </a:r>
            <a:br>
              <a:rPr lang="en-US" sz="2800">
                <a:solidFill>
                  <a:schemeClr val="bg1"/>
                </a:solidFill>
              </a:rPr>
            </a:br>
            <a:r>
              <a:rPr lang="en-US" sz="2800">
                <a:solidFill>
                  <a:schemeClr val="bg2"/>
                </a:solidFill>
              </a:rPr>
              <a:t>We can easily create our own custom assertions, enabling us to tailor the library to specific domain or project requirements.</a:t>
            </a:r>
            <a:endParaRPr lang="ru-MD" sz="2800">
              <a:solidFill>
                <a:schemeClr val="bg2"/>
              </a:solidFill>
            </a:endParaRPr>
          </a:p>
        </p:txBody>
      </p:sp>
      <p:sp>
        <p:nvSpPr>
          <p:cNvPr id="24" name="TextBox 23">
            <a:extLst>
              <a:ext uri="{FF2B5EF4-FFF2-40B4-BE49-F238E27FC236}">
                <a16:creationId xmlns:a16="http://schemas.microsoft.com/office/drawing/2014/main" id="{21FDB3B2-1371-3AD2-81C9-045FE75EC94F}"/>
              </a:ext>
            </a:extLst>
          </p:cNvPr>
          <p:cNvSpPr txBox="1"/>
          <p:nvPr/>
        </p:nvSpPr>
        <p:spPr>
          <a:xfrm>
            <a:off x="12054830" y="9627287"/>
            <a:ext cx="8778567" cy="23632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1531" rtl="0" fontAlgn="auto" latinLnBrk="0" hangingPunct="0">
              <a:lnSpc>
                <a:spcPct val="120000"/>
              </a:lnSpc>
              <a:spcBef>
                <a:spcPts val="1500"/>
              </a:spcBef>
              <a:spcAft>
                <a:spcPts val="0"/>
              </a:spcAft>
              <a:buClrTx/>
              <a:buSzTx/>
              <a:buFont typeface="Arial" panose="020B0604020202020204" pitchFamily="34" charset="0"/>
              <a:buChar char="•"/>
              <a:tabLst/>
            </a:pPr>
            <a:r>
              <a:rPr lang="en-US" sz="2800">
                <a:solidFill>
                  <a:schemeClr val="bg1"/>
                </a:solidFill>
              </a:rPr>
              <a:t>Clarity</a:t>
            </a:r>
            <a:br>
              <a:rPr lang="en-US" sz="2800">
                <a:solidFill>
                  <a:schemeClr val="bg1"/>
                </a:solidFill>
              </a:rPr>
            </a:br>
            <a:r>
              <a:rPr lang="en-US" sz="2800">
                <a:solidFill>
                  <a:schemeClr val="bg2"/>
                </a:solidFill>
              </a:rPr>
              <a:t>AssertJ provides informative error messages, pinpointing the exact cause of test failures and making troubleshooting faster.</a:t>
            </a:r>
            <a:endParaRPr lang="ru-MD" sz="2800">
              <a:solidFill>
                <a:schemeClr val="bg2"/>
              </a:solidFill>
            </a:endParaRPr>
          </a:p>
        </p:txBody>
      </p:sp>
    </p:spTree>
    <p:extLst>
      <p:ext uri="{BB962C8B-B14F-4D97-AF65-F5344CB8AC3E}">
        <p14:creationId xmlns:p14="http://schemas.microsoft.com/office/powerpoint/2010/main" val="61731445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lide Number"/>
          <p:cNvSpPr txBox="1">
            <a:spLocks noGrp="1"/>
          </p:cNvSpPr>
          <p:nvPr>
            <p:ph type="sldNum" sz="quarter" idx="2"/>
          </p:nvPr>
        </p:nvSpPr>
        <p:spPr>
          <a:prstGeom prst="rect">
            <a:avLst/>
          </a:prstGeom>
          <a:solidFill>
            <a:srgbClr val="000000">
              <a:alpha val="0"/>
            </a:srgbClr>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a:p>
        </p:txBody>
      </p:sp>
      <p:sp>
        <p:nvSpPr>
          <p:cNvPr id="2" name="TextBox 1">
            <a:extLst>
              <a:ext uri="{FF2B5EF4-FFF2-40B4-BE49-F238E27FC236}">
                <a16:creationId xmlns:a16="http://schemas.microsoft.com/office/drawing/2014/main" id="{0CE8688C-862E-3D01-EBE8-45393880FA8A}"/>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4400">
                <a:solidFill>
                  <a:schemeClr val="bg2"/>
                </a:solidFill>
                <a:latin typeface="+mj-lt"/>
              </a:rPr>
              <a:t>Junit </a:t>
            </a:r>
            <a:r>
              <a:rPr lang="en-US" sz="4400">
                <a:solidFill>
                  <a:srgbClr val="FF0000"/>
                </a:solidFill>
                <a:latin typeface="+mj-lt"/>
              </a:rPr>
              <a:t>vs</a:t>
            </a:r>
            <a:r>
              <a:rPr lang="en-US" sz="4400">
                <a:solidFill>
                  <a:schemeClr val="bg2"/>
                </a:solidFill>
                <a:latin typeface="+mj-lt"/>
              </a:rPr>
              <a:t> AssertJ</a:t>
            </a:r>
            <a:endParaRPr kumimoji="0" lang="en-US" sz="4400" b="0" i="0" u="none" strike="noStrike" cap="none" spc="0" normalizeH="0" baseline="0">
              <a:ln>
                <a:noFill/>
              </a:ln>
              <a:solidFill>
                <a:schemeClr val="bg2"/>
              </a:solidFill>
              <a:effectLst/>
              <a:uFillTx/>
              <a:latin typeface="+mj-lt"/>
              <a:ea typeface="+mn-ea"/>
              <a:cs typeface="+mn-cs"/>
              <a:sym typeface="Poppins Regular"/>
            </a:endParaRPr>
          </a:p>
        </p:txBody>
      </p:sp>
      <p:pic>
        <p:nvPicPr>
          <p:cNvPr id="7" name="Picture 6">
            <a:extLst>
              <a:ext uri="{FF2B5EF4-FFF2-40B4-BE49-F238E27FC236}">
                <a16:creationId xmlns:a16="http://schemas.microsoft.com/office/drawing/2014/main" id="{D0D223B7-0E60-09A7-20DC-B6F75E5E785B}"/>
              </a:ext>
            </a:extLst>
          </p:cNvPr>
          <p:cNvPicPr>
            <a:picLocks noChangeAspect="1"/>
          </p:cNvPicPr>
          <p:nvPr/>
        </p:nvPicPr>
        <p:blipFill>
          <a:blip r:embed="rId3"/>
          <a:stretch>
            <a:fillRect/>
          </a:stretch>
        </p:blipFill>
        <p:spPr>
          <a:xfrm>
            <a:off x="2846022" y="2623961"/>
            <a:ext cx="18691956" cy="8468078"/>
          </a:xfrm>
          <a:prstGeom prst="rect">
            <a:avLst/>
          </a:prstGeom>
        </p:spPr>
      </p:pic>
      <p:pic>
        <p:nvPicPr>
          <p:cNvPr id="8" name="chart-bar-y-96px.svg">
            <a:extLst>
              <a:ext uri="{FF2B5EF4-FFF2-40B4-BE49-F238E27FC236}">
                <a16:creationId xmlns:a16="http://schemas.microsoft.com/office/drawing/2014/main" id="{B8A50CA0-C172-03BC-8786-1CF60C34B90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p:blipFill>
        <p:spPr>
          <a:xfrm>
            <a:off x="1592853" y="699159"/>
            <a:ext cx="914400" cy="914400"/>
          </a:xfrm>
          <a:prstGeom prst="rect">
            <a:avLst/>
          </a:prstGeom>
          <a:ln w="12700" cap="flat">
            <a:noFill/>
            <a:miter lim="400000"/>
          </a:ln>
          <a:effectLst/>
        </p:spPr>
      </p:pic>
    </p:spTree>
    <p:extLst>
      <p:ext uri="{BB962C8B-B14F-4D97-AF65-F5344CB8AC3E}">
        <p14:creationId xmlns:p14="http://schemas.microsoft.com/office/powerpoint/2010/main" val="374920419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01"/>
          <p:cNvSpPr txBox="1">
            <a:spLocks noGrp="1"/>
          </p:cNvSpPr>
          <p:nvPr>
            <p:ph type="body" sz="quarter" idx="21"/>
          </p:nvPr>
        </p:nvSpPr>
        <p:spPr>
          <a:prstGeom prst="rect">
            <a:avLst/>
          </a:prstGeom>
        </p:spPr>
        <p:txBody>
          <a:bodyPr/>
          <a:lstStyle/>
          <a:p>
            <a:r>
              <a:rPr lang="en-US"/>
              <a:t>07</a:t>
            </a:r>
            <a:endParaRPr/>
          </a:p>
        </p:txBody>
      </p:sp>
      <p:sp>
        <p:nvSpPr>
          <p:cNvPr id="5" name="Title 4">
            <a:extLst>
              <a:ext uri="{FF2B5EF4-FFF2-40B4-BE49-F238E27FC236}">
                <a16:creationId xmlns:a16="http://schemas.microsoft.com/office/drawing/2014/main" id="{56B2A5DA-72FF-49BB-7BDD-CFD6A0211DE4}"/>
              </a:ext>
            </a:extLst>
          </p:cNvPr>
          <p:cNvSpPr>
            <a:spLocks noGrp="1"/>
          </p:cNvSpPr>
          <p:nvPr>
            <p:ph type="title"/>
          </p:nvPr>
        </p:nvSpPr>
        <p:spPr>
          <a:xfrm>
            <a:off x="5393260" y="2967142"/>
            <a:ext cx="14122401" cy="3352801"/>
          </a:xfrm>
        </p:spPr>
        <p:txBody>
          <a:bodyPr>
            <a:normAutofit fontScale="90000"/>
          </a:bodyPr>
          <a:lstStyle/>
          <a:p>
            <a:r>
              <a:rPr lang="en-US" sz="9600">
                <a:solidFill>
                  <a:srgbClr val="FFFFFF"/>
                </a:solidFill>
              </a:rPr>
              <a:t>Let's write our first</a:t>
            </a:r>
            <a:br>
              <a:rPr lang="en-US" sz="9600">
                <a:solidFill>
                  <a:srgbClr val="FFFFFF"/>
                </a:solidFill>
              </a:rPr>
            </a:br>
            <a:r>
              <a:rPr lang="en-US" sz="9600">
                <a:solidFill>
                  <a:srgbClr val="FFFFFF"/>
                </a:solidFill>
              </a:rPr>
              <a:t>unit test</a:t>
            </a:r>
            <a:br>
              <a:rPr lang="en-US" sz="9600">
                <a:solidFill>
                  <a:srgbClr val="FFFFFF"/>
                </a:solidFill>
              </a:rPr>
            </a:br>
            <a:endParaRPr lang="en-US"/>
          </a:p>
        </p:txBody>
      </p:sp>
    </p:spTree>
    <p:extLst>
      <p:ext uri="{BB962C8B-B14F-4D97-AF65-F5344CB8AC3E}">
        <p14:creationId xmlns:p14="http://schemas.microsoft.com/office/powerpoint/2010/main" val="400749640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a:spLocks/>
          </p:cNvSpPr>
          <p:nvPr/>
        </p:nvSpPr>
        <p:spPr>
          <a:xfrm>
            <a:off x="8530365" y="5687"/>
            <a:ext cx="15855721" cy="13710313"/>
          </a:xfrm>
          <a:prstGeom prst="rect">
            <a:avLst/>
          </a:prstGeom>
          <a:blipFill dpi="0" rotWithShape="1">
            <a:blip r:embed="rId3" cstate="hqprint">
              <a:extLst>
                <a:ext uri="{28A0092B-C50C-407E-A947-70E740481C1C}">
                  <a14:useLocalDpi xmlns:a14="http://schemas.microsoft.com/office/drawing/2010/main"/>
                </a:ext>
              </a:extLst>
            </a:blip>
            <a:srcRect/>
            <a:stretch>
              <a:fillRect/>
            </a:stretch>
          </a:blipFill>
          <a:ln w="12700">
            <a:miter lim="400000"/>
          </a:ln>
        </p:spPr>
        <p:txBody>
          <a:bodyPr lIns="0" tIns="0" rIns="0" bIns="0" anchor="ctr"/>
          <a:lstStyle/>
          <a:p>
            <a:pPr algn="ctr" defTabSz="825500">
              <a:lnSpc>
                <a:spcPct val="100000"/>
              </a:lnSpc>
              <a:spcBef>
                <a:spcPts val="0"/>
              </a:spcBef>
              <a:defRPr sz="1600"/>
            </a:pPr>
            <a:endParaRPr/>
          </a:p>
        </p:txBody>
      </p:sp>
      <p:sp>
        <p:nvSpPr>
          <p:cNvPr id="379" name="Insert title here"/>
          <p:cNvSpPr txBox="1"/>
          <p:nvPr/>
        </p:nvSpPr>
        <p:spPr>
          <a:xfrm>
            <a:off x="609600" y="1280714"/>
            <a:ext cx="7316176" cy="677108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defTabSz="470262">
              <a:lnSpc>
                <a:spcPct val="70000"/>
              </a:lnSpc>
              <a:spcBef>
                <a:spcPts val="3000"/>
              </a:spcBef>
              <a:defRPr sz="5600" spc="0"/>
            </a:lvl1pPr>
          </a:lstStyle>
          <a:p>
            <a:pPr>
              <a:lnSpc>
                <a:spcPct val="100000"/>
              </a:lnSpc>
            </a:pPr>
            <a:r>
              <a:rPr lang="en-GB">
                <a:latin typeface="+mj-lt"/>
              </a:rPr>
              <a:t>Create test with a single shortcut </a:t>
            </a:r>
          </a:p>
          <a:p>
            <a:pPr>
              <a:lnSpc>
                <a:spcPct val="100000"/>
              </a:lnSpc>
            </a:pPr>
            <a:r>
              <a:rPr lang="en-GB">
                <a:solidFill>
                  <a:schemeClr val="bg1"/>
                </a:solidFill>
                <a:latin typeface="+mj-lt"/>
              </a:rPr>
              <a:t>ALT + ENTER</a:t>
            </a:r>
          </a:p>
          <a:p>
            <a:pPr>
              <a:lnSpc>
                <a:spcPct val="100000"/>
              </a:lnSpc>
            </a:pPr>
            <a:endParaRPr lang="en-GB" sz="1800">
              <a:latin typeface="+mj-lt"/>
            </a:endParaRPr>
          </a:p>
          <a:p>
            <a:pPr>
              <a:lnSpc>
                <a:spcPct val="100000"/>
              </a:lnSpc>
            </a:pPr>
            <a:r>
              <a:rPr lang="en-US" sz="1800"/>
              <a:t>“</a:t>
            </a:r>
          </a:p>
          <a:p>
            <a:pPr>
              <a:lnSpc>
                <a:spcPct val="100000"/>
              </a:lnSpc>
            </a:pPr>
            <a:endParaRPr lang="en-US" sz="1800"/>
          </a:p>
          <a:p>
            <a:pPr>
              <a:lnSpc>
                <a:spcPct val="100000"/>
              </a:lnSpc>
            </a:pPr>
            <a:endParaRPr lang="en-US" sz="1800"/>
          </a:p>
          <a:p>
            <a:pPr>
              <a:lnSpc>
                <a:spcPct val="100000"/>
              </a:lnSpc>
            </a:pPr>
            <a:r>
              <a:rPr lang="en-US" sz="2500" b="1">
                <a:solidFill>
                  <a:schemeClr val="bg1"/>
                </a:solidFill>
              </a:rPr>
              <a:t>Ctrl+A</a:t>
            </a:r>
            <a:r>
              <a:rPr lang="en-US" sz="2500"/>
              <a:t> to select all of them and then press spacebar to check them all</a:t>
            </a:r>
            <a:endParaRPr lang="en-GB" sz="2500"/>
          </a:p>
        </p:txBody>
      </p:sp>
      <p:sp>
        <p:nvSpPr>
          <p:cNvPr id="380" name="Insert subtitle here"/>
          <p:cNvSpPr txBox="1"/>
          <p:nvPr/>
        </p:nvSpPr>
        <p:spPr>
          <a:xfrm>
            <a:off x="609600" y="1645429"/>
            <a:ext cx="7316176" cy="24622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spAutoFit/>
          </a:bodyPr>
          <a:lstStyle>
            <a:lvl1pPr defTabSz="470262">
              <a:lnSpc>
                <a:spcPct val="100000"/>
              </a:lnSpc>
              <a:spcBef>
                <a:spcPts val="0"/>
              </a:spcBef>
              <a:defRPr sz="1600" spc="0">
                <a:solidFill>
                  <a:srgbClr val="FF5640"/>
                </a:solidFill>
                <a:latin typeface="Poppins SemiBold"/>
                <a:ea typeface="Poppins SemiBold"/>
                <a:cs typeface="Poppins SemiBold"/>
                <a:sym typeface="Poppins SemiBold"/>
              </a:defRPr>
            </a:lvl1pPr>
          </a:lstStyle>
          <a:p>
            <a:endParaRPr>
              <a:latin typeface="+mj-lt"/>
              <a:cs typeface="Poppins SemiBold" pitchFamily="2" charset="77"/>
            </a:endParaRPr>
          </a:p>
        </p:txBody>
      </p:sp>
      <p:sp>
        <p:nvSpPr>
          <p:cNvPr id="3" name="Text Placeholder 2">
            <a:extLst>
              <a:ext uri="{FF2B5EF4-FFF2-40B4-BE49-F238E27FC236}">
                <a16:creationId xmlns:a16="http://schemas.microsoft.com/office/drawing/2014/main" id="{4695EDCB-306B-987D-E8D2-7F9FA5296B69}"/>
              </a:ext>
            </a:extLst>
          </p:cNvPr>
          <p:cNvSpPr>
            <a:spLocks noGrp="1"/>
          </p:cNvSpPr>
          <p:nvPr>
            <p:ph type="body" sz="quarter" idx="21"/>
          </p:nvPr>
        </p:nvSpPr>
        <p:spPr>
          <a:xfrm>
            <a:off x="609599" y="207804"/>
            <a:ext cx="1993565" cy="708143"/>
          </a:xfrm>
        </p:spPr>
        <p:txBody>
          <a:bodyPr/>
          <a:lstStyle/>
          <a:p>
            <a:r>
              <a:rPr lang="en-US"/>
              <a:t>Let's write our first</a:t>
            </a:r>
            <a:br>
              <a:rPr lang="en-US"/>
            </a:br>
            <a:r>
              <a:rPr lang="en-US"/>
              <a:t> unit tests</a:t>
            </a:r>
          </a:p>
        </p:txBody>
      </p:sp>
      <p:pic>
        <p:nvPicPr>
          <p:cNvPr id="4" name="Picture 3">
            <a:extLst>
              <a:ext uri="{FF2B5EF4-FFF2-40B4-BE49-F238E27FC236}">
                <a16:creationId xmlns:a16="http://schemas.microsoft.com/office/drawing/2014/main" id="{A60E7F2A-F483-6639-B5D0-0BCE023C8788}"/>
              </a:ext>
            </a:extLst>
          </p:cNvPr>
          <p:cNvPicPr>
            <a:picLocks noChangeAspect="1"/>
          </p:cNvPicPr>
          <p:nvPr/>
        </p:nvPicPr>
        <p:blipFill>
          <a:blip r:embed="rId4"/>
          <a:stretch>
            <a:fillRect/>
          </a:stretch>
        </p:blipFill>
        <p:spPr>
          <a:xfrm>
            <a:off x="839755" y="4371922"/>
            <a:ext cx="5046840" cy="2730658"/>
          </a:xfrm>
          <a:prstGeom prst="rect">
            <a:avLst/>
          </a:prstGeom>
        </p:spPr>
      </p:pic>
      <p:pic>
        <p:nvPicPr>
          <p:cNvPr id="10" name="Picture 9">
            <a:extLst>
              <a:ext uri="{FF2B5EF4-FFF2-40B4-BE49-F238E27FC236}">
                <a16:creationId xmlns:a16="http://schemas.microsoft.com/office/drawing/2014/main" id="{1B3A7A80-B59A-8967-A231-28FC2296E324}"/>
              </a:ext>
            </a:extLst>
          </p:cNvPr>
          <p:cNvPicPr>
            <a:picLocks noChangeAspect="1"/>
          </p:cNvPicPr>
          <p:nvPr/>
        </p:nvPicPr>
        <p:blipFill>
          <a:blip r:embed="rId5"/>
          <a:stretch>
            <a:fillRect/>
          </a:stretch>
        </p:blipFill>
        <p:spPr>
          <a:xfrm>
            <a:off x="1606381" y="8029738"/>
            <a:ext cx="5582429" cy="4696480"/>
          </a:xfrm>
          <a:prstGeom prst="rect">
            <a:avLst/>
          </a:prstGeom>
        </p:spPr>
      </p:pic>
      <p:pic>
        <p:nvPicPr>
          <p:cNvPr id="12" name="Picture 11">
            <a:extLst>
              <a:ext uri="{FF2B5EF4-FFF2-40B4-BE49-F238E27FC236}">
                <a16:creationId xmlns:a16="http://schemas.microsoft.com/office/drawing/2014/main" id="{CD95CE3E-F0F5-FCE5-D489-530B61FB95E4}"/>
              </a:ext>
            </a:extLst>
          </p:cNvPr>
          <p:cNvPicPr>
            <a:picLocks noChangeAspect="1"/>
          </p:cNvPicPr>
          <p:nvPr/>
        </p:nvPicPr>
        <p:blipFill>
          <a:blip r:embed="rId6"/>
          <a:stretch>
            <a:fillRect/>
          </a:stretch>
        </p:blipFill>
        <p:spPr>
          <a:xfrm>
            <a:off x="9726486" y="6420411"/>
            <a:ext cx="3162741" cy="5220429"/>
          </a:xfrm>
          <a:prstGeom prst="rect">
            <a:avLst/>
          </a:prstGeom>
        </p:spPr>
      </p:pic>
    </p:spTree>
    <p:extLst>
      <p:ext uri="{BB962C8B-B14F-4D97-AF65-F5344CB8AC3E}">
        <p14:creationId xmlns:p14="http://schemas.microsoft.com/office/powerpoint/2010/main" val="255934338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Instructions"/>
          <p:cNvSpPr txBox="1"/>
          <p:nvPr/>
        </p:nvSpPr>
        <p:spPr>
          <a:xfrm>
            <a:off x="609600" y="2081803"/>
            <a:ext cx="8519886" cy="8617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ctr">
            <a:spAutoFit/>
          </a:bodyPr>
          <a:lstStyle>
            <a:lvl1pPr defTabSz="470262">
              <a:lnSpc>
                <a:spcPct val="100000"/>
              </a:lnSpc>
              <a:spcBef>
                <a:spcPts val="3000"/>
              </a:spcBef>
              <a:defRPr sz="5600" spc="0"/>
            </a:lvl1pPr>
          </a:lstStyle>
          <a:p>
            <a:r>
              <a:rPr lang="en-US">
                <a:latin typeface="+mj-lt"/>
              </a:rPr>
              <a:t>What is Unit Testing?</a:t>
            </a:r>
            <a:endParaRPr>
              <a:latin typeface="+mj-lt"/>
            </a:endParaRPr>
          </a:p>
        </p:txBody>
      </p:sp>
      <p:sp>
        <p:nvSpPr>
          <p:cNvPr id="186" name="Endava’s new font…"/>
          <p:cNvSpPr txBox="1"/>
          <p:nvPr/>
        </p:nvSpPr>
        <p:spPr>
          <a:xfrm>
            <a:off x="637196" y="6849862"/>
            <a:ext cx="6480000" cy="231601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r>
              <a:rPr lang="en-GB" sz="2300" b="1" kern="100">
                <a:effectLst/>
                <a:ea typeface="Calibri" panose="020F0502020204030204" pitchFamily="34" charset="0"/>
                <a:cs typeface="Times New Roman (Body CS)"/>
              </a:rPr>
              <a:t>Quality Assurance:</a:t>
            </a:r>
          </a:p>
          <a:p>
            <a:r>
              <a:rPr lang="en-US" sz="2300"/>
              <a:t> Unit testing contributes to overall software quality. It ensures that each piece of code follows to defined standards and specifications.  </a:t>
            </a:r>
            <a:endParaRPr lang="en-US" sz="2300" b="1">
              <a:solidFill>
                <a:srgbClr val="FF4230"/>
              </a:solidFill>
              <a:sym typeface="Poppins SemiBold"/>
              <a:hlinkClick r:id="rId3">
                <a:extLst>
                  <a:ext uri="{A12FA001-AC4F-418D-AE19-62706E023703}">
                    <ahyp:hlinkClr xmlns:ahyp="http://schemas.microsoft.com/office/drawing/2018/hyperlinkcolor" val="tx"/>
                  </a:ext>
                </a:extLst>
              </a:hlinkClick>
            </a:endParaRPr>
          </a:p>
        </p:txBody>
      </p:sp>
      <p:pic>
        <p:nvPicPr>
          <p:cNvPr id="187" name="star-96px.png"/>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632220" y="5845301"/>
            <a:ext cx="812801" cy="812801"/>
          </a:xfrm>
          <a:prstGeom prst="rect">
            <a:avLst/>
          </a:prstGeom>
          <a:ln w="12700">
            <a:miter lim="400000"/>
          </a:ln>
        </p:spPr>
      </p:pic>
      <p:sp>
        <p:nvSpPr>
          <p:cNvPr id="188" name="Visual Identity…"/>
          <p:cNvSpPr txBox="1"/>
          <p:nvPr/>
        </p:nvSpPr>
        <p:spPr>
          <a:xfrm>
            <a:off x="8123039" y="6858000"/>
            <a:ext cx="6480000" cy="189128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r>
              <a:rPr lang="en-US" sz="2300" b="1">
                <a:solidFill>
                  <a:srgbClr val="000000"/>
                </a:solidFill>
                <a:ea typeface="Times New Roman" panose="02020603050405020304" pitchFamily="18" charset="0"/>
                <a:cs typeface="Times New Roman" panose="02020603050405020304" pitchFamily="18" charset="0"/>
              </a:rPr>
              <a:t>Co</a:t>
            </a:r>
            <a:r>
              <a:rPr lang="en-US" sz="2300" b="1">
                <a:solidFill>
                  <a:srgbClr val="000000"/>
                </a:solidFill>
                <a:effectLst/>
                <a:ea typeface="Times New Roman" panose="02020603050405020304" pitchFamily="18" charset="0"/>
                <a:cs typeface="Times New Roman" panose="02020603050405020304" pitchFamily="18" charset="0"/>
              </a:rPr>
              <a:t>de stability:</a:t>
            </a:r>
          </a:p>
          <a:p>
            <a:r>
              <a:rPr lang="en-US" sz="2300" b="0" i="0">
                <a:solidFill>
                  <a:srgbClr val="0A0A23"/>
                </a:solidFill>
                <a:effectLst/>
              </a:rPr>
              <a:t> </a:t>
            </a:r>
            <a:r>
              <a:rPr lang="en-US" sz="2300">
                <a:solidFill>
                  <a:srgbClr val="000000"/>
                </a:solidFill>
                <a:effectLst/>
                <a:ea typeface="Times New Roman" panose="02020603050405020304" pitchFamily="18" charset="0"/>
                <a:cs typeface="Times New Roman" panose="02020603050405020304" pitchFamily="18" charset="0"/>
              </a:rPr>
              <a:t>The goal of unit testing is to make sure that any new functionality does not break the existing functionality.</a:t>
            </a:r>
          </a:p>
        </p:txBody>
      </p:sp>
      <p:sp>
        <p:nvSpPr>
          <p:cNvPr id="190" name="Dont’s…"/>
          <p:cNvSpPr txBox="1"/>
          <p:nvPr/>
        </p:nvSpPr>
        <p:spPr>
          <a:xfrm>
            <a:off x="16475292" y="6841520"/>
            <a:ext cx="6459406" cy="231281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r>
              <a:rPr lang="en-US" sz="2300" b="1">
                <a:solidFill>
                  <a:srgbClr val="000000"/>
                </a:solidFill>
                <a:effectLst/>
                <a:ea typeface="Times New Roman" panose="02020603050405020304" pitchFamily="18" charset="0"/>
              </a:rPr>
              <a:t>Early Issue Detection:</a:t>
            </a:r>
            <a:endParaRPr lang="en-RO" sz="2300" b="1" kern="10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endParaRPr lang="en-US" sz="1800">
              <a:solidFill>
                <a:srgbClr val="000000"/>
              </a:solidFill>
              <a:effectLst/>
              <a:ea typeface="Times New Roman" panose="02020603050405020304" pitchFamily="18" charset="0"/>
              <a:cs typeface="Times New Roman" panose="02020603050405020304" pitchFamily="18" charset="0"/>
            </a:endParaRPr>
          </a:p>
          <a:p>
            <a:pPr>
              <a:lnSpc>
                <a:spcPct val="107000"/>
              </a:lnSpc>
              <a:spcBef>
                <a:spcPts val="0"/>
              </a:spcBef>
              <a:spcAft>
                <a:spcPts val="600"/>
              </a:spcAft>
            </a:pPr>
            <a:r>
              <a:rPr lang="en-US" sz="2300">
                <a:solidFill>
                  <a:srgbClr val="000000"/>
                </a:solidFill>
                <a:cs typeface="Times New Roman"/>
              </a:rPr>
              <a:t> </a:t>
            </a:r>
            <a:r>
              <a:rPr lang="en-US" sz="2300">
                <a:solidFill>
                  <a:srgbClr val="0A0A23"/>
                </a:solidFill>
              </a:rPr>
              <a:t>Unit tests detect error closer to source where it occurred,</a:t>
            </a:r>
            <a:r>
              <a:rPr lang="en-US" sz="2300">
                <a:solidFill>
                  <a:srgbClr val="000000"/>
                </a:solidFill>
                <a:effectLst/>
                <a:ea typeface="Times New Roman" panose="02020603050405020304" pitchFamily="18" charset="0"/>
                <a:cs typeface="Times New Roman"/>
              </a:rPr>
              <a:t> it allows for timely resolution and</a:t>
            </a:r>
            <a:r>
              <a:rPr lang="en-US" sz="2300">
                <a:solidFill>
                  <a:srgbClr val="000000"/>
                </a:solidFill>
                <a:ea typeface="Times New Roman" panose="02020603050405020304" pitchFamily="18" charset="0"/>
                <a:cs typeface="Times New Roman"/>
              </a:rPr>
              <a:t> </a:t>
            </a:r>
            <a:r>
              <a:rPr lang="en-US" sz="2300">
                <a:solidFill>
                  <a:srgbClr val="000000"/>
                </a:solidFill>
                <a:effectLst/>
                <a:ea typeface="Times New Roman" panose="02020603050405020304" pitchFamily="18" charset="0"/>
                <a:cs typeface="Times New Roman"/>
              </a:rPr>
              <a:t> ensure that code meets quality standards set by the organization.</a:t>
            </a:r>
            <a:endParaRPr lang="en-US" sz="1800">
              <a:solidFill>
                <a:srgbClr val="000000"/>
              </a:solidFill>
              <a:effectLst/>
              <a:ea typeface="Calibri" panose="020F0502020204030204" pitchFamily="34" charset="0"/>
              <a:cs typeface="Times New Roman"/>
            </a:endParaRPr>
          </a:p>
        </p:txBody>
      </p:sp>
      <p:sp>
        <p:nvSpPr>
          <p:cNvPr id="4" name="TextBox 3">
            <a:extLst>
              <a:ext uri="{FF2B5EF4-FFF2-40B4-BE49-F238E27FC236}">
                <a16:creationId xmlns:a16="http://schemas.microsoft.com/office/drawing/2014/main" id="{78C048C1-FA9B-C13D-4875-571117B1AE12}"/>
              </a:ext>
            </a:extLst>
          </p:cNvPr>
          <p:cNvSpPr txBox="1"/>
          <p:nvPr/>
        </p:nvSpPr>
        <p:spPr>
          <a:xfrm>
            <a:off x="3568233" y="9533716"/>
            <a:ext cx="16456023" cy="15773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3500">
                <a:solidFill>
                  <a:schemeClr val="bg1"/>
                </a:solidFill>
                <a:latin typeface="+mj-lt"/>
              </a:rPr>
              <a:t>U</a:t>
            </a:r>
            <a:r>
              <a:rPr lang="en-US" sz="3500" b="0" i="0">
                <a:solidFill>
                  <a:schemeClr val="bg1"/>
                </a:solidFill>
                <a:effectLst/>
                <a:latin typeface="+mj-lt"/>
              </a:rPr>
              <a:t>nit testing is an essential practice for maintaining robust, </a:t>
            </a:r>
          </a:p>
          <a:p>
            <a:pPr algn="ctr"/>
            <a:r>
              <a:rPr lang="en-US" sz="3500" b="0" i="0">
                <a:solidFill>
                  <a:schemeClr val="bg1"/>
                </a:solidFill>
                <a:effectLst/>
                <a:latin typeface="+mj-lt"/>
              </a:rPr>
              <a:t>reliable, and maintainable software.</a:t>
            </a:r>
            <a:endParaRPr lang="en-US" sz="3500">
              <a:solidFill>
                <a:schemeClr val="bg1"/>
              </a:solidFill>
              <a:latin typeface="+mj-lt"/>
            </a:endParaRPr>
          </a:p>
        </p:txBody>
      </p:sp>
      <p:pic>
        <p:nvPicPr>
          <p:cNvPr id="5" name="pie-chart-96px.png">
            <a:extLst>
              <a:ext uri="{FF2B5EF4-FFF2-40B4-BE49-F238E27FC236}">
                <a16:creationId xmlns:a16="http://schemas.microsoft.com/office/drawing/2014/main" id="{2F9AD62B-FED4-FADB-DBC1-C6F0353E73D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6475292" y="5839287"/>
            <a:ext cx="812800" cy="812800"/>
          </a:xfrm>
          <a:prstGeom prst="rect">
            <a:avLst/>
          </a:prstGeom>
          <a:ln w="12700" cap="flat">
            <a:noFill/>
            <a:miter lim="400000"/>
          </a:ln>
          <a:effectLst/>
        </p:spPr>
      </p:pic>
      <p:pic>
        <p:nvPicPr>
          <p:cNvPr id="6" name="visibility-96px.svg">
            <a:extLst>
              <a:ext uri="{FF2B5EF4-FFF2-40B4-BE49-F238E27FC236}">
                <a16:creationId xmlns:a16="http://schemas.microsoft.com/office/drawing/2014/main" id="{3B9E7F43-9AB9-1CAB-42A0-D9E1880B32D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8086272" y="5839287"/>
            <a:ext cx="914400" cy="914400"/>
          </a:xfrm>
          <a:prstGeom prst="rect">
            <a:avLst/>
          </a:prstGeom>
          <a:ln w="12700">
            <a:miter lim="400000"/>
          </a:ln>
        </p:spPr>
      </p:pic>
      <p:sp>
        <p:nvSpPr>
          <p:cNvPr id="8" name="TextBox 7">
            <a:extLst>
              <a:ext uri="{FF2B5EF4-FFF2-40B4-BE49-F238E27FC236}">
                <a16:creationId xmlns:a16="http://schemas.microsoft.com/office/drawing/2014/main" id="{0683B304-427A-C604-0DC8-5FA426391302}"/>
              </a:ext>
            </a:extLst>
          </p:cNvPr>
          <p:cNvSpPr txBox="1"/>
          <p:nvPr/>
        </p:nvSpPr>
        <p:spPr>
          <a:xfrm>
            <a:off x="5698339" y="3379802"/>
            <a:ext cx="13035138"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0" i="0">
                <a:solidFill>
                  <a:srgbClr val="222222"/>
                </a:solidFill>
                <a:effectLst/>
                <a:latin typeface="+mj-lt"/>
              </a:rPr>
              <a:t>Unit testing is a type of software testing that focuses on individual units of a software system. The primary goal of unit testing is to take the smallest piece of testable software in the application, isolate it from the remainder of the code, and determine whether it behaves exactly as you expect.</a:t>
            </a:r>
            <a:endParaRPr lang="en-US" sz="2500">
              <a:latin typeface="+mj-lt"/>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 name="Slide Number"/>
          <p:cNvSpPr txBox="1">
            <a:spLocks noGrp="1"/>
          </p:cNvSpPr>
          <p:nvPr>
            <p:ph type="sldNum" sz="quarter" idx="2"/>
          </p:nvPr>
        </p:nvSpPr>
        <p:spPr>
          <a:xfrm>
            <a:off x="23507586" y="13109106"/>
            <a:ext cx="270358" cy="297180"/>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50</a:t>
            </a:fld>
            <a:endParaRPr/>
          </a:p>
        </p:txBody>
      </p:sp>
      <p:sp>
        <p:nvSpPr>
          <p:cNvPr id="1845" name="Thank you!"/>
          <p:cNvSpPr txBox="1"/>
          <p:nvPr/>
        </p:nvSpPr>
        <p:spPr>
          <a:xfrm>
            <a:off x="3240710" y="5802316"/>
            <a:ext cx="17902581" cy="16215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lgn="ctr" defTabSz="470262">
              <a:lnSpc>
                <a:spcPct val="100000"/>
              </a:lnSpc>
              <a:spcBef>
                <a:spcPts val="0"/>
              </a:spcBef>
              <a:defRPr sz="9600">
                <a:latin typeface="+mj-lt"/>
                <a:ea typeface="+mj-ea"/>
                <a:cs typeface="+mj-cs"/>
                <a:sym typeface="Poppins Medium"/>
              </a:defRPr>
            </a:pPr>
            <a:r>
              <a:t>Thank </a:t>
            </a:r>
            <a:r>
              <a:rPr>
                <a:solidFill>
                  <a:srgbClr val="FF5640"/>
                </a:solidFill>
              </a:rPr>
              <a:t>you</a:t>
            </a:r>
            <a:r>
              <a:t>!</a:t>
            </a:r>
          </a:p>
        </p:txBody>
      </p:sp>
    </p:spTree>
    <p:extLst>
      <p:ext uri="{BB962C8B-B14F-4D97-AF65-F5344CB8AC3E}">
        <p14:creationId xmlns:p14="http://schemas.microsoft.com/office/powerpoint/2010/main" val="357649964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Insert short chapter name…"/>
          <p:cNvSpPr txBox="1">
            <a:spLocks noGrp="1"/>
          </p:cNvSpPr>
          <p:nvPr>
            <p:ph type="body" sz="quarter" idx="21"/>
          </p:nvPr>
        </p:nvSpPr>
        <p:spPr>
          <a:xfrm>
            <a:off x="4566592" y="4389125"/>
            <a:ext cx="9263708" cy="4539704"/>
          </a:xfrm>
          <a:prstGeom prst="rect">
            <a:avLst/>
          </a:prstGeom>
        </p:spPr>
        <p:txBody>
          <a:bodyPr/>
          <a:lstStyle/>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a:p>
            <a:pPr marL="0" indent="0" defTabSz="470262">
              <a:lnSpc>
                <a:spcPct val="150000"/>
              </a:lnSpc>
              <a:spcBef>
                <a:spcPts val="0"/>
              </a:spcBef>
              <a:buClrTx/>
              <a:buSzTx/>
              <a:buNone/>
              <a:defRPr sz="4000"/>
            </a:pPr>
            <a:r>
              <a:t>Insert short chapter name</a:t>
            </a:r>
          </a:p>
        </p:txBody>
      </p:sp>
      <p:sp>
        <p:nvSpPr>
          <p:cNvPr id="236" name="Pag. 4…"/>
          <p:cNvSpPr txBox="1">
            <a:spLocks noGrp="1"/>
          </p:cNvSpPr>
          <p:nvPr>
            <p:ph type="body" sz="quarter" idx="22"/>
          </p:nvPr>
        </p:nvSpPr>
        <p:spPr>
          <a:prstGeom prst="rect">
            <a:avLst/>
          </a:prstGeom>
        </p:spPr>
        <p:txBody>
          <a:bodyPr/>
          <a:lstStyle/>
          <a:p>
            <a:pPr marL="0" indent="0">
              <a:lnSpc>
                <a:spcPct val="280000"/>
              </a:lnSpc>
              <a:buClrTx/>
              <a:buSzTx/>
              <a:buNone/>
              <a:defRPr sz="1600"/>
            </a:pPr>
            <a:r>
              <a:t>Pag. 4</a:t>
            </a:r>
          </a:p>
          <a:p>
            <a:pPr marL="0" indent="0">
              <a:lnSpc>
                <a:spcPct val="280000"/>
              </a:lnSpc>
              <a:buClrTx/>
              <a:buSzTx/>
              <a:buNone/>
              <a:defRPr sz="1600"/>
            </a:pPr>
            <a:r>
              <a:t>Pag. 8</a:t>
            </a:r>
          </a:p>
          <a:p>
            <a:pPr marL="0" indent="0">
              <a:lnSpc>
                <a:spcPct val="280000"/>
              </a:lnSpc>
              <a:buClrTx/>
              <a:buSzTx/>
              <a:buNone/>
              <a:defRPr sz="1600"/>
            </a:pPr>
            <a:r>
              <a:t>Pag. 16</a:t>
            </a:r>
          </a:p>
          <a:p>
            <a:pPr marL="0" indent="0">
              <a:lnSpc>
                <a:spcPct val="280000"/>
              </a:lnSpc>
              <a:buClrTx/>
              <a:buSzTx/>
              <a:buNone/>
              <a:defRPr sz="1600"/>
            </a:pPr>
            <a:r>
              <a:t>Pag. 32</a:t>
            </a:r>
          </a:p>
          <a:p>
            <a:pPr marL="0" indent="0">
              <a:lnSpc>
                <a:spcPct val="280000"/>
              </a:lnSpc>
              <a:buClrTx/>
              <a:buSzTx/>
              <a:buNone/>
              <a:defRPr sz="1600"/>
            </a:pPr>
            <a:r>
              <a:t>Pag. 48</a:t>
            </a:r>
          </a:p>
        </p:txBody>
      </p:sp>
      <p:sp>
        <p:nvSpPr>
          <p:cNvPr id="237" name="01…"/>
          <p:cNvSpPr txBox="1">
            <a:spLocks noGrp="1"/>
          </p:cNvSpPr>
          <p:nvPr>
            <p:ph type="body" sz="quarter" idx="23"/>
          </p:nvPr>
        </p:nvSpPr>
        <p:spPr>
          <a:xfrm>
            <a:off x="2590800" y="4389125"/>
            <a:ext cx="1328093" cy="5463034"/>
          </a:xfrm>
          <a:prstGeom prst="rect">
            <a:avLst/>
          </a:prstGeom>
        </p:spPr>
        <p:txBody>
          <a:bodyPr/>
          <a:lstStyle/>
          <a:p>
            <a:pPr marL="0" indent="0" algn="r" defTabSz="470262">
              <a:lnSpc>
                <a:spcPct val="150000"/>
              </a:lnSpc>
              <a:spcBef>
                <a:spcPts val="0"/>
              </a:spcBef>
              <a:buSzTx/>
              <a:buNone/>
              <a:defRPr sz="4000">
                <a:solidFill>
                  <a:srgbClr val="FF5640"/>
                </a:solidFill>
              </a:defRPr>
            </a:pPr>
            <a:endParaRPr lang="en-US" sz="4000"/>
          </a:p>
          <a:p>
            <a:pPr marL="0" indent="0" algn="r" defTabSz="470262">
              <a:lnSpc>
                <a:spcPct val="150000"/>
              </a:lnSpc>
              <a:spcBef>
                <a:spcPts val="0"/>
              </a:spcBef>
              <a:buSzTx/>
              <a:buFont typeface="Arial" panose="020B0604020202020204" pitchFamily="34" charset="0"/>
              <a:buNone/>
              <a:defRPr sz="4000">
                <a:solidFill>
                  <a:srgbClr val="FF5640"/>
                </a:solidFill>
              </a:defRPr>
            </a:pPr>
            <a:r>
              <a:rPr lang="en-US" sz="4000"/>
              <a:t>08</a:t>
            </a:r>
          </a:p>
          <a:p>
            <a:pPr marL="0" indent="0" algn="r" defTabSz="470262">
              <a:lnSpc>
                <a:spcPct val="150000"/>
              </a:lnSpc>
              <a:spcBef>
                <a:spcPts val="0"/>
              </a:spcBef>
              <a:buSzTx/>
              <a:buFont typeface="Arial" panose="020B0604020202020204" pitchFamily="34" charset="0"/>
              <a:buNone/>
              <a:defRPr sz="4000">
                <a:solidFill>
                  <a:srgbClr val="FF5640"/>
                </a:solidFill>
              </a:defRPr>
            </a:pPr>
            <a:r>
              <a:rPr lang="en-US" sz="4000"/>
              <a:t>09</a:t>
            </a:r>
            <a:endParaRPr sz="4000"/>
          </a:p>
          <a:p>
            <a:pPr marL="0" indent="0" algn="r" defTabSz="470262">
              <a:lnSpc>
                <a:spcPct val="150000"/>
              </a:lnSpc>
              <a:spcBef>
                <a:spcPts val="0"/>
              </a:spcBef>
              <a:buSzTx/>
              <a:buFont typeface="Arial" panose="020B0604020202020204" pitchFamily="34" charset="0"/>
              <a:buNone/>
              <a:defRPr sz="4000">
                <a:solidFill>
                  <a:srgbClr val="FF5640"/>
                </a:solidFill>
              </a:defRPr>
            </a:pPr>
            <a:r>
              <a:rPr lang="en-US" sz="4000"/>
              <a:t>10</a:t>
            </a:r>
            <a:endParaRPr sz="4000"/>
          </a:p>
          <a:p>
            <a:pPr marL="0" indent="0" algn="r" defTabSz="470262">
              <a:lnSpc>
                <a:spcPct val="150000"/>
              </a:lnSpc>
              <a:spcBef>
                <a:spcPts val="0"/>
              </a:spcBef>
              <a:buSzTx/>
              <a:buFont typeface="Arial" panose="020B0604020202020204" pitchFamily="34" charset="0"/>
              <a:buNone/>
              <a:defRPr sz="4000">
                <a:solidFill>
                  <a:srgbClr val="FF5640"/>
                </a:solidFill>
              </a:defRPr>
            </a:pPr>
            <a:r>
              <a:rPr lang="en-US" sz="4000"/>
              <a:t>11</a:t>
            </a:r>
          </a:p>
          <a:p>
            <a:pPr marL="0" indent="0" algn="r" defTabSz="470262">
              <a:lnSpc>
                <a:spcPct val="150000"/>
              </a:lnSpc>
              <a:spcBef>
                <a:spcPts val="0"/>
              </a:spcBef>
              <a:buSzTx/>
              <a:buFont typeface="Arial" panose="020B0604020202020204" pitchFamily="34" charset="0"/>
              <a:buNone/>
              <a:defRPr sz="4000">
                <a:solidFill>
                  <a:srgbClr val="FF5640"/>
                </a:solidFill>
              </a:defRPr>
            </a:pPr>
            <a:r>
              <a:rPr lang="en-US" sz="4000"/>
              <a:t>12</a:t>
            </a:r>
          </a:p>
        </p:txBody>
      </p:sp>
      <p:sp>
        <p:nvSpPr>
          <p:cNvPr id="3" name="Insert short chapter name…">
            <a:extLst>
              <a:ext uri="{FF2B5EF4-FFF2-40B4-BE49-F238E27FC236}">
                <a16:creationId xmlns:a16="http://schemas.microsoft.com/office/drawing/2014/main" id="{828D59B9-9330-0DA8-2E88-C9BC4C30C7CD}"/>
              </a:ext>
            </a:extLst>
          </p:cNvPr>
          <p:cNvSpPr txBox="1">
            <a:spLocks/>
          </p:cNvSpPr>
          <p:nvPr/>
        </p:nvSpPr>
        <p:spPr>
          <a:xfrm>
            <a:off x="4718992" y="4541525"/>
            <a:ext cx="16677968" cy="52937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marL="342900" marR="0" indent="-342900" algn="l" defTabSz="821531" rtl="0" latinLnBrk="0">
              <a:lnSpc>
                <a:spcPct val="120000"/>
              </a:lnSpc>
              <a:spcBef>
                <a:spcPts val="1500"/>
              </a:spcBef>
              <a:spcAft>
                <a:spcPts val="0"/>
              </a:spcAft>
              <a:buClr>
                <a:srgbClr val="FF4230"/>
              </a:buClr>
              <a:buSzPct val="120000"/>
              <a:buFont typeface="Arial" panose="020B0604020202020204" pitchFamily="34" charset="0"/>
              <a:buChar char="•"/>
              <a:tabLst/>
              <a:defRPr lang="en-US" sz="2400" b="0" i="0" u="none" strike="noStrike" cap="none" spc="0" baseline="0" dirty="0">
                <a:solidFill>
                  <a:srgbClr val="192B37"/>
                </a:solidFill>
                <a:uFillTx/>
                <a:latin typeface="+mn-lt"/>
                <a:ea typeface="+mn-ea"/>
                <a:cs typeface="+mn-cs"/>
                <a:sym typeface="Poppins Regular"/>
              </a:defRPr>
            </a:lvl1pPr>
            <a:lvl2pPr marL="899583" marR="0" indent="-252000" algn="l" defTabSz="821531" rtl="0" latinLnBrk="0">
              <a:lnSpc>
                <a:spcPct val="120000"/>
              </a:lnSpc>
              <a:spcBef>
                <a:spcPts val="1500"/>
              </a:spcBef>
              <a:spcAft>
                <a:spcPts val="0"/>
              </a:spcAft>
              <a:buClr>
                <a:srgbClr val="FF4230"/>
              </a:buClr>
              <a:buSzPct val="120000"/>
              <a:buFontTx/>
              <a:buChar char="•"/>
              <a:tabLst/>
              <a:defRPr sz="2000" b="0" i="0" u="none" strike="noStrike" cap="none" spc="0" baseline="0">
                <a:solidFill>
                  <a:srgbClr val="192B37"/>
                </a:solidFill>
                <a:uFillTx/>
                <a:latin typeface="+mn-lt"/>
                <a:ea typeface="+mn-ea"/>
                <a:cs typeface="+mn-cs"/>
                <a:sym typeface="Poppins Regular"/>
              </a:defRPr>
            </a:lvl2pPr>
            <a:lvl3pPr marL="153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3pPr>
            <a:lvl4pPr marL="2169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4pPr>
            <a:lvl5pPr marL="2804583" marR="0" indent="-252000" algn="l" defTabSz="821531" rtl="0" latinLnBrk="0">
              <a:lnSpc>
                <a:spcPct val="120000"/>
              </a:lnSpc>
              <a:spcBef>
                <a:spcPts val="1500"/>
              </a:spcBef>
              <a:spcAft>
                <a:spcPts val="0"/>
              </a:spcAft>
              <a:buClr>
                <a:srgbClr val="FF4230"/>
              </a:buClr>
              <a:buSzPct val="120000"/>
              <a:buFontTx/>
              <a:buChar char="•"/>
              <a:tabLst/>
              <a:defRPr sz="1600" b="0" i="0" u="none" strike="noStrike" cap="none" spc="0" baseline="0">
                <a:solidFill>
                  <a:srgbClr val="192B37"/>
                </a:solidFill>
                <a:uFillTx/>
                <a:latin typeface="+mn-lt"/>
                <a:ea typeface="+mn-ea"/>
                <a:cs typeface="+mn-cs"/>
                <a:sym typeface="Poppins Regular"/>
              </a:defRPr>
            </a:lvl5pPr>
            <a:lvl6pPr marL="343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6pPr>
            <a:lvl7pPr marL="407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7pPr>
            <a:lvl8pPr marL="4709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8pPr>
            <a:lvl9pPr marL="5344583" marR="0" indent="-264583" algn="l" defTabSz="821531" rtl="0" latinLnBrk="0">
              <a:lnSpc>
                <a:spcPct val="120000"/>
              </a:lnSpc>
              <a:spcBef>
                <a:spcPts val="1500"/>
              </a:spcBef>
              <a:spcAft>
                <a:spcPts val="0"/>
              </a:spcAft>
              <a:buClr>
                <a:srgbClr val="FF5640"/>
              </a:buClr>
              <a:buSzPct val="125000"/>
              <a:buFontTx/>
              <a:buChar char="•"/>
              <a:tabLst/>
              <a:defRPr sz="2000" b="0" i="0" u="none" strike="noStrike" cap="none" spc="0" baseline="0">
                <a:solidFill>
                  <a:srgbClr val="192B37"/>
                </a:solidFill>
                <a:uFillTx/>
                <a:latin typeface="+mn-lt"/>
                <a:ea typeface="+mn-ea"/>
                <a:cs typeface="+mn-cs"/>
                <a:sym typeface="Poppins Regular"/>
              </a:defRPr>
            </a:lvl9pPr>
          </a:lstStyle>
          <a:p>
            <a:pPr algn="ctr" defTabSz="470262">
              <a:buNone/>
              <a:defRPr sz="4000">
                <a:solidFill>
                  <a:srgbClr val="FFFFFF"/>
                </a:solidFill>
              </a:defRPr>
            </a:pPr>
            <a:r>
              <a:rPr lang="en-US" sz="4000">
                <a:solidFill>
                  <a:srgbClr val="FFFFFF"/>
                </a:solidFill>
              </a:rPr>
              <a:t>DAY TWO</a:t>
            </a:r>
          </a:p>
          <a:p>
            <a:pPr defTabSz="470262">
              <a:buNone/>
              <a:defRPr sz="4000">
                <a:solidFill>
                  <a:srgbClr val="FFFFFF"/>
                </a:solidFill>
              </a:defRPr>
            </a:pPr>
            <a:r>
              <a:rPr lang="en-US" sz="4000">
                <a:solidFill>
                  <a:srgbClr val="FFFFFF"/>
                </a:solidFill>
              </a:rPr>
              <a:t>What is Mocking, when it is needed?</a:t>
            </a:r>
            <a:endParaRPr lang="en-US"/>
          </a:p>
          <a:p>
            <a:pPr defTabSz="470262">
              <a:buNone/>
              <a:defRPr sz="4000">
                <a:solidFill>
                  <a:srgbClr val="FFFFFF"/>
                </a:solidFill>
              </a:defRPr>
            </a:pPr>
            <a:r>
              <a:rPr lang="en-US" sz="4000">
                <a:solidFill>
                  <a:srgbClr val="FFFFFF"/>
                </a:solidFill>
                <a:ea typeface="+mn-lt"/>
                <a:cs typeface="+mn-lt"/>
              </a:rPr>
              <a:t>What is Mockito?</a:t>
            </a:r>
            <a:endParaRPr lang="en-US">
              <a:solidFill>
                <a:srgbClr val="000000"/>
              </a:solidFill>
            </a:endParaRPr>
          </a:p>
          <a:p>
            <a:pPr marL="0" indent="0" defTabSz="470262">
              <a:lnSpc>
                <a:spcPct val="150000"/>
              </a:lnSpc>
              <a:spcBef>
                <a:spcPts val="0"/>
              </a:spcBef>
              <a:buSzTx/>
              <a:buNone/>
              <a:defRPr sz="4000">
                <a:solidFill>
                  <a:srgbClr val="FFFFFF"/>
                </a:solidFill>
              </a:defRPr>
            </a:pPr>
            <a:r>
              <a:rPr lang="en-US" sz="4000">
                <a:solidFill>
                  <a:srgbClr val="FFFFFF"/>
                </a:solidFill>
              </a:rPr>
              <a:t>Getting Started with Mockito</a:t>
            </a:r>
          </a:p>
          <a:p>
            <a:pPr marL="0" indent="0" defTabSz="470262">
              <a:lnSpc>
                <a:spcPct val="150000"/>
              </a:lnSpc>
              <a:spcBef>
                <a:spcPts val="0"/>
              </a:spcBef>
              <a:buSzTx/>
              <a:buNone/>
              <a:defRPr sz="4000">
                <a:solidFill>
                  <a:srgbClr val="FFFFFF"/>
                </a:solidFill>
              </a:defRPr>
            </a:pPr>
            <a:r>
              <a:rPr lang="en-US" sz="4000">
                <a:solidFill>
                  <a:srgbClr val="FFFFFF"/>
                </a:solidFill>
              </a:rPr>
              <a:t>Mockito Features walkthrough</a:t>
            </a:r>
          </a:p>
          <a:p>
            <a:pPr marL="0" indent="0" defTabSz="470262">
              <a:lnSpc>
                <a:spcPct val="150000"/>
              </a:lnSpc>
              <a:spcBef>
                <a:spcPts val="0"/>
              </a:spcBef>
              <a:buSzTx/>
              <a:buNone/>
              <a:defRPr sz="4000">
                <a:solidFill>
                  <a:srgbClr val="FFFFFF"/>
                </a:solidFill>
              </a:defRPr>
            </a:pPr>
            <a:r>
              <a:rPr lang="en-US" sz="4000">
                <a:solidFill>
                  <a:srgbClr val="FFFFFF"/>
                </a:solidFill>
              </a:rPr>
              <a:t>Case Study – writing unit tests with Junit and Mockito</a:t>
            </a:r>
          </a:p>
        </p:txBody>
      </p:sp>
    </p:spTree>
    <p:extLst>
      <p:ext uri="{BB962C8B-B14F-4D97-AF65-F5344CB8AC3E}">
        <p14:creationId xmlns:p14="http://schemas.microsoft.com/office/powerpoint/2010/main" val="424652857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7" name="Insert chapter 1 name…"/>
          <p:cNvSpPr txBox="1">
            <a:spLocks noGrp="1"/>
          </p:cNvSpPr>
          <p:nvPr>
            <p:ph type="title"/>
          </p:nvPr>
        </p:nvSpPr>
        <p:spPr>
          <a:prstGeom prst="rect">
            <a:avLst/>
          </a:prstGeom>
        </p:spPr>
        <p:txBody>
          <a:bodyPr lIns="0" tIns="0" rIns="0" bIns="0" anchor="t">
            <a:normAutofit/>
          </a:bodyPr>
          <a:lstStyle/>
          <a:p>
            <a:r>
              <a:rPr lang="en-US" b="1" dirty="0">
                <a:latin typeface="Dava Sans"/>
              </a:rPr>
              <a:t>What is Mocking? When it’s needed?</a:t>
            </a:r>
          </a:p>
        </p:txBody>
      </p:sp>
      <p:sp>
        <p:nvSpPr>
          <p:cNvPr id="248" name="01"/>
          <p:cNvSpPr txBox="1">
            <a:spLocks noGrp="1"/>
          </p:cNvSpPr>
          <p:nvPr>
            <p:ph type="body" sz="quarter" idx="21"/>
          </p:nvPr>
        </p:nvSpPr>
        <p:spPr>
          <a:prstGeom prst="rect">
            <a:avLst/>
          </a:prstGeom>
        </p:spPr>
        <p:txBody>
          <a:bodyPr/>
          <a:lstStyle/>
          <a:p>
            <a:r>
              <a:rPr lang="en-US" b="1">
                <a:latin typeface="Dava Sans"/>
              </a:rPr>
              <a:t>08</a:t>
            </a:r>
          </a:p>
        </p:txBody>
      </p:sp>
      <p:pic>
        <p:nvPicPr>
          <p:cNvPr id="3" name="Picture 2">
            <a:extLst>
              <a:ext uri="{FF2B5EF4-FFF2-40B4-BE49-F238E27FC236}">
                <a16:creationId xmlns:a16="http://schemas.microsoft.com/office/drawing/2014/main" id="{1797E4B4-0BA1-D634-82CA-35293EEBC3ED}"/>
              </a:ext>
            </a:extLst>
          </p:cNvPr>
          <p:cNvPicPr>
            <a:picLocks noChangeAspect="1"/>
          </p:cNvPicPr>
          <p:nvPr/>
        </p:nvPicPr>
        <p:blipFill>
          <a:blip r:embed="rId3"/>
          <a:stretch>
            <a:fillRect/>
          </a:stretch>
        </p:blipFill>
        <p:spPr>
          <a:xfrm>
            <a:off x="7151466" y="7020232"/>
            <a:ext cx="10399460" cy="4579995"/>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lide Number"/>
          <p:cNvSpPr txBox="1">
            <a:spLocks noGrp="1"/>
          </p:cNvSpPr>
          <p:nvPr>
            <p:ph type="sldNum" sz="quarter" idx="2"/>
          </p:nvPr>
        </p:nvSpPr>
        <p:spPr>
          <a:prstGeom prst="rect">
            <a:avLst/>
          </a:prstGeom>
          <a:solidFill>
            <a:srgbClr val="000000">
              <a:alpha val="0"/>
            </a:srgbClr>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sp>
        <p:nvSpPr>
          <p:cNvPr id="4" name="Insert subtitle here">
            <a:extLst>
              <a:ext uri="{FF2B5EF4-FFF2-40B4-BE49-F238E27FC236}">
                <a16:creationId xmlns:a16="http://schemas.microsoft.com/office/drawing/2014/main" id="{D2C69118-54C1-6BBA-2AC0-4557E10AC211}"/>
              </a:ext>
            </a:extLst>
          </p:cNvPr>
          <p:cNvSpPr txBox="1"/>
          <p:nvPr/>
        </p:nvSpPr>
        <p:spPr>
          <a:xfrm>
            <a:off x="609600" y="1614651"/>
            <a:ext cx="7316176"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70262">
              <a:lnSpc>
                <a:spcPct val="100000"/>
              </a:lnSpc>
              <a:spcBef>
                <a:spcPts val="0"/>
              </a:spcBef>
              <a:defRPr sz="1600" spc="0">
                <a:solidFill>
                  <a:srgbClr val="FF5640"/>
                </a:solidFill>
                <a:latin typeface="Poppins SemiBold"/>
                <a:ea typeface="Poppins SemiBold"/>
                <a:cs typeface="Poppins SemiBold"/>
                <a:sym typeface="Poppins SemiBold"/>
              </a:defRPr>
            </a:lvl1pPr>
          </a:lstStyle>
          <a:p>
            <a:r>
              <a:rPr lang="en-GB" sz="2000" b="1">
                <a:latin typeface="Dava Sans"/>
              </a:rPr>
              <a:t>Key points about:</a:t>
            </a:r>
            <a:endParaRPr lang="en-US" sz="2000" b="1">
              <a:latin typeface="Dava Sans"/>
            </a:endParaRPr>
          </a:p>
        </p:txBody>
      </p:sp>
      <p:sp>
        <p:nvSpPr>
          <p:cNvPr id="5" name="Insert title here">
            <a:extLst>
              <a:ext uri="{FF2B5EF4-FFF2-40B4-BE49-F238E27FC236}">
                <a16:creationId xmlns:a16="http://schemas.microsoft.com/office/drawing/2014/main" id="{9299F06D-1E5E-97C5-877E-BFA8846D6909}"/>
              </a:ext>
            </a:extLst>
          </p:cNvPr>
          <p:cNvSpPr txBox="1"/>
          <p:nvPr/>
        </p:nvSpPr>
        <p:spPr>
          <a:xfrm>
            <a:off x="609600" y="2008502"/>
            <a:ext cx="6897600"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spAutoFit/>
          </a:bodyPr>
          <a:lstStyle>
            <a:lvl1pPr defTabSz="470262">
              <a:lnSpc>
                <a:spcPct val="70000"/>
              </a:lnSpc>
              <a:spcBef>
                <a:spcPts val="3000"/>
              </a:spcBef>
              <a:defRPr sz="5600" spc="0"/>
            </a:lvl1pPr>
          </a:lstStyle>
          <a:p>
            <a:pPr>
              <a:lnSpc>
                <a:spcPct val="100000"/>
              </a:lnSpc>
            </a:pPr>
            <a:r>
              <a:rPr lang="en-GB" sz="9600" b="1">
                <a:latin typeface="Dava Sans"/>
              </a:rPr>
              <a:t>Mocking </a:t>
            </a:r>
          </a:p>
        </p:txBody>
      </p:sp>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8537552" y="2511185"/>
            <a:ext cx="7313912" cy="34220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a:ea typeface="+mn-lt"/>
                <a:cs typeface="+mn-lt"/>
              </a:rPr>
              <a:t>Mocking allows creation of fake objects that behave like real ones in a controlled environment. These simulated objects, called mocks, are programmed to respond to certain inputs and interactions as the real objects would.</a:t>
            </a:r>
            <a:endParaRPr lang="en-US" sz="2400">
              <a:ea typeface="+mn-lt"/>
              <a:cs typeface="+mn-lt"/>
            </a:endParaRPr>
          </a:p>
        </p:txBody>
      </p:sp>
      <p:sp>
        <p:nvSpPr>
          <p:cNvPr id="25" name="Short title">
            <a:extLst>
              <a:ext uri="{FF2B5EF4-FFF2-40B4-BE49-F238E27FC236}">
                <a16:creationId xmlns:a16="http://schemas.microsoft.com/office/drawing/2014/main" id="{45CD1D3E-FF4B-7D2D-2812-F76DF16DCB66}"/>
              </a:ext>
            </a:extLst>
          </p:cNvPr>
          <p:cNvSpPr/>
          <p:nvPr/>
        </p:nvSpPr>
        <p:spPr>
          <a:xfrm>
            <a:off x="8537552" y="1517232"/>
            <a:ext cx="4660079"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rPr>
              <a:t>Simulating Behavior</a:t>
            </a:r>
          </a:p>
        </p:txBody>
      </p:sp>
      <p:sp>
        <p:nvSpPr>
          <p:cNvPr id="26"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85913B6D-5AAE-AE78-08F6-7EF943CC7B14}"/>
              </a:ext>
            </a:extLst>
          </p:cNvPr>
          <p:cNvSpPr/>
          <p:nvPr/>
        </p:nvSpPr>
        <p:spPr>
          <a:xfrm>
            <a:off x="16461793" y="2511185"/>
            <a:ext cx="7318923" cy="34220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a:ea typeface="+mn-lt"/>
                <a:cs typeface="+mn-lt"/>
              </a:rPr>
              <a:t>Mocking is often used to isolate the code being tested from its dependencies. By replacing real objects with mock objects, one can focus solely on testing the behaviour of the code under test without worrying about the behaviour of its dependencies.</a:t>
            </a:r>
            <a:endParaRPr lang="en-US" sz="2400">
              <a:ea typeface="+mn-lt"/>
              <a:cs typeface="+mn-lt"/>
            </a:endParaRPr>
          </a:p>
        </p:txBody>
      </p:sp>
      <p:sp>
        <p:nvSpPr>
          <p:cNvPr id="27"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923B6A4-7041-8E7A-45EA-A9ED4AFCFC4E}"/>
              </a:ext>
            </a:extLst>
          </p:cNvPr>
          <p:cNvSpPr/>
          <p:nvPr/>
        </p:nvSpPr>
        <p:spPr>
          <a:xfrm>
            <a:off x="8537552" y="8018260"/>
            <a:ext cx="7312026" cy="286809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a:ea typeface="+mn-lt"/>
                <a:cs typeface="+mn-lt"/>
              </a:rPr>
              <a:t>Mocking is commonly used in unit testing to verify the interactions between different components of a software system. Mocks can be used to simulate the behaviour of external systems, databases, or complex objects.</a:t>
            </a:r>
            <a:endParaRPr lang="en-US" sz="2400">
              <a:ea typeface="+mn-lt"/>
              <a:cs typeface="+mn-lt"/>
            </a:endParaRPr>
          </a:p>
        </p:txBody>
      </p:sp>
      <p:sp>
        <p:nvSpPr>
          <p:cNvPr id="28"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C5DE49AE-239F-7AF6-3D08-7AA2C53EE440}"/>
              </a:ext>
            </a:extLst>
          </p:cNvPr>
          <p:cNvSpPr/>
          <p:nvPr/>
        </p:nvSpPr>
        <p:spPr>
          <a:xfrm>
            <a:off x="16461793" y="8018260"/>
            <a:ext cx="7309100" cy="34220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a:ea typeface="+mn-lt"/>
                <a:cs typeface="+mn-lt"/>
              </a:rPr>
              <a:t>Mocking is closely related to the concept of dependency injection, where dependencies are passed to a component rather than being created internally. Mock objects are often used to inject dependencies into the code being tested</a:t>
            </a:r>
            <a:endParaRPr lang="en-US" sz="2400"/>
          </a:p>
        </p:txBody>
      </p:sp>
      <p:sp>
        <p:nvSpPr>
          <p:cNvPr id="29" name="Short title">
            <a:extLst>
              <a:ext uri="{FF2B5EF4-FFF2-40B4-BE49-F238E27FC236}">
                <a16:creationId xmlns:a16="http://schemas.microsoft.com/office/drawing/2014/main" id="{7827D212-B803-A01A-C662-6CB4D70BFAD2}"/>
              </a:ext>
            </a:extLst>
          </p:cNvPr>
          <p:cNvSpPr/>
          <p:nvPr/>
        </p:nvSpPr>
        <p:spPr>
          <a:xfrm>
            <a:off x="16461793" y="1539005"/>
            <a:ext cx="3210019"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rPr>
              <a:t>Isolation</a:t>
            </a:r>
          </a:p>
        </p:txBody>
      </p:sp>
      <p:sp>
        <p:nvSpPr>
          <p:cNvPr id="30" name="Short title">
            <a:extLst>
              <a:ext uri="{FF2B5EF4-FFF2-40B4-BE49-F238E27FC236}">
                <a16:creationId xmlns:a16="http://schemas.microsoft.com/office/drawing/2014/main" id="{63EFE45D-17D7-E84B-1951-09D49E719F36}"/>
              </a:ext>
            </a:extLst>
          </p:cNvPr>
          <p:cNvSpPr/>
          <p:nvPr/>
        </p:nvSpPr>
        <p:spPr>
          <a:xfrm>
            <a:off x="8537552" y="7110605"/>
            <a:ext cx="2666923"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rPr>
              <a:t>Testing</a:t>
            </a:r>
            <a:endParaRPr lang="en-US" sz="2800" b="1"/>
          </a:p>
        </p:txBody>
      </p:sp>
      <p:sp>
        <p:nvSpPr>
          <p:cNvPr id="31" name="Short title">
            <a:extLst>
              <a:ext uri="{FF2B5EF4-FFF2-40B4-BE49-F238E27FC236}">
                <a16:creationId xmlns:a16="http://schemas.microsoft.com/office/drawing/2014/main" id="{6F71F1A1-0F15-72F1-246E-7A2F42338109}"/>
              </a:ext>
            </a:extLst>
          </p:cNvPr>
          <p:cNvSpPr/>
          <p:nvPr/>
        </p:nvSpPr>
        <p:spPr>
          <a:xfrm>
            <a:off x="16461793" y="7110604"/>
            <a:ext cx="5405695"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ea typeface="+mn-lt"/>
                <a:cs typeface="+mn-lt"/>
              </a:rPr>
              <a:t>Dependency Injection</a:t>
            </a:r>
            <a:endParaRPr lang="en-US" sz="2800" b="1"/>
          </a:p>
        </p:txBody>
      </p:sp>
    </p:spTree>
    <p:extLst>
      <p:ext uri="{BB962C8B-B14F-4D97-AF65-F5344CB8AC3E}">
        <p14:creationId xmlns:p14="http://schemas.microsoft.com/office/powerpoint/2010/main" val="143534457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prstGeom prst="rect">
            <a:avLst/>
          </a:prstGeom>
        </p:spPr>
        <p:txBody>
          <a:bodyPr lIns="0" tIns="0" rIns="0" bIns="0" anchor="t">
            <a:normAutofit/>
          </a:bodyPr>
          <a:lstStyle/>
          <a:p>
            <a:r>
              <a:rPr lang="en-US" b="1">
                <a:latin typeface="Dava Sans"/>
              </a:rPr>
              <a:t>What is Mockito?</a:t>
            </a:r>
          </a:p>
        </p:txBody>
      </p:sp>
      <p:sp>
        <p:nvSpPr>
          <p:cNvPr id="254" name="01"/>
          <p:cNvSpPr txBox="1">
            <a:spLocks noGrp="1"/>
          </p:cNvSpPr>
          <p:nvPr>
            <p:ph type="body" sz="quarter" idx="21"/>
          </p:nvPr>
        </p:nvSpPr>
        <p:spPr>
          <a:prstGeom prst="rect">
            <a:avLst/>
          </a:prstGeom>
        </p:spPr>
        <p:txBody>
          <a:bodyPr/>
          <a:lstStyle/>
          <a:p>
            <a:r>
              <a:rPr lang="en-US" b="1">
                <a:latin typeface="Dava Sans"/>
              </a:rPr>
              <a:t>09</a:t>
            </a:r>
            <a:endParaRPr b="1">
              <a:latin typeface="Dava Sans"/>
            </a:endParaRPr>
          </a:p>
        </p:txBody>
      </p:sp>
      <p:pic>
        <p:nvPicPr>
          <p:cNvPr id="2" name="Picture 1" descr="A green and black text&#10;&#10;Description automatically generated">
            <a:extLst>
              <a:ext uri="{FF2B5EF4-FFF2-40B4-BE49-F238E27FC236}">
                <a16:creationId xmlns:a16="http://schemas.microsoft.com/office/drawing/2014/main" id="{8CACC0AB-29BD-DCA6-94EA-D88840E61340}"/>
              </a:ext>
            </a:extLst>
          </p:cNvPr>
          <p:cNvPicPr>
            <a:picLocks noChangeAspect="1"/>
          </p:cNvPicPr>
          <p:nvPr/>
        </p:nvPicPr>
        <p:blipFill>
          <a:blip r:embed="rId3"/>
          <a:stretch>
            <a:fillRect/>
          </a:stretch>
        </p:blipFill>
        <p:spPr>
          <a:xfrm>
            <a:off x="16423621" y="8789517"/>
            <a:ext cx="7346950" cy="2857500"/>
          </a:xfrm>
          <a:prstGeom prst="rect">
            <a:avLst/>
          </a:prstGeom>
        </p:spPr>
      </p:pic>
      <p:pic>
        <p:nvPicPr>
          <p:cNvPr id="4" name="arrow typw2.svg" descr="arrow typw2.svg">
            <a:extLst>
              <a:ext uri="{FF2B5EF4-FFF2-40B4-BE49-F238E27FC236}">
                <a16:creationId xmlns:a16="http://schemas.microsoft.com/office/drawing/2014/main" id="{6EA06565-9B0E-3A63-FDB6-161FDD8EC09D}"/>
              </a:ext>
            </a:extLst>
          </p:cNvPr>
          <p:cNvPicPr>
            <a:picLocks noChangeAspect="1"/>
          </p:cNvPicPr>
          <p:nvPr/>
        </p:nvPicPr>
        <p:blipFill>
          <a:blip r:embed="rId4"/>
          <a:stretch>
            <a:fillRect/>
          </a:stretch>
        </p:blipFill>
        <p:spPr>
          <a:xfrm>
            <a:off x="3225843" y="7640880"/>
            <a:ext cx="12643242" cy="4043682"/>
          </a:xfrm>
          <a:prstGeom prst="rect">
            <a:avLst/>
          </a:prstGeom>
          <a:ln w="12700">
            <a:miter lim="400000"/>
          </a:ln>
        </p:spPr>
      </p:pic>
      <p:sp>
        <p:nvSpPr>
          <p:cNvPr id="6" name="Taking…">
            <a:extLst>
              <a:ext uri="{FF2B5EF4-FFF2-40B4-BE49-F238E27FC236}">
                <a16:creationId xmlns:a16="http://schemas.microsoft.com/office/drawing/2014/main" id="{D0B34B0A-9F25-B6BC-5628-82BC06294B9F}"/>
              </a:ext>
            </a:extLst>
          </p:cNvPr>
          <p:cNvSpPr txBox="1"/>
          <p:nvPr/>
        </p:nvSpPr>
        <p:spPr>
          <a:xfrm>
            <a:off x="3754779" y="4988875"/>
            <a:ext cx="10325058" cy="38375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nchor="t">
            <a:spAutoFit/>
          </a:bodyPr>
          <a:lstStyle/>
          <a:p>
            <a:pPr marL="685800" indent="-685800" defTabSz="470262">
              <a:lnSpc>
                <a:spcPct val="100000"/>
              </a:lnSpc>
              <a:spcBef>
                <a:spcPts val="0"/>
              </a:spcBef>
              <a:buFont typeface="Calibri"/>
              <a:buChar char="-"/>
              <a:defRPr sz="9600">
                <a:solidFill>
                  <a:srgbClr val="FFFFFF"/>
                </a:solidFill>
                <a:latin typeface="+mj-lt"/>
                <a:ea typeface="+mj-ea"/>
                <a:cs typeface="+mj-cs"/>
                <a:sym typeface="Poppins Medium"/>
              </a:defRPr>
            </a:pPr>
            <a:r>
              <a:rPr lang="en-US" sz="4800">
                <a:latin typeface="Dava Sans"/>
                <a:ea typeface="+mj-ea"/>
                <a:cs typeface="+mj-cs"/>
              </a:rPr>
              <a:t>unit testing?</a:t>
            </a:r>
            <a:endParaRPr lang="en-US" sz="9600">
              <a:latin typeface="Dava Sans"/>
              <a:ea typeface="+mj-ea"/>
              <a:cs typeface="+mj-cs"/>
            </a:endParaRPr>
          </a:p>
          <a:p>
            <a:pPr marL="685800" indent="-685800" defTabSz="470262">
              <a:lnSpc>
                <a:spcPct val="100000"/>
              </a:lnSpc>
              <a:spcBef>
                <a:spcPts val="0"/>
              </a:spcBef>
              <a:buFont typeface="Calibri"/>
              <a:buChar char="-"/>
              <a:defRPr sz="9600">
                <a:solidFill>
                  <a:srgbClr val="FFFFFF"/>
                </a:solidFill>
                <a:latin typeface="+mj-lt"/>
                <a:ea typeface="+mj-ea"/>
                <a:cs typeface="+mj-cs"/>
                <a:sym typeface="Poppins Medium"/>
              </a:defRPr>
            </a:pPr>
            <a:r>
              <a:rPr lang="en-US" sz="4800">
                <a:latin typeface="Dava Sans"/>
              </a:rPr>
              <a:t>mocking an object?</a:t>
            </a:r>
            <a:endParaRPr lang="en-US">
              <a:latin typeface="Dava Sans"/>
            </a:endParaRPr>
          </a:p>
          <a:p>
            <a:pPr marL="685800" indent="-685800" defTabSz="470262">
              <a:lnSpc>
                <a:spcPct val="100000"/>
              </a:lnSpc>
              <a:spcBef>
                <a:spcPts val="0"/>
              </a:spcBef>
              <a:buFont typeface="Calibri"/>
              <a:buChar char="-"/>
              <a:defRPr sz="9600">
                <a:solidFill>
                  <a:srgbClr val="FFFFFF"/>
                </a:solidFill>
                <a:latin typeface="+mj-lt"/>
                <a:ea typeface="+mj-ea"/>
                <a:cs typeface="+mj-cs"/>
                <a:sym typeface="Poppins Medium"/>
              </a:defRPr>
            </a:pPr>
            <a:r>
              <a:rPr lang="en-US" sz="4800">
                <a:latin typeface="Dava Sans"/>
              </a:rPr>
              <a:t>injecting dependencies?</a:t>
            </a:r>
          </a:p>
          <a:p>
            <a:pPr marL="685800" indent="-685800" defTabSz="470262">
              <a:lnSpc>
                <a:spcPct val="100000"/>
              </a:lnSpc>
              <a:spcBef>
                <a:spcPts val="0"/>
              </a:spcBef>
              <a:buFont typeface="Calibri"/>
              <a:buChar char="-"/>
              <a:defRPr sz="9600">
                <a:solidFill>
                  <a:srgbClr val="FFFFFF"/>
                </a:solidFill>
                <a:latin typeface="+mj-lt"/>
                <a:ea typeface="+mj-ea"/>
                <a:cs typeface="+mj-cs"/>
                <a:sym typeface="Poppins Medium"/>
              </a:defRPr>
            </a:pPr>
            <a:r>
              <a:rPr lang="en-US" sz="4800">
                <a:latin typeface="Dava Sans"/>
              </a:rPr>
              <a:t>validating behavior?</a:t>
            </a:r>
          </a:p>
          <a:p>
            <a:pPr marL="685800" indent="-685800" defTabSz="470262">
              <a:lnSpc>
                <a:spcPct val="100000"/>
              </a:lnSpc>
              <a:spcBef>
                <a:spcPts val="0"/>
              </a:spcBef>
              <a:buFont typeface="Calibri"/>
              <a:buChar char="-"/>
              <a:defRPr sz="9600">
                <a:solidFill>
                  <a:srgbClr val="FFFFFF"/>
                </a:solidFill>
                <a:latin typeface="+mj-lt"/>
                <a:ea typeface="+mj-ea"/>
                <a:cs typeface="+mj-cs"/>
                <a:sym typeface="Poppins Medium"/>
              </a:defRPr>
            </a:pPr>
            <a:r>
              <a:rPr lang="en-US" sz="4800">
                <a:latin typeface="Dava Sans"/>
              </a:rPr>
              <a:t>all of the above on Java?</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7" name="Insert chapter 1 name…"/>
          <p:cNvSpPr txBox="1">
            <a:spLocks noGrp="1"/>
          </p:cNvSpPr>
          <p:nvPr>
            <p:ph type="title"/>
          </p:nvPr>
        </p:nvSpPr>
        <p:spPr>
          <a:xfrm>
            <a:off x="5289996" y="2795882"/>
            <a:ext cx="18186401" cy="1244601"/>
          </a:xfrm>
          <a:prstGeom prst="rect">
            <a:avLst/>
          </a:prstGeom>
        </p:spPr>
        <p:txBody>
          <a:bodyPr lIns="0" tIns="0" rIns="0" bIns="0" anchor="t">
            <a:normAutofit fontScale="90000"/>
          </a:bodyPr>
          <a:lstStyle/>
          <a:p>
            <a:r>
              <a:rPr lang="en-US" b="1">
                <a:latin typeface="Dava Sans"/>
              </a:rPr>
              <a:t>Getting Started with Mockito</a:t>
            </a:r>
          </a:p>
        </p:txBody>
      </p:sp>
      <p:sp>
        <p:nvSpPr>
          <p:cNvPr id="248" name="01"/>
          <p:cNvSpPr txBox="1">
            <a:spLocks noGrp="1"/>
          </p:cNvSpPr>
          <p:nvPr>
            <p:ph type="body" sz="quarter" idx="21"/>
          </p:nvPr>
        </p:nvSpPr>
        <p:spPr>
          <a:prstGeom prst="rect">
            <a:avLst/>
          </a:prstGeom>
        </p:spPr>
        <p:txBody>
          <a:bodyPr/>
          <a:lstStyle/>
          <a:p>
            <a:r>
              <a:rPr lang="en-US" b="1">
                <a:latin typeface="Dava Sans"/>
              </a:rPr>
              <a:t>10</a:t>
            </a:r>
          </a:p>
        </p:txBody>
      </p:sp>
      <p:pic>
        <p:nvPicPr>
          <p:cNvPr id="3" name="arrow typw2.svg" descr="arrow typw2.svg">
            <a:extLst>
              <a:ext uri="{FF2B5EF4-FFF2-40B4-BE49-F238E27FC236}">
                <a16:creationId xmlns:a16="http://schemas.microsoft.com/office/drawing/2014/main" id="{E2FCB67D-9685-7B5F-C8E4-69D7B519344C}"/>
              </a:ext>
            </a:extLst>
          </p:cNvPr>
          <p:cNvPicPr>
            <a:picLocks noChangeAspect="1"/>
          </p:cNvPicPr>
          <p:nvPr/>
        </p:nvPicPr>
        <p:blipFill>
          <a:blip r:embed="rId3"/>
          <a:stretch>
            <a:fillRect/>
          </a:stretch>
        </p:blipFill>
        <p:spPr>
          <a:xfrm>
            <a:off x="6085138" y="9167979"/>
            <a:ext cx="12643242" cy="4043682"/>
          </a:xfrm>
          <a:prstGeom prst="rect">
            <a:avLst/>
          </a:prstGeom>
          <a:ln w="12700">
            <a:miter lim="400000"/>
          </a:ln>
        </p:spPr>
      </p:pic>
      <p:pic>
        <p:nvPicPr>
          <p:cNvPr id="4" name="Picture 3" descr="A baby making a face&#10;&#10;Description automatically generated">
            <a:extLst>
              <a:ext uri="{FF2B5EF4-FFF2-40B4-BE49-F238E27FC236}">
                <a16:creationId xmlns:a16="http://schemas.microsoft.com/office/drawing/2014/main" id="{D75BA248-7241-4625-28B3-40E898726E50}"/>
              </a:ext>
            </a:extLst>
          </p:cNvPr>
          <p:cNvPicPr>
            <a:picLocks noChangeAspect="1"/>
          </p:cNvPicPr>
          <p:nvPr/>
        </p:nvPicPr>
        <p:blipFill>
          <a:blip r:embed="rId4"/>
          <a:stretch>
            <a:fillRect/>
          </a:stretch>
        </p:blipFill>
        <p:spPr>
          <a:xfrm>
            <a:off x="19312945" y="9376089"/>
            <a:ext cx="4670425" cy="3844925"/>
          </a:xfrm>
          <a:prstGeom prst="rect">
            <a:avLst/>
          </a:prstGeom>
        </p:spPr>
      </p:pic>
      <p:sp>
        <p:nvSpPr>
          <p:cNvPr id="5" name="TextBox 4">
            <a:extLst>
              <a:ext uri="{FF2B5EF4-FFF2-40B4-BE49-F238E27FC236}">
                <a16:creationId xmlns:a16="http://schemas.microsoft.com/office/drawing/2014/main" id="{05328E70-9F5A-8EFB-6F6A-22675E1B94A8}"/>
              </a:ext>
            </a:extLst>
          </p:cNvPr>
          <p:cNvSpPr txBox="1"/>
          <p:nvPr/>
        </p:nvSpPr>
        <p:spPr>
          <a:xfrm>
            <a:off x="603258" y="4600632"/>
            <a:ext cx="7327738" cy="3915944"/>
          </a:xfrm>
          <a:prstGeom prst="rect">
            <a:avLst/>
          </a:prstGeom>
          <a:solidFill>
            <a:srgbClr val="FA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2400">
                <a:latin typeface="Consolas"/>
                <a:ea typeface="+mn-lt"/>
                <a:cs typeface="+mn-lt"/>
              </a:rPr>
              <a:t>&lt;dependency&gt;</a:t>
            </a:r>
            <a:endParaRPr lang="en-US" sz="2400">
              <a:latin typeface="Consolas"/>
            </a:endParaRPr>
          </a:p>
          <a:p>
            <a:r>
              <a:rPr lang="en-US" sz="2400">
                <a:latin typeface="Consolas"/>
                <a:ea typeface="+mn-lt"/>
                <a:cs typeface="+mn-lt"/>
              </a:rPr>
              <a:t>    &lt;groupId&gt;org.mockito&lt;/groupId&gt;</a:t>
            </a:r>
            <a:endParaRPr lang="en-US" sz="2400">
              <a:latin typeface="Consolas"/>
            </a:endParaRPr>
          </a:p>
          <a:p>
            <a:r>
              <a:rPr lang="en-US" sz="2400">
                <a:latin typeface="Consolas"/>
                <a:ea typeface="+mn-lt"/>
                <a:cs typeface="+mn-lt"/>
              </a:rPr>
              <a:t>    &lt;artifactId&gt;mockito-core&lt;/artifactId&gt;</a:t>
            </a:r>
            <a:endParaRPr lang="en-US" sz="2400">
              <a:latin typeface="Consolas"/>
            </a:endParaRPr>
          </a:p>
          <a:p>
            <a:r>
              <a:rPr lang="en-US" sz="2400">
                <a:latin typeface="Consolas"/>
                <a:ea typeface="+mn-lt"/>
                <a:cs typeface="+mn-lt"/>
              </a:rPr>
              <a:t>    &lt;version&gt;5.11.0&lt;/version&gt;</a:t>
            </a:r>
            <a:endParaRPr lang="en-US" sz="2400">
              <a:latin typeface="Consolas"/>
            </a:endParaRPr>
          </a:p>
          <a:p>
            <a:r>
              <a:rPr lang="en-US" sz="2400">
                <a:latin typeface="Consolas"/>
                <a:ea typeface="+mn-lt"/>
                <a:cs typeface="+mn-lt"/>
              </a:rPr>
              <a:t>    &lt;scope&gt;test&lt;/scope&gt;</a:t>
            </a:r>
            <a:endParaRPr lang="en-US" sz="2400">
              <a:latin typeface="Consolas"/>
            </a:endParaRPr>
          </a:p>
          <a:p>
            <a:r>
              <a:rPr lang="en-US" sz="2400">
                <a:latin typeface="Consolas"/>
                <a:ea typeface="+mn-lt"/>
                <a:cs typeface="+mn-lt"/>
              </a:rPr>
              <a:t>&lt;/dependency&gt;</a:t>
            </a:r>
            <a:endParaRPr lang="en-US" sz="2400">
              <a:latin typeface="Consolas"/>
            </a:endParaRPr>
          </a:p>
        </p:txBody>
      </p:sp>
      <p:sp>
        <p:nvSpPr>
          <p:cNvPr id="6" name="TextBox 5">
            <a:extLst>
              <a:ext uri="{FF2B5EF4-FFF2-40B4-BE49-F238E27FC236}">
                <a16:creationId xmlns:a16="http://schemas.microsoft.com/office/drawing/2014/main" id="{55833D96-0917-BB11-9C15-3531DE009FC4}"/>
              </a:ext>
            </a:extLst>
          </p:cNvPr>
          <p:cNvSpPr txBox="1"/>
          <p:nvPr/>
        </p:nvSpPr>
        <p:spPr>
          <a:xfrm>
            <a:off x="8425932" y="4593983"/>
            <a:ext cx="9229667" cy="3915944"/>
          </a:xfrm>
          <a:prstGeom prst="rect">
            <a:avLst/>
          </a:prstGeom>
          <a:solidFill>
            <a:srgbClr val="FAF5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2400">
                <a:latin typeface="Consolas"/>
                <a:ea typeface="+mn-lt"/>
                <a:cs typeface="+mn-lt"/>
              </a:rPr>
              <a:t>&lt;dependency&gt;</a:t>
            </a:r>
          </a:p>
          <a:p>
            <a:r>
              <a:rPr lang="en-US" sz="2400">
                <a:latin typeface="Consolas"/>
                <a:ea typeface="+mn-lt"/>
                <a:cs typeface="+mn-lt"/>
              </a:rPr>
              <a:t>    &lt;groupId&gt;org.mockito&lt;/groupId&gt;</a:t>
            </a:r>
          </a:p>
          <a:p>
            <a:r>
              <a:rPr lang="en-US" sz="2400">
                <a:latin typeface="Consolas"/>
                <a:ea typeface="+mn-lt"/>
                <a:cs typeface="+mn-lt"/>
              </a:rPr>
              <a:t>    &lt;artifactId&gt;mockito-junit-jupiter&lt;/artifactId&gt;</a:t>
            </a:r>
          </a:p>
          <a:p>
            <a:r>
              <a:rPr lang="en-US" sz="2400">
                <a:latin typeface="Consolas"/>
                <a:ea typeface="+mn-lt"/>
                <a:cs typeface="+mn-lt"/>
              </a:rPr>
              <a:t>    &lt;version&gt;5.11.0&lt;/version&gt;</a:t>
            </a:r>
          </a:p>
          <a:p>
            <a:r>
              <a:rPr lang="en-US" sz="2400">
                <a:latin typeface="Consolas"/>
                <a:ea typeface="+mn-lt"/>
                <a:cs typeface="+mn-lt"/>
              </a:rPr>
              <a:t>    &lt;scope&gt;test&lt;/scope&gt;</a:t>
            </a:r>
          </a:p>
          <a:p>
            <a:r>
              <a:rPr lang="en-US" sz="2400">
                <a:latin typeface="Consolas"/>
                <a:ea typeface="+mn-lt"/>
                <a:cs typeface="+mn-lt"/>
              </a:rPr>
              <a:t>&lt;/dependency&gt;</a:t>
            </a:r>
          </a:p>
        </p:txBody>
      </p:sp>
    </p:spTree>
    <p:extLst>
      <p:ext uri="{BB962C8B-B14F-4D97-AF65-F5344CB8AC3E}">
        <p14:creationId xmlns:p14="http://schemas.microsoft.com/office/powerpoint/2010/main" val="282786556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xfrm>
            <a:off x="5289996" y="2795882"/>
            <a:ext cx="18415001" cy="1473201"/>
          </a:xfrm>
          <a:prstGeom prst="rect">
            <a:avLst/>
          </a:prstGeom>
        </p:spPr>
        <p:txBody>
          <a:bodyPr lIns="0" tIns="0" rIns="0" bIns="0" anchor="t">
            <a:normAutofit fontScale="90000"/>
          </a:bodyPr>
          <a:lstStyle/>
          <a:p>
            <a:r>
              <a:rPr lang="en-US" b="1">
                <a:latin typeface="Dava Sans"/>
              </a:rPr>
              <a:t>Mockito features walkthrough</a:t>
            </a:r>
          </a:p>
        </p:txBody>
      </p:sp>
      <p:sp>
        <p:nvSpPr>
          <p:cNvPr id="254" name="01"/>
          <p:cNvSpPr txBox="1">
            <a:spLocks noGrp="1"/>
          </p:cNvSpPr>
          <p:nvPr>
            <p:ph type="body" sz="quarter" idx="21"/>
          </p:nvPr>
        </p:nvSpPr>
        <p:spPr>
          <a:prstGeom prst="rect">
            <a:avLst/>
          </a:prstGeom>
        </p:spPr>
        <p:txBody>
          <a:bodyPr/>
          <a:lstStyle/>
          <a:p>
            <a:r>
              <a:rPr lang="en-US" b="1">
                <a:latin typeface="Dava Sans"/>
              </a:rPr>
              <a:t>11</a:t>
            </a:r>
            <a:endParaRPr b="1">
              <a:latin typeface="Dava Sans"/>
            </a:endParaRPr>
          </a:p>
        </p:txBody>
      </p:sp>
      <p:sp>
        <p:nvSpPr>
          <p:cNvPr id="5" name="What is simply dummy text of the printing and typesetting industry has been the industry's standard dummy text ever since the 1500s when an unknown printer took a galley of type and scrambled it to make a type specimen book it has.…">
            <a:extLst>
              <a:ext uri="{FF2B5EF4-FFF2-40B4-BE49-F238E27FC236}">
                <a16:creationId xmlns:a16="http://schemas.microsoft.com/office/drawing/2014/main" id="{3CD54E12-D3C4-479D-45AF-CCEFE7DE03DA}"/>
              </a:ext>
            </a:extLst>
          </p:cNvPr>
          <p:cNvSpPr txBox="1"/>
          <p:nvPr/>
        </p:nvSpPr>
        <p:spPr>
          <a:xfrm>
            <a:off x="830863" y="4244581"/>
            <a:ext cx="12055080" cy="533325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t">
            <a:spAutoFit/>
          </a:bodyPr>
          <a:lstStyle/>
          <a:p>
            <a:pPr marL="359410" indent="-359410">
              <a:buClr>
                <a:srgbClr val="FF4230"/>
              </a:buClr>
              <a:buFont typeface="Arial"/>
              <a:buChar char="•"/>
            </a:pPr>
            <a:r>
              <a:rPr lang="en-US" sz="2800" b="1" kern="100" dirty="0">
                <a:solidFill>
                  <a:srgbClr val="FFFFFF"/>
                </a:solidFill>
                <a:ea typeface="Calibri"/>
                <a:cs typeface="Times New Roman"/>
              </a:rPr>
              <a:t>Create a Test Double</a:t>
            </a:r>
            <a:br>
              <a:rPr lang="en-US" sz="2800" b="1" kern="100" dirty="0">
                <a:effectLst/>
                <a:ea typeface="Calibri" panose="020F0502020204030204" pitchFamily="34" charset="0"/>
                <a:cs typeface="Times New Roman" panose="02020603050405020304" pitchFamily="18" charset="0"/>
              </a:rPr>
            </a:br>
            <a:r>
              <a:rPr lang="en-US" sz="2800" kern="100" dirty="0">
                <a:solidFill>
                  <a:srgbClr val="FFFFFF"/>
                </a:solidFill>
                <a:ea typeface="Calibri"/>
                <a:cs typeface="Times New Roman"/>
              </a:rPr>
              <a:t>Using methods: mock(), spy()</a:t>
            </a:r>
            <a:endParaRPr lang="en-US" sz="2800" dirty="0"/>
          </a:p>
          <a:p>
            <a:pPr marL="359410" indent="-359410">
              <a:buClr>
                <a:srgbClr val="FF4230"/>
              </a:buClr>
              <a:buFont typeface="Arial"/>
              <a:buChar char="•"/>
              <a:tabLst>
                <a:tab pos="457200" algn="l"/>
              </a:tabLst>
            </a:pPr>
            <a:r>
              <a:rPr lang="en-US" sz="2800" b="1" kern="100" dirty="0">
                <a:solidFill>
                  <a:srgbClr val="FFFFFF"/>
                </a:solidFill>
                <a:ea typeface="Calibri"/>
                <a:cs typeface="Times New Roman"/>
              </a:rPr>
              <a:t>Define method calls from Mocked class </a:t>
            </a:r>
            <a:br>
              <a:rPr lang="en-US" sz="2800" kern="100" dirty="0">
                <a:ea typeface="Calibri" panose="020F0502020204030204" pitchFamily="34" charset="0"/>
                <a:cs typeface="Times New Roman"/>
              </a:rPr>
            </a:br>
            <a:r>
              <a:rPr lang="en-US" sz="2800" kern="100" dirty="0">
                <a:solidFill>
                  <a:srgbClr val="FFFFFF"/>
                </a:solidFill>
                <a:ea typeface="Calibri"/>
                <a:cs typeface="Times New Roman"/>
              </a:rPr>
              <a:t>Using: when(),  given()</a:t>
            </a:r>
            <a:endParaRPr lang="en-US" sz="2800" kern="100" dirty="0">
              <a:solidFill>
                <a:srgbClr val="FFFFFF"/>
              </a:solidFill>
              <a:effectLst/>
              <a:ea typeface="Calibri"/>
              <a:cs typeface="Times New Roman"/>
            </a:endParaRPr>
          </a:p>
          <a:p>
            <a:pPr marL="359410" indent="-359410">
              <a:buClr>
                <a:srgbClr val="FF4230"/>
              </a:buClr>
              <a:buFont typeface="Arial"/>
              <a:buChar char="•"/>
              <a:tabLst>
                <a:tab pos="457200" algn="l"/>
              </a:tabLst>
            </a:pPr>
            <a:r>
              <a:rPr lang="en-US" sz="2800" b="1" kern="100" dirty="0">
                <a:solidFill>
                  <a:srgbClr val="FFFFFF"/>
                </a:solidFill>
                <a:ea typeface="Calibri"/>
                <a:cs typeface="Times New Roman"/>
              </a:rPr>
              <a:t>Instruct "void" methods from Mocked class on what to return</a:t>
            </a:r>
            <a:br>
              <a:rPr lang="en-US" sz="2800" b="1" kern="100" dirty="0">
                <a:ea typeface="Calibri" panose="020F0502020204030204" pitchFamily="34" charset="0"/>
                <a:cs typeface="Times New Roman"/>
              </a:rPr>
            </a:br>
            <a:r>
              <a:rPr lang="en-US" sz="2800" kern="100" dirty="0">
                <a:solidFill>
                  <a:srgbClr val="FFFFFF"/>
                </a:solidFill>
                <a:ea typeface="Calibri"/>
                <a:cs typeface="Times New Roman"/>
              </a:rPr>
              <a:t>With: </a:t>
            </a:r>
            <a:r>
              <a:rPr lang="en-US" sz="2800" kern="100" dirty="0" err="1">
                <a:solidFill>
                  <a:srgbClr val="FFFFFF"/>
                </a:solidFill>
                <a:ea typeface="Calibri"/>
                <a:cs typeface="Times New Roman"/>
              </a:rPr>
              <a:t>doReturn</a:t>
            </a:r>
            <a:r>
              <a:rPr lang="en-US" sz="2800" kern="100" dirty="0">
                <a:solidFill>
                  <a:srgbClr val="FFFFFF"/>
                </a:solidFill>
                <a:ea typeface="Calibri"/>
                <a:cs typeface="Times New Roman"/>
              </a:rPr>
              <a:t>(), </a:t>
            </a:r>
            <a:r>
              <a:rPr lang="en-US" sz="2800" kern="100" dirty="0" err="1">
                <a:solidFill>
                  <a:srgbClr val="FFFFFF"/>
                </a:solidFill>
                <a:ea typeface="Calibri"/>
                <a:cs typeface="Times New Roman"/>
              </a:rPr>
              <a:t>doNothing</a:t>
            </a:r>
            <a:r>
              <a:rPr lang="en-US" sz="2800" kern="100" dirty="0">
                <a:solidFill>
                  <a:srgbClr val="FFFFFF"/>
                </a:solidFill>
                <a:ea typeface="Calibri"/>
                <a:cs typeface="Times New Roman"/>
              </a:rPr>
              <a:t>(), </a:t>
            </a:r>
            <a:r>
              <a:rPr lang="en-US" sz="2800" kern="100" dirty="0" err="1">
                <a:solidFill>
                  <a:srgbClr val="FFFFFF"/>
                </a:solidFill>
                <a:ea typeface="Calibri"/>
                <a:cs typeface="Times New Roman"/>
              </a:rPr>
              <a:t>doCallRealMethod</a:t>
            </a:r>
            <a:r>
              <a:rPr lang="en-US" sz="2800" kern="100" dirty="0">
                <a:solidFill>
                  <a:srgbClr val="FFFFFF"/>
                </a:solidFill>
                <a:ea typeface="Calibri"/>
                <a:cs typeface="Times New Roman"/>
              </a:rPr>
              <a:t>(), </a:t>
            </a:r>
            <a:r>
              <a:rPr lang="en-US" sz="2800" kern="100" dirty="0" err="1">
                <a:solidFill>
                  <a:srgbClr val="FFFFFF"/>
                </a:solidFill>
                <a:ea typeface="Calibri"/>
                <a:cs typeface="Times New Roman"/>
              </a:rPr>
              <a:t>doThrow</a:t>
            </a:r>
            <a:r>
              <a:rPr lang="en-US" sz="2800" kern="100" dirty="0">
                <a:solidFill>
                  <a:srgbClr val="FFFFFF"/>
                </a:solidFill>
                <a:ea typeface="Calibri"/>
                <a:cs typeface="Times New Roman"/>
              </a:rPr>
              <a:t>(), </a:t>
            </a:r>
            <a:r>
              <a:rPr lang="en-US" sz="2800" kern="100" dirty="0" err="1">
                <a:solidFill>
                  <a:srgbClr val="FFFFFF"/>
                </a:solidFill>
                <a:ea typeface="Calibri"/>
                <a:cs typeface="Times New Roman"/>
              </a:rPr>
              <a:t>doAnswer</a:t>
            </a:r>
            <a:r>
              <a:rPr lang="en-US" sz="2800" kern="100" dirty="0">
                <a:solidFill>
                  <a:srgbClr val="FFFFFF"/>
                </a:solidFill>
                <a:ea typeface="Calibri"/>
                <a:cs typeface="Times New Roman"/>
              </a:rPr>
              <a:t>()</a:t>
            </a:r>
            <a:endParaRPr lang="en-US" sz="2800" kern="100" dirty="0">
              <a:solidFill>
                <a:srgbClr val="FFFFFF"/>
              </a:solidFill>
              <a:effectLst/>
              <a:ea typeface="Calibri" panose="020F0502020204030204" pitchFamily="34" charset="0"/>
              <a:cs typeface="Times New Roman"/>
            </a:endParaRPr>
          </a:p>
          <a:p>
            <a:pPr marL="359410" indent="-359410">
              <a:buClr>
                <a:srgbClr val="FF4230"/>
              </a:buClr>
              <a:buFont typeface="Arial"/>
              <a:buChar char="•"/>
              <a:tabLst>
                <a:tab pos="457200" algn="l"/>
              </a:tabLst>
            </a:pPr>
            <a:r>
              <a:rPr lang="en-US" sz="2800" b="1" kern="100" dirty="0">
                <a:solidFill>
                  <a:srgbClr val="FFFFFF"/>
                </a:solidFill>
                <a:ea typeface="Calibri"/>
                <a:cs typeface="Times New Roman"/>
              </a:rPr>
              <a:t>Instruct methods with a specified return type </a:t>
            </a:r>
            <a:br>
              <a:rPr lang="en-US" sz="2800" b="1" kern="100" dirty="0">
                <a:ea typeface="Calibri"/>
                <a:cs typeface="Times New Roman"/>
              </a:rPr>
            </a:br>
            <a:r>
              <a:rPr lang="en-US" sz="2800" kern="100" dirty="0">
                <a:solidFill>
                  <a:srgbClr val="FFFFFF"/>
                </a:solidFill>
                <a:ea typeface="Calibri"/>
                <a:cs typeface="Times New Roman"/>
              </a:rPr>
              <a:t>with: </a:t>
            </a:r>
            <a:r>
              <a:rPr lang="en-US" sz="2800" kern="100" dirty="0" err="1">
                <a:solidFill>
                  <a:srgbClr val="FFFFFF"/>
                </a:solidFill>
                <a:ea typeface="Calibri"/>
                <a:cs typeface="Times New Roman"/>
              </a:rPr>
              <a:t>thenReturn</a:t>
            </a:r>
            <a:r>
              <a:rPr lang="en-US" sz="2800" kern="100" dirty="0">
                <a:solidFill>
                  <a:srgbClr val="FFFFFF"/>
                </a:solidFill>
                <a:ea typeface="Calibri"/>
                <a:cs typeface="Times New Roman"/>
              </a:rPr>
              <a:t>() function</a:t>
            </a:r>
          </a:p>
        </p:txBody>
      </p:sp>
      <p:sp>
        <p:nvSpPr>
          <p:cNvPr id="3" name="What is simply dummy text of the printing and typesetting industry has been the industry's standard dummy text ever since the 1500s when an unknown printer took a galley of type and scrambled it to make a type specimen book it has.…">
            <a:extLst>
              <a:ext uri="{FF2B5EF4-FFF2-40B4-BE49-F238E27FC236}">
                <a16:creationId xmlns:a16="http://schemas.microsoft.com/office/drawing/2014/main" id="{D4FDFFB1-AA87-AEAB-D3FB-C6CCA6557E05}"/>
              </a:ext>
            </a:extLst>
          </p:cNvPr>
          <p:cNvSpPr txBox="1"/>
          <p:nvPr/>
        </p:nvSpPr>
        <p:spPr>
          <a:xfrm>
            <a:off x="12976495" y="7060185"/>
            <a:ext cx="10433389" cy="6382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359410" indent="-359410">
              <a:buClr>
                <a:srgbClr val="FF4230"/>
              </a:buClr>
              <a:buFont typeface="Arial"/>
              <a:buChar char="•"/>
              <a:tabLst>
                <a:tab pos="457200" algn="l"/>
              </a:tabLst>
            </a:pPr>
            <a:r>
              <a:rPr lang="en-US" sz="2800" b="1" kern="100" dirty="0">
                <a:solidFill>
                  <a:srgbClr val="FFFFFF"/>
                </a:solidFill>
                <a:ea typeface="Calibri" panose="020F0502020204030204" pitchFamily="34" charset="0"/>
                <a:cs typeface="Times New Roman"/>
              </a:rPr>
              <a:t>Inject dependencies through annotations </a:t>
            </a:r>
            <a:br>
              <a:rPr lang="en-US" sz="2400" b="1" kern="100" dirty="0">
                <a:ea typeface="Calibri" panose="020F0502020204030204" pitchFamily="34" charset="0"/>
                <a:cs typeface="Times New Roman" panose="02020603050405020304" pitchFamily="18" charset="0"/>
              </a:rPr>
            </a:br>
            <a:r>
              <a:rPr lang="en-US" sz="2400" kern="100" dirty="0">
                <a:solidFill>
                  <a:srgbClr val="FFFFFF"/>
                </a:solidFill>
                <a:ea typeface="Calibri" panose="020F0502020204030204" pitchFamily="34" charset="0"/>
                <a:cs typeface="Times New Roman"/>
              </a:rPr>
              <a:t>@Spy, @Mock, @InjectMocks</a:t>
            </a:r>
          </a:p>
          <a:p>
            <a:pPr marL="359410" indent="-359410">
              <a:buClr>
                <a:srgbClr val="FF4230"/>
              </a:buClr>
              <a:buFont typeface="Arial"/>
              <a:buChar char="•"/>
              <a:tabLst>
                <a:tab pos="457200" algn="l"/>
              </a:tabLst>
            </a:pPr>
            <a:r>
              <a:rPr lang="en-US" sz="2800" b="1" kern="100" dirty="0">
                <a:solidFill>
                  <a:srgbClr val="FFFFFF"/>
                </a:solidFill>
                <a:ea typeface="Calibri"/>
                <a:cs typeface="Times New Roman"/>
              </a:rPr>
              <a:t>Dynamic stubbing</a:t>
            </a:r>
            <a:br>
              <a:rPr lang="en-US" sz="2800" b="1" kern="100" dirty="0">
                <a:ea typeface="Calibri" panose="020F0502020204030204" pitchFamily="34" charset="0"/>
                <a:cs typeface="Times New Roman" panose="02020603050405020304" pitchFamily="18" charset="0"/>
              </a:rPr>
            </a:br>
            <a:r>
              <a:rPr lang="en-US" sz="2800" kern="100" dirty="0">
                <a:solidFill>
                  <a:srgbClr val="FFFFFF"/>
                </a:solidFill>
                <a:ea typeface="Calibri"/>
                <a:cs typeface="Times New Roman"/>
              </a:rPr>
              <a:t>Answer functional interface</a:t>
            </a:r>
            <a:endParaRPr lang="en-US" sz="2800" kern="100" dirty="0">
              <a:solidFill>
                <a:srgbClr val="FFFFFF"/>
              </a:solidFill>
              <a:ea typeface="Calibri"/>
              <a:cs typeface="Times New Roman" panose="02020603050405020304" pitchFamily="18" charset="0"/>
            </a:endParaRPr>
          </a:p>
          <a:p>
            <a:pPr marL="359410" indent="-359410">
              <a:buClr>
                <a:srgbClr val="FF4230"/>
              </a:buClr>
              <a:buFont typeface="Arial"/>
              <a:buChar char="•"/>
              <a:tabLst>
                <a:tab pos="457200" algn="l"/>
              </a:tabLst>
            </a:pPr>
            <a:r>
              <a:rPr lang="en-US" sz="2800" b="1" kern="100" dirty="0">
                <a:solidFill>
                  <a:srgbClr val="FFFFFF"/>
                </a:solidFill>
                <a:ea typeface="Calibri" panose="020F0502020204030204" pitchFamily="34" charset="0"/>
                <a:cs typeface="Times New Roman"/>
              </a:rPr>
              <a:t>Internal method calls verification</a:t>
            </a:r>
            <a:br>
              <a:rPr lang="en-US" sz="2400" b="1" kern="100" dirty="0">
                <a:ea typeface="Calibri" panose="020F0502020204030204" pitchFamily="34" charset="0"/>
                <a:cs typeface="Times New Roman"/>
              </a:rPr>
            </a:br>
            <a:r>
              <a:rPr lang="en-US" sz="2400" kern="100" dirty="0">
                <a:solidFill>
                  <a:srgbClr val="FFFFFF"/>
                </a:solidFill>
                <a:ea typeface="Calibri" panose="020F0502020204030204" pitchFamily="34" charset="0"/>
                <a:cs typeface="Times New Roman"/>
              </a:rPr>
              <a:t>verify(), then(), should()</a:t>
            </a:r>
            <a:endParaRPr lang="en-US" sz="2400" b="1" kern="100" dirty="0">
              <a:solidFill>
                <a:srgbClr val="FFFFFF"/>
              </a:solidFill>
              <a:ea typeface="Calibri" panose="020F0502020204030204" pitchFamily="34" charset="0"/>
              <a:cs typeface="Times New Roman"/>
            </a:endParaRPr>
          </a:p>
          <a:p>
            <a:pPr marL="359410" indent="-359410">
              <a:buClr>
                <a:srgbClr val="FF4230"/>
              </a:buClr>
              <a:buFont typeface="Arial"/>
              <a:buChar char="•"/>
              <a:tabLst>
                <a:tab pos="457200" algn="l"/>
              </a:tabLst>
            </a:pPr>
            <a:r>
              <a:rPr lang="en-US" sz="2800" b="1" kern="100" dirty="0">
                <a:solidFill>
                  <a:srgbClr val="FFFFFF"/>
                </a:solidFill>
                <a:ea typeface="Calibri" panose="020F0502020204030204" pitchFamily="34" charset="0"/>
                <a:cs typeface="Times New Roman"/>
              </a:rPr>
              <a:t>Argument capturing</a:t>
            </a:r>
            <a:br>
              <a:rPr lang="en-US" sz="2400" b="1" kern="100" dirty="0">
                <a:ea typeface="Calibri" panose="020F0502020204030204" pitchFamily="34" charset="0"/>
                <a:cs typeface="Times New Roman"/>
              </a:rPr>
            </a:br>
            <a:r>
              <a:rPr lang="en-US" sz="2400" kern="100" dirty="0" err="1">
                <a:solidFill>
                  <a:srgbClr val="FFFFFF"/>
                </a:solidFill>
                <a:ea typeface="Calibri" panose="020F0502020204030204" pitchFamily="34" charset="0"/>
                <a:cs typeface="Times New Roman"/>
              </a:rPr>
              <a:t>ArfumentCaptor</a:t>
            </a:r>
            <a:r>
              <a:rPr lang="en-US" sz="2400" kern="100" dirty="0">
                <a:solidFill>
                  <a:srgbClr val="FFFFFF"/>
                </a:solidFill>
                <a:ea typeface="Calibri" panose="020F0502020204030204" pitchFamily="34" charset="0"/>
                <a:cs typeface="Times New Roman"/>
              </a:rPr>
              <a:t>&lt;T&gt;,  capture(), </a:t>
            </a:r>
            <a:r>
              <a:rPr lang="en-US" sz="2400" kern="100" dirty="0" err="1">
                <a:solidFill>
                  <a:srgbClr val="FFFFFF"/>
                </a:solidFill>
                <a:ea typeface="Calibri" panose="020F0502020204030204" pitchFamily="34" charset="0"/>
                <a:cs typeface="Times New Roman"/>
              </a:rPr>
              <a:t>getValue</a:t>
            </a:r>
            <a:r>
              <a:rPr lang="en-US" sz="2400" kern="100" dirty="0">
                <a:solidFill>
                  <a:srgbClr val="FFFFFF"/>
                </a:solidFill>
                <a:ea typeface="Calibri" panose="020F0502020204030204" pitchFamily="34" charset="0"/>
                <a:cs typeface="Times New Roman"/>
              </a:rPr>
              <a:t>()</a:t>
            </a:r>
            <a:endParaRPr lang="en-US" sz="2400" kern="100" dirty="0">
              <a:solidFill>
                <a:srgbClr val="FFFFFF"/>
              </a:solidFill>
              <a:effectLst/>
              <a:ea typeface="Calibri" panose="020F0502020204030204" pitchFamily="34" charset="0"/>
              <a:cs typeface="Times New Roman" panose="02020603050405020304" pitchFamily="18" charset="0"/>
            </a:endParaRPr>
          </a:p>
          <a:p>
            <a:pPr marL="359410" indent="-359410">
              <a:buClr>
                <a:srgbClr val="FF4230"/>
              </a:buClr>
              <a:buFont typeface="Arial"/>
              <a:buChar char="•"/>
              <a:tabLst>
                <a:tab pos="457200" algn="l"/>
              </a:tabLst>
            </a:pPr>
            <a:r>
              <a:rPr lang="en-US" sz="2800" b="1" kern="100" dirty="0">
                <a:solidFill>
                  <a:srgbClr val="FFFFFF"/>
                </a:solidFill>
                <a:ea typeface="Calibri" panose="020F0502020204030204" pitchFamily="34" charset="0"/>
                <a:cs typeface="Times New Roman"/>
              </a:rPr>
              <a:t>Argument matchers</a:t>
            </a:r>
            <a:br>
              <a:rPr lang="en-US" sz="2400" kern="100" dirty="0">
                <a:ea typeface="Calibri" panose="020F0502020204030204" pitchFamily="34" charset="0"/>
                <a:cs typeface="Times New Roman"/>
              </a:rPr>
            </a:br>
            <a:r>
              <a:rPr lang="en-US" sz="2400" kern="100" dirty="0">
                <a:solidFill>
                  <a:srgbClr val="FFFFFF"/>
                </a:solidFill>
                <a:ea typeface="Calibri" panose="020F0502020204030204" pitchFamily="34" charset="0"/>
                <a:cs typeface="Times New Roman"/>
              </a:rPr>
              <a:t>any(), </a:t>
            </a:r>
            <a:r>
              <a:rPr lang="en-US" sz="2400" kern="100" dirty="0" err="1">
                <a:solidFill>
                  <a:srgbClr val="FFFFFF"/>
                </a:solidFill>
                <a:ea typeface="Calibri" panose="020F0502020204030204" pitchFamily="34" charset="0"/>
                <a:cs typeface="Times New Roman"/>
              </a:rPr>
              <a:t>anyString</a:t>
            </a:r>
            <a:r>
              <a:rPr lang="en-US" sz="2400" kern="100" dirty="0">
                <a:solidFill>
                  <a:srgbClr val="FFFFFF"/>
                </a:solidFill>
                <a:ea typeface="Calibri" panose="020F0502020204030204" pitchFamily="34" charset="0"/>
                <a:cs typeface="Times New Roman"/>
              </a:rPr>
              <a:t>(), </a:t>
            </a:r>
            <a:r>
              <a:rPr lang="en-US" sz="2400" kern="100" dirty="0" err="1">
                <a:solidFill>
                  <a:srgbClr val="FFFFFF"/>
                </a:solidFill>
                <a:ea typeface="Calibri" panose="020F0502020204030204" pitchFamily="34" charset="0"/>
                <a:cs typeface="Times New Roman"/>
              </a:rPr>
              <a:t>anyObject</a:t>
            </a:r>
            <a:r>
              <a:rPr lang="en-US" sz="2400" kern="100" dirty="0">
                <a:solidFill>
                  <a:srgbClr val="FFFFFF"/>
                </a:solidFill>
                <a:ea typeface="Calibri" panose="020F0502020204030204" pitchFamily="34" charset="0"/>
                <a:cs typeface="Times New Roman"/>
              </a:rPr>
              <a:t>(), </a:t>
            </a:r>
            <a:r>
              <a:rPr lang="en-US" sz="2400" kern="100" dirty="0" err="1">
                <a:solidFill>
                  <a:srgbClr val="FFFFFF"/>
                </a:solidFill>
                <a:ea typeface="Calibri" panose="020F0502020204030204" pitchFamily="34" charset="0"/>
                <a:cs typeface="Times New Roman"/>
              </a:rPr>
              <a:t>anyCollectio</a:t>
            </a:r>
            <a:r>
              <a:rPr lang="en-US" sz="2400" kern="100" dirty="0">
                <a:solidFill>
                  <a:srgbClr val="FFFFFF"/>
                </a:solidFill>
                <a:ea typeface="Calibri" panose="020F0502020204030204" pitchFamily="34" charset="0"/>
                <a:cs typeface="Times New Roman"/>
              </a:rPr>
              <a:t>() ...</a:t>
            </a:r>
          </a:p>
          <a:p>
            <a:pPr>
              <a:buClr>
                <a:srgbClr val="FF4230"/>
              </a:buClr>
              <a:tabLst>
                <a:tab pos="457200" algn="l"/>
              </a:tabLst>
            </a:pPr>
            <a:endParaRPr lang="en-US" sz="2400" b="1" kern="1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752825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lide Number"/>
          <p:cNvSpPr txBox="1">
            <a:spLocks noGrp="1"/>
          </p:cNvSpPr>
          <p:nvPr>
            <p:ph type="sldNum" sz="quarter" idx="2"/>
          </p:nvPr>
        </p:nvSpPr>
        <p:spPr>
          <a:prstGeom prst="rect">
            <a:avLst/>
          </a:prstGeom>
          <a:solidFill>
            <a:srgbClr val="000000">
              <a:alpha val="0"/>
            </a:srgbClr>
          </a:solidFill>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57</a:t>
            </a:fld>
            <a:endParaRPr/>
          </a:p>
        </p:txBody>
      </p:sp>
      <p:sp>
        <p:nvSpPr>
          <p:cNvPr id="5" name="Insert title here">
            <a:extLst>
              <a:ext uri="{FF2B5EF4-FFF2-40B4-BE49-F238E27FC236}">
                <a16:creationId xmlns:a16="http://schemas.microsoft.com/office/drawing/2014/main" id="{9299F06D-1E5E-97C5-877E-BFA8846D6909}"/>
              </a:ext>
            </a:extLst>
          </p:cNvPr>
          <p:cNvSpPr txBox="1"/>
          <p:nvPr/>
        </p:nvSpPr>
        <p:spPr>
          <a:xfrm>
            <a:off x="609600" y="1932302"/>
            <a:ext cx="7294230" cy="172354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b="1">
                <a:latin typeface="Dava Sans"/>
              </a:rPr>
              <a:t>Create a test double</a:t>
            </a:r>
            <a:endParaRPr lang="en-US"/>
          </a:p>
        </p:txBody>
      </p:sp>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8537552" y="2511185"/>
            <a:ext cx="7313912" cy="231409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ea typeface="+mn-lt"/>
                <a:cs typeface="+mn-lt"/>
              </a:rPr>
              <a:t>Creates a Nullified version of the Class</a:t>
            </a:r>
            <a:br>
              <a:rPr lang="en-GB" sz="2400">
                <a:ea typeface="+mn-lt"/>
                <a:cs typeface="+mn-lt"/>
              </a:rPr>
            </a:br>
            <a:r>
              <a:rPr lang="en-GB" sz="2400">
                <a:ea typeface="+mn-lt"/>
                <a:cs typeface="+mn-lt"/>
              </a:rPr>
              <a:t>All the properties, logic and behaviours of a mocked instance of the class will return null or the equivalent of null. </a:t>
            </a:r>
          </a:p>
        </p:txBody>
      </p:sp>
      <p:sp>
        <p:nvSpPr>
          <p:cNvPr id="25" name="Short title">
            <a:extLst>
              <a:ext uri="{FF2B5EF4-FFF2-40B4-BE49-F238E27FC236}">
                <a16:creationId xmlns:a16="http://schemas.microsoft.com/office/drawing/2014/main" id="{45CD1D3E-FF4B-7D2D-2812-F76DF16DCB66}"/>
              </a:ext>
            </a:extLst>
          </p:cNvPr>
          <p:cNvSpPr/>
          <p:nvPr/>
        </p:nvSpPr>
        <p:spPr>
          <a:xfrm>
            <a:off x="8537552" y="1543200"/>
            <a:ext cx="326670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latin typeface="Consolas"/>
              </a:rPr>
              <a:t>mock()</a:t>
            </a:r>
          </a:p>
        </p:txBody>
      </p:sp>
      <p:sp>
        <p:nvSpPr>
          <p:cNvPr id="26"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85913B6D-5AAE-AE78-08F6-7EF943CC7B14}"/>
              </a:ext>
            </a:extLst>
          </p:cNvPr>
          <p:cNvSpPr/>
          <p:nvPr/>
        </p:nvSpPr>
        <p:spPr>
          <a:xfrm>
            <a:off x="16461793" y="2511185"/>
            <a:ext cx="7318923" cy="231409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ea typeface="+mn-lt"/>
                <a:cs typeface="+mn-lt"/>
              </a:rPr>
              <a:t>Creates an instance of Class that is similar to the real one, giving access to all properties and logic. </a:t>
            </a:r>
            <a:br>
              <a:rPr lang="en-GB" sz="2400" dirty="0">
                <a:ea typeface="+mn-lt"/>
                <a:cs typeface="+mn-lt"/>
              </a:rPr>
            </a:br>
            <a:endParaRPr lang="en-GB" sz="2400" dirty="0">
              <a:ea typeface="+mn-lt"/>
              <a:cs typeface="+mn-lt"/>
            </a:endParaRPr>
          </a:p>
        </p:txBody>
      </p:sp>
      <p:sp>
        <p:nvSpPr>
          <p:cNvPr id="27"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923B6A4-7041-8E7A-45EA-A9ED4AFCFC4E}"/>
              </a:ext>
            </a:extLst>
          </p:cNvPr>
          <p:cNvSpPr/>
          <p:nvPr/>
        </p:nvSpPr>
        <p:spPr>
          <a:xfrm>
            <a:off x="8537552" y="8018260"/>
            <a:ext cx="7312026" cy="12060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t>A STUB is a mocked test double with at least one method being instructed on its return</a:t>
            </a:r>
          </a:p>
        </p:txBody>
      </p:sp>
      <p:sp>
        <p:nvSpPr>
          <p:cNvPr id="28"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C5DE49AE-239F-7AF6-3D08-7AA2C53EE440}"/>
              </a:ext>
            </a:extLst>
          </p:cNvPr>
          <p:cNvSpPr/>
          <p:nvPr/>
        </p:nvSpPr>
        <p:spPr>
          <a:xfrm>
            <a:off x="16461793" y="8018260"/>
            <a:ext cx="7309100" cy="361445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t>Mocking using Mockito's 'Answer' class constants</a:t>
            </a:r>
          </a:p>
          <a:p>
            <a:pPr>
              <a:lnSpc>
                <a:spcPct val="150000"/>
              </a:lnSpc>
            </a:pPr>
            <a:r>
              <a:rPr lang="en-GB" sz="2400" dirty="0"/>
              <a:t>RETURNS_DEFAULTS</a:t>
            </a:r>
            <a:br>
              <a:rPr lang="en-GB" sz="2400" dirty="0"/>
            </a:br>
            <a:r>
              <a:rPr lang="en-GB" sz="2400" dirty="0">
                <a:ea typeface="+mn-lt"/>
                <a:cs typeface="+mn-lt"/>
              </a:rPr>
              <a:t>RETURNS_SMART_NULL</a:t>
            </a:r>
            <a:br>
              <a:rPr lang="en-GB" sz="2400" dirty="0">
                <a:ea typeface="+mn-lt"/>
                <a:cs typeface="+mn-lt"/>
              </a:rPr>
            </a:br>
            <a:r>
              <a:rPr lang="en-GB" sz="2400" dirty="0">
                <a:ea typeface="+mn-lt"/>
                <a:cs typeface="+mn-lt"/>
              </a:rPr>
              <a:t>RETURNS_MOCKS</a:t>
            </a:r>
            <a:br>
              <a:rPr lang="en-GB" sz="2400" dirty="0">
                <a:ea typeface="+mn-lt"/>
                <a:cs typeface="+mn-lt"/>
              </a:rPr>
            </a:br>
            <a:r>
              <a:rPr lang="en-GB" sz="2400" dirty="0">
                <a:ea typeface="+mn-lt"/>
                <a:cs typeface="+mn-lt"/>
              </a:rPr>
              <a:t>RETURNS_DEEP_STUBS</a:t>
            </a:r>
            <a:endParaRPr lang="en-GB" sz="2400" dirty="0"/>
          </a:p>
        </p:txBody>
      </p:sp>
      <p:sp>
        <p:nvSpPr>
          <p:cNvPr id="29" name="Short title">
            <a:extLst>
              <a:ext uri="{FF2B5EF4-FFF2-40B4-BE49-F238E27FC236}">
                <a16:creationId xmlns:a16="http://schemas.microsoft.com/office/drawing/2014/main" id="{7827D212-B803-A01A-C662-6CB4D70BFAD2}"/>
              </a:ext>
            </a:extLst>
          </p:cNvPr>
          <p:cNvSpPr/>
          <p:nvPr/>
        </p:nvSpPr>
        <p:spPr>
          <a:xfrm>
            <a:off x="16461793" y="1543202"/>
            <a:ext cx="1751334"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latin typeface="Consolas"/>
              </a:rPr>
              <a:t>spy()</a:t>
            </a:r>
          </a:p>
        </p:txBody>
      </p:sp>
      <p:sp>
        <p:nvSpPr>
          <p:cNvPr id="30" name="Short title">
            <a:extLst>
              <a:ext uri="{FF2B5EF4-FFF2-40B4-BE49-F238E27FC236}">
                <a16:creationId xmlns:a16="http://schemas.microsoft.com/office/drawing/2014/main" id="{63EFE45D-17D7-E84B-1951-09D49E719F36}"/>
              </a:ext>
            </a:extLst>
          </p:cNvPr>
          <p:cNvSpPr/>
          <p:nvPr/>
        </p:nvSpPr>
        <p:spPr>
          <a:xfrm>
            <a:off x="8537552" y="6509288"/>
            <a:ext cx="6587833" cy="1504481"/>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latin typeface="Consolas"/>
              </a:rPr>
              <a:t>STUB = mock() or spy() + when() + thenReturn()</a:t>
            </a:r>
            <a:endParaRPr lang="en-US" sz="2800" b="1">
              <a:latin typeface="Consolas"/>
            </a:endParaRPr>
          </a:p>
        </p:txBody>
      </p:sp>
      <p:sp>
        <p:nvSpPr>
          <p:cNvPr id="31" name="Short title">
            <a:extLst>
              <a:ext uri="{FF2B5EF4-FFF2-40B4-BE49-F238E27FC236}">
                <a16:creationId xmlns:a16="http://schemas.microsoft.com/office/drawing/2014/main" id="{6F71F1A1-0F15-72F1-246E-7A2F42338109}"/>
              </a:ext>
            </a:extLst>
          </p:cNvPr>
          <p:cNvSpPr/>
          <p:nvPr/>
        </p:nvSpPr>
        <p:spPr>
          <a:xfrm>
            <a:off x="16461793" y="7143144"/>
            <a:ext cx="6805933"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latin typeface="Consolas"/>
                <a:ea typeface="+mn-lt"/>
                <a:cs typeface="+mn-lt"/>
              </a:rPr>
              <a:t>Customizable mock and Deep Mock</a:t>
            </a:r>
            <a:endParaRPr lang="en-US" sz="2800" b="1">
              <a:solidFill>
                <a:srgbClr val="FF4230"/>
              </a:solidFill>
              <a:latin typeface="Consolas"/>
            </a:endParaRPr>
          </a:p>
        </p:txBody>
      </p:sp>
    </p:spTree>
    <p:extLst>
      <p:ext uri="{BB962C8B-B14F-4D97-AF65-F5344CB8AC3E}">
        <p14:creationId xmlns:p14="http://schemas.microsoft.com/office/powerpoint/2010/main" val="9277039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1581466" y="3077846"/>
            <a:ext cx="9507711" cy="376061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br>
              <a:rPr lang="en-US" sz="3600">
                <a:latin typeface="JetBrains Mono"/>
              </a:rPr>
            </a:br>
            <a:r>
              <a:rPr lang="en-US" sz="3600">
                <a:solidFill>
                  <a:srgbClr val="BCBEC4"/>
                </a:solidFill>
                <a:latin typeface="Consolas"/>
              </a:rPr>
              <a:t>Hotel </a:t>
            </a:r>
            <a:r>
              <a:rPr lang="en-US" sz="3600">
                <a:solidFill>
                  <a:srgbClr val="8D72C4"/>
                </a:solidFill>
                <a:latin typeface="Consolas"/>
              </a:rPr>
              <a:t>hotelMock </a:t>
            </a:r>
            <a:r>
              <a:rPr lang="en-US" sz="3600">
                <a:solidFill>
                  <a:srgbClr val="BCBEC4"/>
                </a:solidFill>
                <a:latin typeface="Consolas"/>
              </a:rPr>
              <a:t>= mock(Hotel.</a:t>
            </a:r>
            <a:r>
              <a:rPr lang="en-US" sz="3600">
                <a:solidFill>
                  <a:srgbClr val="CF8E6D"/>
                </a:solidFill>
                <a:latin typeface="Consolas"/>
              </a:rPr>
              <a:t>class</a:t>
            </a:r>
            <a:r>
              <a:rPr lang="en-US" sz="3600">
                <a:solidFill>
                  <a:srgbClr val="BCBEC4"/>
                </a:solidFill>
                <a:latin typeface="Consolas"/>
              </a:rPr>
              <a:t>)</a:t>
            </a:r>
            <a:r>
              <a:rPr lang="en-US" sz="3600">
                <a:solidFill>
                  <a:srgbClr val="CF8E6D"/>
                </a:solidFill>
                <a:latin typeface="Consolas"/>
              </a:rPr>
              <a:t>;</a:t>
            </a:r>
          </a:p>
          <a:p>
            <a:pPr>
              <a:lnSpc>
                <a:spcPct val="100000"/>
              </a:lnSpc>
            </a:pPr>
            <a:r>
              <a:rPr lang="en-US" sz="3600">
                <a:solidFill>
                  <a:srgbClr val="BCBEC4"/>
                </a:solidFill>
                <a:latin typeface="Consolas"/>
              </a:rPr>
              <a:t>Or</a:t>
            </a:r>
          </a:p>
          <a:p>
            <a:pPr>
              <a:lnSpc>
                <a:spcPct val="100000"/>
              </a:lnSpc>
            </a:pPr>
            <a:r>
              <a:rPr lang="en-US" sz="3600">
                <a:solidFill>
                  <a:srgbClr val="BCBEC4"/>
                </a:solidFill>
                <a:latin typeface="Consolas"/>
              </a:rPr>
              <a:t>Hotel </a:t>
            </a:r>
            <a:r>
              <a:rPr lang="en-US" sz="3600">
                <a:solidFill>
                  <a:srgbClr val="8D72C4"/>
                </a:solidFill>
                <a:latin typeface="Consolas"/>
              </a:rPr>
              <a:t>hotelMock </a:t>
            </a:r>
            <a:r>
              <a:rPr lang="en-US" sz="3600">
                <a:solidFill>
                  <a:srgbClr val="BCBEC4"/>
                </a:solidFill>
                <a:latin typeface="Consolas"/>
              </a:rPr>
              <a:t>= mock()</a:t>
            </a:r>
            <a:r>
              <a:rPr lang="en-US" sz="3600">
                <a:solidFill>
                  <a:srgbClr val="CF8E6D"/>
                </a:solidFill>
                <a:latin typeface="Consolas"/>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4400" b="0" i="0" u="none" strike="noStrike" cap="none" spc="0" normalizeH="0" baseline="0">
                <a:ln>
                  <a:noFill/>
                </a:ln>
                <a:solidFill>
                  <a:schemeClr val="bg2"/>
                </a:solidFill>
                <a:effectLst/>
                <a:uFillTx/>
                <a:latin typeface="Dava Sans"/>
                <a:sym typeface="Poppins Regular"/>
              </a:rPr>
              <a:t>The </a:t>
            </a:r>
            <a:r>
              <a:rPr lang="en-US" sz="4400">
                <a:solidFill>
                  <a:schemeClr val="bg1"/>
                </a:solidFill>
                <a:latin typeface="Dava Sans"/>
              </a:rPr>
              <a:t>test double</a:t>
            </a:r>
            <a:r>
              <a:rPr kumimoji="0" lang="en-US" sz="4400" b="0" i="0" u="none" strike="noStrike" cap="none" spc="0" normalizeH="0" baseline="0">
                <a:ln>
                  <a:noFill/>
                </a:ln>
                <a:solidFill>
                  <a:schemeClr val="bg1"/>
                </a:solidFill>
                <a:effectLst/>
                <a:uFillTx/>
                <a:latin typeface="Dava Sans"/>
                <a:sym typeface="Poppins Regular"/>
              </a:rPr>
              <a:t> </a:t>
            </a:r>
            <a:r>
              <a:rPr lang="en-US" sz="4400">
                <a:solidFill>
                  <a:schemeClr val="bg1"/>
                </a:solidFill>
                <a:latin typeface="Dava Sans"/>
              </a:rPr>
              <a:t>creation</a:t>
            </a:r>
            <a:r>
              <a:rPr lang="en-US" sz="4400">
                <a:solidFill>
                  <a:schemeClr val="bg2"/>
                </a:solidFill>
                <a:latin typeface="Dava Sans"/>
              </a:rPr>
              <a:t> methods examples</a:t>
            </a:r>
            <a:endParaRPr lang="en-US" sz="4400" b="0" i="0" u="none" strike="noStrike" cap="none" spc="0" normalizeH="0" baseline="0">
              <a:ln>
                <a:noFill/>
              </a:ln>
              <a:solidFill>
                <a:schemeClr val="bg2"/>
              </a:solidFill>
              <a:effectLst/>
              <a:uFillTx/>
              <a:latin typeface="Dava Sans"/>
            </a:endParaRP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3" y="2166598"/>
            <a:ext cx="2066613"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600" b="1">
                <a:solidFill>
                  <a:srgbClr val="56A8F5"/>
                </a:solidFill>
                <a:latin typeface="Consolas"/>
              </a:rPr>
              <a:t>mock()</a:t>
            </a:r>
            <a:endParaRPr lang="en-US" sz="3600" b="1" i="0" u="none" strike="noStrike" cap="none" spc="0" normalizeH="0" baseline="0">
              <a:ln>
                <a:noFill/>
              </a:ln>
              <a:solidFill>
                <a:schemeClr val="bg2"/>
              </a:solidFill>
              <a:effectLst/>
              <a:uFillTx/>
              <a:latin typeface="Consolas"/>
            </a:endParaRPr>
          </a:p>
        </p:txBody>
      </p:sp>
      <p:sp>
        <p:nvSpPr>
          <p:cNvPr id="17" name="TextBox 16">
            <a:extLst>
              <a:ext uri="{FF2B5EF4-FFF2-40B4-BE49-F238E27FC236}">
                <a16:creationId xmlns:a16="http://schemas.microsoft.com/office/drawing/2014/main" id="{40FFB96E-F39C-F3DB-B65F-C49327CEBAE6}"/>
              </a:ext>
            </a:extLst>
          </p:cNvPr>
          <p:cNvSpPr txBox="1">
            <a:spLocks/>
          </p:cNvSpPr>
          <p:nvPr/>
        </p:nvSpPr>
        <p:spPr>
          <a:xfrm>
            <a:off x="12094307" y="3077846"/>
            <a:ext cx="10571456" cy="3760616"/>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br>
              <a:rPr lang="en-US" sz="3600">
                <a:latin typeface="Consolas"/>
                <a:cs typeface="Segoe UI"/>
              </a:rPr>
            </a:br>
            <a:r>
              <a:rPr lang="en-US" sz="3600">
                <a:solidFill>
                  <a:srgbClr val="BCBEC4"/>
                </a:solidFill>
                <a:latin typeface="Consolas"/>
                <a:cs typeface="Segoe UI"/>
              </a:rPr>
              <a:t>Hotel </a:t>
            </a:r>
            <a:r>
              <a:rPr lang="en-US" sz="3600">
                <a:solidFill>
                  <a:srgbClr val="8D72C4"/>
                </a:solidFill>
                <a:latin typeface="Consolas"/>
                <a:cs typeface="Segoe UI"/>
              </a:rPr>
              <a:t>hotelSpy </a:t>
            </a:r>
            <a:r>
              <a:rPr lang="en-US" sz="3600">
                <a:solidFill>
                  <a:srgbClr val="BCBEC4"/>
                </a:solidFill>
                <a:latin typeface="Consolas"/>
                <a:cs typeface="Segoe UI"/>
              </a:rPr>
              <a:t>= spy(Hotel.</a:t>
            </a:r>
            <a:r>
              <a:rPr lang="en-US" sz="3600">
                <a:solidFill>
                  <a:srgbClr val="CF8E6D"/>
                </a:solidFill>
                <a:latin typeface="Consolas"/>
                <a:cs typeface="Segoe UI"/>
              </a:rPr>
              <a:t>class</a:t>
            </a:r>
            <a:r>
              <a:rPr lang="en-US" sz="3600">
                <a:solidFill>
                  <a:srgbClr val="BCBEC4"/>
                </a:solidFill>
                <a:latin typeface="Consolas"/>
                <a:cs typeface="Segoe UI"/>
              </a:rPr>
              <a:t>)</a:t>
            </a:r>
            <a:r>
              <a:rPr lang="en-US" sz="3600">
                <a:solidFill>
                  <a:srgbClr val="CF8E6D"/>
                </a:solidFill>
                <a:latin typeface="Consolas"/>
                <a:cs typeface="Segoe UI"/>
              </a:rPr>
              <a:t>;</a:t>
            </a:r>
          </a:p>
          <a:p>
            <a:pPr>
              <a:lnSpc>
                <a:spcPct val="100000"/>
              </a:lnSpc>
            </a:pPr>
            <a:r>
              <a:rPr lang="en-US" sz="3600">
                <a:solidFill>
                  <a:srgbClr val="BCBEC4"/>
                </a:solidFill>
                <a:latin typeface="Consolas"/>
                <a:cs typeface="Segoe UI"/>
              </a:rPr>
              <a:t>Or</a:t>
            </a:r>
            <a:endParaRPr lang="en-US" sz="3600">
              <a:solidFill>
                <a:srgbClr val="122B38"/>
              </a:solidFill>
              <a:latin typeface="Consolas"/>
              <a:cs typeface="Segoe UI"/>
            </a:endParaRPr>
          </a:p>
          <a:p>
            <a:pPr>
              <a:lnSpc>
                <a:spcPct val="100000"/>
              </a:lnSpc>
            </a:pPr>
            <a:r>
              <a:rPr lang="en-US" sz="3600">
                <a:solidFill>
                  <a:srgbClr val="BCBEC4"/>
                </a:solidFill>
                <a:latin typeface="Consolas"/>
                <a:cs typeface="Segoe UI"/>
              </a:rPr>
              <a:t>Hotel </a:t>
            </a:r>
            <a:r>
              <a:rPr lang="en-US" sz="3600">
                <a:solidFill>
                  <a:srgbClr val="8D72C4"/>
                </a:solidFill>
                <a:latin typeface="Consolas"/>
                <a:cs typeface="Segoe UI"/>
              </a:rPr>
              <a:t>hotelSpy </a:t>
            </a:r>
            <a:r>
              <a:rPr lang="en-US" sz="3600">
                <a:solidFill>
                  <a:srgbClr val="BCBEC4"/>
                </a:solidFill>
                <a:latin typeface="Consolas"/>
                <a:cs typeface="Segoe UI"/>
              </a:rPr>
              <a:t>= spy()</a:t>
            </a:r>
            <a:r>
              <a:rPr lang="en-US" sz="3600">
                <a:solidFill>
                  <a:srgbClr val="CF8E6D"/>
                </a:solidFill>
                <a:latin typeface="Consolas"/>
                <a:cs typeface="Segoe UI"/>
              </a:rPr>
              <a:t>;</a:t>
            </a:r>
            <a:endParaRPr lang="en-US">
              <a:solidFill>
                <a:srgbClr val="CF8E6D"/>
              </a:solidFill>
              <a:latin typeface="Consolas"/>
            </a:endParaRPr>
          </a:p>
        </p:txBody>
      </p:sp>
      <p:sp>
        <p:nvSpPr>
          <p:cNvPr id="18" name="TextBox 17">
            <a:extLst>
              <a:ext uri="{FF2B5EF4-FFF2-40B4-BE49-F238E27FC236}">
                <a16:creationId xmlns:a16="http://schemas.microsoft.com/office/drawing/2014/main" id="{1A174CE9-1742-AEEC-5821-4F331D3649F7}"/>
              </a:ext>
            </a:extLst>
          </p:cNvPr>
          <p:cNvSpPr txBox="1">
            <a:spLocks/>
          </p:cNvSpPr>
          <p:nvPr/>
        </p:nvSpPr>
        <p:spPr>
          <a:xfrm>
            <a:off x="1561928" y="7936465"/>
            <a:ext cx="9507711" cy="3838770"/>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a:solidFill>
                  <a:srgbClr val="BCBEC4"/>
                </a:solidFill>
                <a:latin typeface="Consolas"/>
                <a:ea typeface="+mn-lt"/>
                <a:cs typeface="+mn-lt"/>
              </a:rPr>
              <a:t>Hotel </a:t>
            </a:r>
            <a:r>
              <a:rPr lang="en-US" sz="3600">
                <a:solidFill>
                  <a:srgbClr val="8D72C4"/>
                </a:solidFill>
                <a:latin typeface="Consolas"/>
                <a:ea typeface="+mn-lt"/>
                <a:cs typeface="+mn-lt"/>
              </a:rPr>
              <a:t>hotelMock </a:t>
            </a:r>
            <a:r>
              <a:rPr lang="en-US" sz="3600">
                <a:solidFill>
                  <a:srgbClr val="BCBEC4"/>
                </a:solidFill>
                <a:latin typeface="Consolas"/>
                <a:ea typeface="+mn-lt"/>
                <a:cs typeface="+mn-lt"/>
              </a:rPr>
              <a:t>= mock()</a:t>
            </a:r>
            <a:r>
              <a:rPr lang="en-US" sz="3600">
                <a:solidFill>
                  <a:srgbClr val="CF8E6D"/>
                </a:solidFill>
                <a:latin typeface="Consolas"/>
                <a:ea typeface="+mn-lt"/>
                <a:cs typeface="+mn-lt"/>
              </a:rPr>
              <a:t>;</a:t>
            </a:r>
          </a:p>
          <a:p>
            <a:pPr>
              <a:lnSpc>
                <a:spcPct val="100000"/>
              </a:lnSpc>
            </a:pPr>
            <a:endParaRPr lang="en-US" sz="3600">
              <a:solidFill>
                <a:srgbClr val="BCBEC4"/>
              </a:solidFill>
              <a:latin typeface="Consolas"/>
            </a:endParaRPr>
          </a:p>
          <a:p>
            <a:pPr>
              <a:lnSpc>
                <a:spcPct val="100000"/>
              </a:lnSpc>
            </a:pPr>
            <a:r>
              <a:rPr lang="en-US" sz="3600">
                <a:solidFill>
                  <a:srgbClr val="BCBEC4"/>
                </a:solidFill>
                <a:latin typeface="Consolas"/>
              </a:rPr>
              <a:t>when(hotelMock</a:t>
            </a:r>
          </a:p>
          <a:p>
            <a:pPr>
              <a:lnSpc>
                <a:spcPct val="100000"/>
              </a:lnSpc>
            </a:pPr>
            <a:r>
              <a:rPr lang="en-US" sz="3600">
                <a:solidFill>
                  <a:srgbClr val="BCBEC4"/>
                </a:solidFill>
                <a:latin typeface="Consolas"/>
              </a:rPr>
              <a:t>    .getRoomsCount())</a:t>
            </a:r>
            <a:endParaRPr lang="en-US" sz="3600">
              <a:latin typeface="Consolas"/>
            </a:endParaRPr>
          </a:p>
          <a:p>
            <a:pPr>
              <a:lnSpc>
                <a:spcPct val="100000"/>
              </a:lnSpc>
            </a:pPr>
            <a:r>
              <a:rPr lang="en-US" sz="3600">
                <a:solidFill>
                  <a:srgbClr val="BCBEC4"/>
                </a:solidFill>
                <a:latin typeface="Consolas"/>
              </a:rPr>
              <a:t>    .thenReturn(100)</a:t>
            </a:r>
            <a:r>
              <a:rPr lang="en-US" sz="3600">
                <a:solidFill>
                  <a:srgbClr val="CF8E6D"/>
                </a:solidFill>
                <a:latin typeface="Consolas"/>
              </a:rPr>
              <a:t>;</a:t>
            </a:r>
          </a:p>
        </p:txBody>
      </p:sp>
      <p:sp>
        <p:nvSpPr>
          <p:cNvPr id="19" name="TextBox 18">
            <a:extLst>
              <a:ext uri="{FF2B5EF4-FFF2-40B4-BE49-F238E27FC236}">
                <a16:creationId xmlns:a16="http://schemas.microsoft.com/office/drawing/2014/main" id="{071AB605-7372-C2A3-63BC-A373F5FAA7CB}"/>
              </a:ext>
            </a:extLst>
          </p:cNvPr>
          <p:cNvSpPr txBox="1">
            <a:spLocks/>
          </p:cNvSpPr>
          <p:nvPr/>
        </p:nvSpPr>
        <p:spPr>
          <a:xfrm>
            <a:off x="12113845" y="7956004"/>
            <a:ext cx="10571456" cy="3819231"/>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600">
                <a:solidFill>
                  <a:srgbClr val="BCBEC4"/>
                </a:solidFill>
                <a:latin typeface="Consolas"/>
              </a:rPr>
              <a:t>Animal </a:t>
            </a:r>
            <a:r>
              <a:rPr lang="en-US" sz="3600">
                <a:solidFill>
                  <a:srgbClr val="8D72C4"/>
                </a:solidFill>
                <a:latin typeface="Consolas"/>
              </a:rPr>
              <a:t>catMock </a:t>
            </a:r>
            <a:r>
              <a:rPr lang="en-US" sz="3600">
                <a:solidFill>
                  <a:srgbClr val="BCBEC4"/>
                </a:solidFill>
                <a:latin typeface="Consolas"/>
              </a:rPr>
              <a:t>= mock(</a:t>
            </a:r>
            <a:r>
              <a:rPr lang="en-US" sz="3600">
                <a:solidFill>
                  <a:srgbClr val="8D72C4"/>
                </a:solidFill>
                <a:latin typeface="Consolas"/>
              </a:rPr>
              <a:t>RETURN_DEFAULTS</a:t>
            </a:r>
            <a:r>
              <a:rPr lang="en-US" sz="3600">
                <a:solidFill>
                  <a:srgbClr val="BCBEC4"/>
                </a:solidFill>
                <a:latin typeface="Consolas"/>
              </a:rPr>
              <a:t>)</a:t>
            </a:r>
          </a:p>
          <a:p>
            <a:pPr>
              <a:lnSpc>
                <a:spcPct val="100000"/>
              </a:lnSpc>
            </a:pPr>
            <a:endParaRPr lang="en-US" sz="3600">
              <a:solidFill>
                <a:srgbClr val="BCBEC4"/>
              </a:solidFill>
              <a:latin typeface="Consolas"/>
            </a:endParaRPr>
          </a:p>
          <a:p>
            <a:pPr>
              <a:lnSpc>
                <a:spcPct val="100000"/>
              </a:lnSpc>
            </a:pPr>
            <a:r>
              <a:rPr lang="en-US" sz="3600">
                <a:solidFill>
                  <a:srgbClr val="BCBEC4"/>
                </a:solidFill>
                <a:latin typeface="Consolas"/>
              </a:rPr>
              <a:t>Animal </a:t>
            </a:r>
            <a:r>
              <a:rPr lang="en-US" sz="3600">
                <a:solidFill>
                  <a:srgbClr val="8D72C4"/>
                </a:solidFill>
                <a:latin typeface="Consolas"/>
              </a:rPr>
              <a:t>tigerMock </a:t>
            </a:r>
            <a:r>
              <a:rPr lang="en-US" sz="3600">
                <a:solidFill>
                  <a:srgbClr val="BCBEC4"/>
                </a:solidFill>
                <a:latin typeface="Consolas"/>
              </a:rPr>
              <a:t>=</a:t>
            </a:r>
          </a:p>
          <a:p>
            <a:pPr>
              <a:lnSpc>
                <a:spcPct val="100000"/>
              </a:lnSpc>
            </a:pPr>
            <a:r>
              <a:rPr lang="en-US" sz="3600">
                <a:solidFill>
                  <a:srgbClr val="BCBEC4"/>
                </a:solidFill>
                <a:latin typeface="Consolas"/>
              </a:rPr>
              <a:t> mock(</a:t>
            </a:r>
            <a:r>
              <a:rPr lang="en-US" sz="3600">
                <a:solidFill>
                  <a:srgbClr val="8D72C4"/>
                </a:solidFill>
                <a:latin typeface="Consolas"/>
              </a:rPr>
              <a:t>RETURN_DEEP_STUBS</a:t>
            </a:r>
            <a:r>
              <a:rPr lang="en-US" sz="3600">
                <a:solidFill>
                  <a:srgbClr val="BCBEC4"/>
                </a:solidFill>
                <a:latin typeface="Consolas"/>
              </a:rPr>
              <a:t>)</a:t>
            </a:r>
            <a:r>
              <a:rPr lang="en-US" sz="3600">
                <a:solidFill>
                  <a:srgbClr val="CF8E6D"/>
                </a:solidFill>
                <a:latin typeface="Consolas"/>
              </a:rPr>
              <a:t>;</a:t>
            </a:r>
          </a:p>
        </p:txBody>
      </p:sp>
      <p:sp>
        <p:nvSpPr>
          <p:cNvPr id="21" name="TextBox 20">
            <a:extLst>
              <a:ext uri="{FF2B5EF4-FFF2-40B4-BE49-F238E27FC236}">
                <a16:creationId xmlns:a16="http://schemas.microsoft.com/office/drawing/2014/main" id="{5968EACC-B2BC-26D2-2D8D-F13356522592}"/>
              </a:ext>
            </a:extLst>
          </p:cNvPr>
          <p:cNvSpPr txBox="1"/>
          <p:nvPr/>
        </p:nvSpPr>
        <p:spPr>
          <a:xfrm>
            <a:off x="12191998" y="2020239"/>
            <a:ext cx="1490751"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600" b="1">
                <a:solidFill>
                  <a:srgbClr val="56A8F5"/>
                </a:solidFill>
                <a:latin typeface="Consolas"/>
              </a:rPr>
              <a:t>spy()</a:t>
            </a:r>
            <a:endParaRPr lang="en-US" sz="3600" b="1" i="0" u="none" strike="noStrike" cap="none" spc="0" normalizeH="0" baseline="0">
              <a:ln>
                <a:noFill/>
              </a:ln>
              <a:solidFill>
                <a:schemeClr val="bg2"/>
              </a:solidFill>
              <a:effectLst/>
              <a:uFillTx/>
              <a:latin typeface="Consolas"/>
            </a:endParaRPr>
          </a:p>
        </p:txBody>
      </p:sp>
      <p:sp>
        <p:nvSpPr>
          <p:cNvPr id="22" name="TextBox 21">
            <a:extLst>
              <a:ext uri="{FF2B5EF4-FFF2-40B4-BE49-F238E27FC236}">
                <a16:creationId xmlns:a16="http://schemas.microsoft.com/office/drawing/2014/main" id="{AF7BE0DF-40DA-32B5-8604-23ACEC6FE99B}"/>
              </a:ext>
            </a:extLst>
          </p:cNvPr>
          <p:cNvSpPr txBox="1"/>
          <p:nvPr/>
        </p:nvSpPr>
        <p:spPr>
          <a:xfrm>
            <a:off x="2890543" y="7031866"/>
            <a:ext cx="1382199"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a:lnSpc>
                <a:spcPct val="120000"/>
              </a:lnSpc>
              <a:spcBef>
                <a:spcPts val="1500"/>
              </a:spcBef>
              <a:spcAft>
                <a:spcPts val="0"/>
              </a:spcAft>
              <a:buNone/>
              <a:tabLst/>
            </a:pPr>
            <a:r>
              <a:rPr lang="en-US" sz="3200">
                <a:solidFill>
                  <a:srgbClr val="56A8F5"/>
                </a:solidFill>
                <a:latin typeface="+mj-lt"/>
              </a:rPr>
              <a:t>STUB</a:t>
            </a:r>
            <a:endParaRPr lang="en-US"/>
          </a:p>
        </p:txBody>
      </p:sp>
      <p:sp>
        <p:nvSpPr>
          <p:cNvPr id="23" name="TextBox 22">
            <a:extLst>
              <a:ext uri="{FF2B5EF4-FFF2-40B4-BE49-F238E27FC236}">
                <a16:creationId xmlns:a16="http://schemas.microsoft.com/office/drawing/2014/main" id="{0FA8ACE3-F237-2F13-0D1B-DCB316DA51CC}"/>
              </a:ext>
            </a:extLst>
          </p:cNvPr>
          <p:cNvSpPr txBox="1"/>
          <p:nvPr/>
        </p:nvSpPr>
        <p:spPr>
          <a:xfrm>
            <a:off x="12076980" y="6937424"/>
            <a:ext cx="9270312"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b="1">
                <a:solidFill>
                  <a:srgbClr val="56A8F5"/>
                </a:solidFill>
                <a:latin typeface="Consolas"/>
              </a:rPr>
              <a:t>Customized mock, deep stub</a:t>
            </a:r>
            <a:endParaRPr lang="en-US" sz="3600" b="1" i="0" u="none" strike="noStrike" cap="none" spc="0" normalizeH="0" baseline="0">
              <a:ln>
                <a:noFill/>
              </a:ln>
              <a:solidFill>
                <a:schemeClr val="bg2"/>
              </a:solidFill>
              <a:effectLst/>
              <a:uFillTx/>
              <a:latin typeface="Consolas"/>
            </a:endParaRPr>
          </a:p>
        </p:txBody>
      </p:sp>
    </p:spTree>
    <p:extLst>
      <p:ext uri="{BB962C8B-B14F-4D97-AF65-F5344CB8AC3E}">
        <p14:creationId xmlns:p14="http://schemas.microsoft.com/office/powerpoint/2010/main" val="375316285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609600" y="1932302"/>
            <a:ext cx="14709914" cy="147732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9600" b="1">
                <a:latin typeface="Dava Sans"/>
              </a:rPr>
              <a:t>Defining method calls</a:t>
            </a:r>
          </a:p>
        </p:txBody>
      </p:sp>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6517967" y="5128112"/>
            <a:ext cx="7313912" cy="306045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ea typeface="+mn-lt"/>
                <a:cs typeface="+mn-lt"/>
              </a:rPr>
              <a:t>Is the key function of Mockito that makes a call to the method specified as its parameter</a:t>
            </a:r>
          </a:p>
          <a:p>
            <a:pPr>
              <a:lnSpc>
                <a:spcPct val="150000"/>
              </a:lnSpc>
            </a:pPr>
            <a:r>
              <a:rPr lang="en-GB" sz="2400"/>
              <a:t>Can be used with both types of "stubbing" methods, either with doMethod() preceding it or with thenMethod() following it</a:t>
            </a:r>
          </a:p>
        </p:txBody>
      </p:sp>
      <p:sp>
        <p:nvSpPr>
          <p:cNvPr id="25" name="Short title">
            <a:extLst>
              <a:ext uri="{FF2B5EF4-FFF2-40B4-BE49-F238E27FC236}">
                <a16:creationId xmlns:a16="http://schemas.microsoft.com/office/drawing/2014/main" id="{45CD1D3E-FF4B-7D2D-2812-F76DF16DCB66}"/>
              </a:ext>
            </a:extLst>
          </p:cNvPr>
          <p:cNvSpPr/>
          <p:nvPr/>
        </p:nvSpPr>
        <p:spPr>
          <a:xfrm>
            <a:off x="6517967" y="4160127"/>
            <a:ext cx="326670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latin typeface="Consolas"/>
              </a:rPr>
              <a:t>when()</a:t>
            </a:r>
          </a:p>
        </p:txBody>
      </p:sp>
      <p:sp>
        <p:nvSpPr>
          <p:cNvPr id="26"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85913B6D-5AAE-AE78-08F6-7EF943CC7B14}"/>
              </a:ext>
            </a:extLst>
          </p:cNvPr>
          <p:cNvSpPr/>
          <p:nvPr/>
        </p:nvSpPr>
        <p:spPr>
          <a:xfrm>
            <a:off x="14811991" y="9423286"/>
            <a:ext cx="7318923" cy="286809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ea typeface="+mn-lt"/>
                <a:cs typeface="+mn-lt"/>
              </a:rPr>
              <a:t>Used when following the BDD style of unit tests, has the same behaviour as the "when()"  but differs  in compatible "stubbing" methods  - accepts "willSomething()" following it.</a:t>
            </a:r>
            <a:br>
              <a:rPr lang="en-GB" sz="2400">
                <a:ea typeface="+mn-lt"/>
                <a:cs typeface="+mn-lt"/>
              </a:rPr>
            </a:br>
            <a:endParaRPr lang="en-GB" sz="2400">
              <a:ea typeface="+mn-lt"/>
              <a:cs typeface="+mn-lt"/>
            </a:endParaRPr>
          </a:p>
        </p:txBody>
      </p:sp>
      <p:sp>
        <p:nvSpPr>
          <p:cNvPr id="29" name="Short title">
            <a:extLst>
              <a:ext uri="{FF2B5EF4-FFF2-40B4-BE49-F238E27FC236}">
                <a16:creationId xmlns:a16="http://schemas.microsoft.com/office/drawing/2014/main" id="{7827D212-B803-A01A-C662-6CB4D70BFAD2}"/>
              </a:ext>
            </a:extLst>
          </p:cNvPr>
          <p:cNvSpPr/>
          <p:nvPr/>
        </p:nvSpPr>
        <p:spPr>
          <a:xfrm>
            <a:off x="14811991" y="8629381"/>
            <a:ext cx="2143219"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latin typeface="Consolas"/>
              </a:rPr>
              <a:t>given()</a:t>
            </a:r>
          </a:p>
        </p:txBody>
      </p:sp>
    </p:spTree>
    <p:extLst>
      <p:ext uri="{BB962C8B-B14F-4D97-AF65-F5344CB8AC3E}">
        <p14:creationId xmlns:p14="http://schemas.microsoft.com/office/powerpoint/2010/main" val="2504571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prstGeom prst="rect">
            <a:avLst/>
          </a:prstGeom>
        </p:spPr>
        <p:txBody>
          <a:bodyPr>
            <a:normAutofit fontScale="90000"/>
          </a:bodyPr>
          <a:lstStyle/>
          <a:p>
            <a:pPr marL="0" indent="0" defTabSz="470262" hangingPunct="1">
              <a:lnSpc>
                <a:spcPct val="150000"/>
              </a:lnSpc>
              <a:spcBef>
                <a:spcPts val="0"/>
              </a:spcBef>
              <a:buClr>
                <a:srgbClr val="FFFFFF"/>
              </a:buClr>
              <a:buSzTx/>
              <a:buFont typeface="Arial" panose="020B0604020202020204" pitchFamily="34" charset="0"/>
              <a:buNone/>
              <a:defRPr sz="4000">
                <a:solidFill>
                  <a:srgbClr val="FFFFFF"/>
                </a:solidFill>
              </a:defRPr>
            </a:pPr>
            <a:r>
              <a:rPr lang="en-US" sz="9600">
                <a:solidFill>
                  <a:srgbClr val="FFFFFF"/>
                </a:solidFill>
              </a:rPr>
              <a:t>Place of unit testing</a:t>
            </a:r>
            <a:br>
              <a:rPr lang="en-US" sz="9600">
                <a:solidFill>
                  <a:srgbClr val="FFFFFF"/>
                </a:solidFill>
              </a:rPr>
            </a:br>
            <a:r>
              <a:rPr lang="en-US" sz="9600">
                <a:solidFill>
                  <a:srgbClr val="FFFFFF"/>
                </a:solidFill>
              </a:rPr>
              <a:t>          in QA world </a:t>
            </a:r>
          </a:p>
        </p:txBody>
      </p:sp>
      <p:sp>
        <p:nvSpPr>
          <p:cNvPr id="254" name="01"/>
          <p:cNvSpPr txBox="1">
            <a:spLocks noGrp="1"/>
          </p:cNvSpPr>
          <p:nvPr>
            <p:ph type="body" sz="quarter" idx="21"/>
          </p:nvPr>
        </p:nvSpPr>
        <p:spPr>
          <a:prstGeom prst="rect">
            <a:avLst/>
          </a:prstGeom>
        </p:spPr>
        <p:txBody>
          <a:bodyPr/>
          <a:lstStyle/>
          <a:p>
            <a:r>
              <a:rPr lang="en-US"/>
              <a:t>02</a:t>
            </a:r>
          </a:p>
        </p:txBody>
      </p:sp>
      <p:pic>
        <p:nvPicPr>
          <p:cNvPr id="6" name="arrow.svg" descr="arrow.svg">
            <a:extLst>
              <a:ext uri="{FF2B5EF4-FFF2-40B4-BE49-F238E27FC236}">
                <a16:creationId xmlns:a16="http://schemas.microsoft.com/office/drawing/2014/main" id="{D17E5203-BD6E-0B87-AC9C-ADE14356CBB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5523958" y="4986353"/>
            <a:ext cx="1221367" cy="1162330"/>
          </a:xfrm>
          <a:prstGeom prst="rect">
            <a:avLst/>
          </a:prstGeom>
          <a:ln w="12700">
            <a:miter lim="400000"/>
          </a:ln>
        </p:spPr>
      </p:pic>
    </p:spTree>
    <p:extLst>
      <p:ext uri="{BB962C8B-B14F-4D97-AF65-F5344CB8AC3E}">
        <p14:creationId xmlns:p14="http://schemas.microsoft.com/office/powerpoint/2010/main" val="2657700623"/>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1497982" y="3401371"/>
            <a:ext cx="17026334" cy="2849681"/>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3200">
                <a:solidFill>
                  <a:schemeClr val="bg2"/>
                </a:solidFill>
                <a:latin typeface="Consolas"/>
              </a:rPr>
              <a:t>TrainBarriers </a:t>
            </a:r>
            <a:r>
              <a:rPr lang="en-US" sz="3200">
                <a:solidFill>
                  <a:srgbClr val="8D72C4"/>
                </a:solidFill>
                <a:latin typeface="Consolas"/>
              </a:rPr>
              <a:t>trainBarriersSpy </a:t>
            </a:r>
            <a:r>
              <a:rPr lang="en-US" sz="3200">
                <a:solidFill>
                  <a:schemeClr val="bg2"/>
                </a:solidFill>
                <a:latin typeface="Consolas"/>
              </a:rPr>
              <a:t>= spy(</a:t>
            </a:r>
            <a:r>
              <a:rPr lang="en-US" sz="3200">
                <a:solidFill>
                  <a:srgbClr val="8D72C4"/>
                </a:solidFill>
                <a:latin typeface="Consolas"/>
              </a:rPr>
              <a:t>trainBarriers</a:t>
            </a:r>
            <a:r>
              <a:rPr lang="en-US" sz="3200">
                <a:solidFill>
                  <a:schemeClr val="bg2"/>
                </a:solidFill>
                <a:latin typeface="Consolas"/>
              </a:rPr>
              <a:t>)</a:t>
            </a:r>
            <a:r>
              <a:rPr lang="en-US" sz="3200">
                <a:solidFill>
                  <a:srgbClr val="CF8E6D"/>
                </a:solidFill>
                <a:latin typeface="Consolas"/>
              </a:rPr>
              <a:t>;</a:t>
            </a:r>
          </a:p>
          <a:p>
            <a:pPr>
              <a:lnSpc>
                <a:spcPct val="100000"/>
              </a:lnSpc>
            </a:pPr>
            <a:endParaRPr lang="en-US" sz="3200">
              <a:solidFill>
                <a:srgbClr val="CF8E6D"/>
              </a:solidFill>
              <a:latin typeface="Consolas"/>
            </a:endParaRPr>
          </a:p>
          <a:p>
            <a:pPr>
              <a:lnSpc>
                <a:spcPct val="100000"/>
              </a:lnSpc>
            </a:pPr>
            <a:r>
              <a:rPr lang="en-US" sz="3200" i="1">
                <a:solidFill>
                  <a:srgbClr val="FFFFFF"/>
                </a:solidFill>
                <a:latin typeface="Consolas"/>
              </a:rPr>
              <a:t>when</a:t>
            </a:r>
            <a:r>
              <a:rPr lang="en-US" sz="3200">
                <a:solidFill>
                  <a:srgbClr val="FFFFFF"/>
                </a:solidFill>
                <a:latin typeface="Consolas"/>
              </a:rPr>
              <a:t>(</a:t>
            </a:r>
            <a:r>
              <a:rPr lang="en-US" sz="3200">
                <a:solidFill>
                  <a:srgbClr val="8D72C4"/>
                </a:solidFill>
                <a:latin typeface="Consolas"/>
              </a:rPr>
              <a:t>trainBarriersSpy</a:t>
            </a:r>
            <a:r>
              <a:rPr lang="en-US" sz="3200">
                <a:solidFill>
                  <a:srgbClr val="FFFFFF"/>
                </a:solidFill>
                <a:latin typeface="Consolas"/>
              </a:rPr>
              <a:t>.passengerIsEligible(</a:t>
            </a:r>
            <a:r>
              <a:rPr lang="en-US" sz="3200">
                <a:solidFill>
                  <a:srgbClr val="8D72C4"/>
                </a:solidFill>
                <a:latin typeface="Consolas"/>
              </a:rPr>
              <a:t>PASSENGER_ID</a:t>
            </a:r>
            <a:r>
              <a:rPr lang="en-US" sz="3200">
                <a:solidFill>
                  <a:srgbClr val="FFFFFF"/>
                </a:solidFill>
                <a:latin typeface="Consolas"/>
              </a:rPr>
              <a:t>)).thenReturn(</a:t>
            </a:r>
            <a:r>
              <a:rPr lang="en-US" sz="3200">
                <a:solidFill>
                  <a:srgbClr val="CF8E6D"/>
                </a:solidFill>
                <a:latin typeface="Consolas"/>
              </a:rPr>
              <a:t>true</a:t>
            </a:r>
            <a:r>
              <a:rPr lang="en-US" sz="3200">
                <a:solidFill>
                  <a:srgbClr val="FFFFFF"/>
                </a:solidFill>
                <a:latin typeface="Consolas"/>
              </a:rPr>
              <a:t>)</a:t>
            </a:r>
            <a:r>
              <a:rPr lang="en-US" sz="3200">
                <a:solidFill>
                  <a:srgbClr val="CF8E6D"/>
                </a:solidFill>
                <a:latin typeface="Consolas"/>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543010"/>
            <a:ext cx="15613589" cy="110748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4400" b="0" i="0" u="none" strike="noStrike" cap="none" spc="0" normalizeH="0" baseline="0">
                <a:ln>
                  <a:noFill/>
                </a:ln>
                <a:solidFill>
                  <a:schemeClr val="bg2"/>
                </a:solidFill>
                <a:effectLst/>
                <a:uFillTx/>
                <a:latin typeface="Dava Sans"/>
                <a:sym typeface="Poppins Regular"/>
              </a:rPr>
              <a:t>The </a:t>
            </a:r>
            <a:r>
              <a:rPr lang="en-US" sz="4400">
                <a:solidFill>
                  <a:schemeClr val="bg1"/>
                </a:solidFill>
                <a:latin typeface="Dava Sans"/>
              </a:rPr>
              <a:t>method defining</a:t>
            </a:r>
            <a:r>
              <a:rPr lang="en-US" sz="4400">
                <a:solidFill>
                  <a:schemeClr val="bg2"/>
                </a:solidFill>
                <a:latin typeface="Dava Sans"/>
              </a:rPr>
              <a:t> examples</a:t>
            </a:r>
            <a:endParaRPr lang="en-US" sz="4400" b="0" i="0" u="none" strike="noStrike" cap="none" spc="0" normalizeH="0" baseline="0">
              <a:ln>
                <a:noFill/>
              </a:ln>
              <a:solidFill>
                <a:schemeClr val="bg2"/>
              </a:solidFill>
              <a:effectLst/>
              <a:uFillTx/>
              <a:latin typeface="Dava Sans"/>
            </a:endParaRP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1600628" y="2451046"/>
            <a:ext cx="2748922"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600" b="1">
                <a:solidFill>
                  <a:srgbClr val="56A8F5"/>
                </a:solidFill>
                <a:latin typeface="Consolas"/>
              </a:rPr>
              <a:t>when()</a:t>
            </a:r>
            <a:endParaRPr lang="en-US" sz="3600" b="1" i="0" u="none" strike="noStrike" cap="none" spc="0" normalizeH="0" baseline="0">
              <a:ln>
                <a:noFill/>
              </a:ln>
              <a:solidFill>
                <a:schemeClr val="bg2"/>
              </a:solidFill>
              <a:effectLst/>
              <a:uFillTx/>
              <a:latin typeface="Consolas"/>
            </a:endParaRPr>
          </a:p>
        </p:txBody>
      </p:sp>
      <p:sp>
        <p:nvSpPr>
          <p:cNvPr id="17" name="TextBox 16">
            <a:extLst>
              <a:ext uri="{FF2B5EF4-FFF2-40B4-BE49-F238E27FC236}">
                <a16:creationId xmlns:a16="http://schemas.microsoft.com/office/drawing/2014/main" id="{40FFB96E-F39C-F3DB-B65F-C49327CEBAE6}"/>
              </a:ext>
            </a:extLst>
          </p:cNvPr>
          <p:cNvSpPr txBox="1">
            <a:spLocks/>
          </p:cNvSpPr>
          <p:nvPr/>
        </p:nvSpPr>
        <p:spPr>
          <a:xfrm>
            <a:off x="4350464" y="8314730"/>
            <a:ext cx="15116070" cy="383432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br>
              <a:rPr lang="en-US" sz="3200">
                <a:latin typeface="Consolas"/>
                <a:cs typeface="Segoe UI"/>
              </a:rPr>
            </a:br>
            <a:r>
              <a:rPr lang="en-US" sz="3200">
                <a:solidFill>
                  <a:schemeClr val="bg2"/>
                </a:solidFill>
                <a:latin typeface="Consolas"/>
                <a:ea typeface="+mn-lt"/>
                <a:cs typeface="+mn-lt"/>
              </a:rPr>
              <a:t>TrainBarriers </a:t>
            </a:r>
            <a:r>
              <a:rPr lang="en-US" sz="3200">
                <a:solidFill>
                  <a:srgbClr val="8D72C4"/>
                </a:solidFill>
                <a:latin typeface="Consolas"/>
                <a:ea typeface="+mn-lt"/>
                <a:cs typeface="+mn-lt"/>
              </a:rPr>
              <a:t>trainBarriersSpy </a:t>
            </a:r>
            <a:r>
              <a:rPr lang="en-US" sz="3200">
                <a:solidFill>
                  <a:schemeClr val="bg2"/>
                </a:solidFill>
                <a:latin typeface="Consolas"/>
                <a:ea typeface="+mn-lt"/>
                <a:cs typeface="+mn-lt"/>
              </a:rPr>
              <a:t>= spy(</a:t>
            </a:r>
            <a:r>
              <a:rPr lang="en-US" sz="3200">
                <a:solidFill>
                  <a:srgbClr val="8D72C4"/>
                </a:solidFill>
                <a:latin typeface="Consolas"/>
                <a:ea typeface="+mn-lt"/>
                <a:cs typeface="+mn-lt"/>
              </a:rPr>
              <a:t>trainBarriers</a:t>
            </a:r>
            <a:r>
              <a:rPr lang="en-US" sz="3200">
                <a:solidFill>
                  <a:schemeClr val="bg2"/>
                </a:solidFill>
                <a:latin typeface="Consolas"/>
                <a:ea typeface="+mn-lt"/>
                <a:cs typeface="+mn-lt"/>
              </a:rPr>
              <a:t>)</a:t>
            </a:r>
            <a:r>
              <a:rPr lang="en-US" sz="3200">
                <a:solidFill>
                  <a:srgbClr val="CF8E6D"/>
                </a:solidFill>
                <a:latin typeface="Consolas"/>
                <a:ea typeface="+mn-lt"/>
                <a:cs typeface="+mn-lt"/>
              </a:rPr>
              <a:t>;</a:t>
            </a:r>
          </a:p>
          <a:p>
            <a:pPr>
              <a:lnSpc>
                <a:spcPct val="100000"/>
              </a:lnSpc>
            </a:pPr>
            <a:endParaRPr lang="en-US" sz="3200">
              <a:solidFill>
                <a:srgbClr val="BCBEC4"/>
              </a:solidFill>
              <a:latin typeface="Consolas"/>
              <a:cs typeface="Segoe UI"/>
            </a:endParaRPr>
          </a:p>
          <a:p>
            <a:pPr>
              <a:lnSpc>
                <a:spcPct val="100000"/>
              </a:lnSpc>
            </a:pPr>
            <a:r>
              <a:rPr lang="en-US" sz="3200" i="1">
                <a:solidFill>
                  <a:schemeClr val="bg2"/>
                </a:solidFill>
                <a:latin typeface="Consolas"/>
                <a:cs typeface="Segoe UI"/>
              </a:rPr>
              <a:t>given</a:t>
            </a:r>
            <a:r>
              <a:rPr lang="en-US" sz="3200">
                <a:solidFill>
                  <a:schemeClr val="bg2"/>
                </a:solidFill>
                <a:latin typeface="Consolas"/>
                <a:cs typeface="Segoe UI"/>
              </a:rPr>
              <a:t>(</a:t>
            </a:r>
            <a:r>
              <a:rPr lang="en-US" sz="3200">
                <a:solidFill>
                  <a:srgbClr val="8D72C4"/>
                </a:solidFill>
                <a:latin typeface="Consolas"/>
                <a:cs typeface="Segoe UI"/>
              </a:rPr>
              <a:t>trainBarriersSpy</a:t>
            </a:r>
            <a:r>
              <a:rPr lang="en-US" sz="3200">
                <a:solidFill>
                  <a:schemeClr val="bg2"/>
                </a:solidFill>
                <a:latin typeface="Consolas"/>
                <a:cs typeface="Segoe UI"/>
              </a:rPr>
              <a:t>.passengerIsEligible(</a:t>
            </a:r>
            <a:r>
              <a:rPr lang="en-US" sz="3200">
                <a:solidFill>
                  <a:srgbClr val="8D72C4"/>
                </a:solidFill>
                <a:latin typeface="Consolas"/>
                <a:cs typeface="Segoe UI"/>
              </a:rPr>
              <a:t>PASSENGER_ID</a:t>
            </a:r>
            <a:r>
              <a:rPr lang="en-US" sz="3200">
                <a:solidFill>
                  <a:schemeClr val="bg2"/>
                </a:solidFill>
                <a:latin typeface="Consolas"/>
                <a:cs typeface="Segoe UI"/>
              </a:rPr>
              <a:t>))</a:t>
            </a:r>
          </a:p>
          <a:p>
            <a:pPr>
              <a:lnSpc>
                <a:spcPct val="100000"/>
              </a:lnSpc>
            </a:pPr>
            <a:r>
              <a:rPr lang="en-US" sz="3200">
                <a:solidFill>
                  <a:schemeClr val="bg2"/>
                </a:solidFill>
                <a:latin typeface="Consolas"/>
                <a:cs typeface="Segoe UI"/>
              </a:rPr>
              <a:t>    .willReturn(</a:t>
            </a:r>
            <a:r>
              <a:rPr lang="en-US" sz="3200">
                <a:solidFill>
                  <a:srgbClr val="CF8E6D"/>
                </a:solidFill>
                <a:latin typeface="Consolas"/>
                <a:cs typeface="Segoe UI"/>
              </a:rPr>
              <a:t>true</a:t>
            </a:r>
            <a:r>
              <a:rPr lang="en-US" sz="3200">
                <a:solidFill>
                  <a:schemeClr val="bg2"/>
                </a:solidFill>
                <a:latin typeface="Consolas"/>
                <a:cs typeface="Segoe UI"/>
              </a:rPr>
              <a:t>)</a:t>
            </a:r>
            <a:r>
              <a:rPr lang="en-US" sz="3200">
                <a:solidFill>
                  <a:srgbClr val="CF8E6D"/>
                </a:solidFill>
                <a:latin typeface="Consolas"/>
                <a:cs typeface="Segoe UI"/>
              </a:rPr>
              <a:t>;</a:t>
            </a:r>
          </a:p>
          <a:p>
            <a:pPr>
              <a:lnSpc>
                <a:spcPct val="100000"/>
              </a:lnSpc>
            </a:pPr>
            <a:br>
              <a:rPr lang="en-US"/>
            </a:br>
            <a:endParaRPr lang="en-US" sz="3200">
              <a:latin typeface="Consolas"/>
            </a:endParaRPr>
          </a:p>
        </p:txBody>
      </p:sp>
      <p:sp>
        <p:nvSpPr>
          <p:cNvPr id="21" name="TextBox 20">
            <a:extLst>
              <a:ext uri="{FF2B5EF4-FFF2-40B4-BE49-F238E27FC236}">
                <a16:creationId xmlns:a16="http://schemas.microsoft.com/office/drawing/2014/main" id="{5968EACC-B2BC-26D2-2D8D-F13356522592}"/>
              </a:ext>
            </a:extLst>
          </p:cNvPr>
          <p:cNvSpPr txBox="1"/>
          <p:nvPr/>
        </p:nvSpPr>
        <p:spPr>
          <a:xfrm>
            <a:off x="4343412" y="7354032"/>
            <a:ext cx="2928485" cy="959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120000"/>
              </a:lnSpc>
              <a:spcBef>
                <a:spcPts val="1500"/>
              </a:spcBef>
              <a:spcAft>
                <a:spcPts val="0"/>
              </a:spcAft>
              <a:buClrTx/>
              <a:buSzTx/>
              <a:buFontTx/>
              <a:buNone/>
              <a:tabLst/>
            </a:pPr>
            <a:r>
              <a:rPr lang="en-US" sz="3600" b="1">
                <a:solidFill>
                  <a:srgbClr val="56A8F5"/>
                </a:solidFill>
                <a:latin typeface="Consolas"/>
              </a:rPr>
              <a:t>given()</a:t>
            </a:r>
            <a:endParaRPr lang="en-US" sz="3600" b="1" i="0" u="none" strike="noStrike" cap="none" spc="0" normalizeH="0" baseline="0">
              <a:ln>
                <a:noFill/>
              </a:ln>
              <a:solidFill>
                <a:schemeClr val="bg2"/>
              </a:solidFill>
              <a:effectLst/>
              <a:uFillTx/>
              <a:latin typeface="Consolas"/>
            </a:endParaRPr>
          </a:p>
        </p:txBody>
      </p:sp>
    </p:spTree>
    <p:extLst>
      <p:ext uri="{BB962C8B-B14F-4D97-AF65-F5344CB8AC3E}">
        <p14:creationId xmlns:p14="http://schemas.microsoft.com/office/powerpoint/2010/main" val="292497611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lide Number"/>
          <p:cNvSpPr txBox="1">
            <a:spLocks noGrp="1"/>
          </p:cNvSpPr>
          <p:nvPr>
            <p:ph type="sldNum" sz="quarter" idx="2"/>
          </p:nvPr>
        </p:nvSpPr>
        <p:spPr>
          <a:prstGeom prst="rect">
            <a:avLst/>
          </a:prstGeom>
          <a:solidFill>
            <a:srgbClr val="000000">
              <a:alpha val="0"/>
            </a:srgbClr>
          </a:solidFill>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61</a:t>
            </a:fld>
            <a:endParaRPr/>
          </a:p>
        </p:txBody>
      </p:sp>
      <p:sp>
        <p:nvSpPr>
          <p:cNvPr id="5" name="Insert title here">
            <a:extLst>
              <a:ext uri="{FF2B5EF4-FFF2-40B4-BE49-F238E27FC236}">
                <a16:creationId xmlns:a16="http://schemas.microsoft.com/office/drawing/2014/main" id="{9299F06D-1E5E-97C5-877E-BFA8846D6909}"/>
              </a:ext>
            </a:extLst>
          </p:cNvPr>
          <p:cNvSpPr txBox="1"/>
          <p:nvPr/>
        </p:nvSpPr>
        <p:spPr>
          <a:xfrm>
            <a:off x="449480" y="343609"/>
            <a:ext cx="9200099" cy="204671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5400" b="1">
                <a:latin typeface="Dava Sans"/>
              </a:rPr>
              <a:t>Instructing(stubbing) </a:t>
            </a:r>
            <a:endParaRPr lang="en-US"/>
          </a:p>
          <a:p>
            <a:pPr>
              <a:lnSpc>
                <a:spcPct val="100000"/>
              </a:lnSpc>
            </a:pPr>
            <a:r>
              <a:rPr lang="en-GB" sz="5400" b="1">
                <a:latin typeface="Dava Sans"/>
              </a:rPr>
              <a:t>"void" methods </a:t>
            </a:r>
            <a:endParaRPr lang="en-GB"/>
          </a:p>
        </p:txBody>
      </p:sp>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1035412" y="3964542"/>
            <a:ext cx="7640484"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ea typeface="+mn-lt"/>
                <a:cs typeface="+mn-lt"/>
              </a:rPr>
              <a:t>Instruct a method call to perform no action at all </a:t>
            </a:r>
          </a:p>
        </p:txBody>
      </p:sp>
      <p:sp>
        <p:nvSpPr>
          <p:cNvPr id="25" name="Short title">
            <a:extLst>
              <a:ext uri="{FF2B5EF4-FFF2-40B4-BE49-F238E27FC236}">
                <a16:creationId xmlns:a16="http://schemas.microsoft.com/office/drawing/2014/main" id="{45CD1D3E-FF4B-7D2D-2812-F76DF16DCB66}"/>
              </a:ext>
            </a:extLst>
          </p:cNvPr>
          <p:cNvSpPr/>
          <p:nvPr/>
        </p:nvSpPr>
        <p:spPr>
          <a:xfrm>
            <a:off x="1318330" y="3192464"/>
            <a:ext cx="326670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latin typeface="Consolas"/>
              </a:rPr>
              <a:t>doNothing()</a:t>
            </a:r>
          </a:p>
        </p:txBody>
      </p:sp>
      <p:sp>
        <p:nvSpPr>
          <p:cNvPr id="26"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85913B6D-5AAE-AE78-08F6-7EF943CC7B14}"/>
              </a:ext>
            </a:extLst>
          </p:cNvPr>
          <p:cNvSpPr/>
          <p:nvPr/>
        </p:nvSpPr>
        <p:spPr>
          <a:xfrm>
            <a:off x="11003579" y="2377265"/>
            <a:ext cx="8080923" cy="12060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ea typeface="+mn-lt"/>
                <a:cs typeface="+mn-lt"/>
              </a:rPr>
              <a:t>Used to call the real method upon a mock object</a:t>
            </a:r>
            <a:br>
              <a:rPr lang="en-GB" sz="2400">
                <a:ea typeface="+mn-lt"/>
                <a:cs typeface="+mn-lt"/>
              </a:rPr>
            </a:br>
            <a:endParaRPr lang="en-GB" sz="2400">
              <a:ea typeface="+mn-lt"/>
              <a:cs typeface="+mn-lt"/>
            </a:endParaRPr>
          </a:p>
        </p:txBody>
      </p:sp>
      <p:sp>
        <p:nvSpPr>
          <p:cNvPr id="29" name="Short title">
            <a:extLst>
              <a:ext uri="{FF2B5EF4-FFF2-40B4-BE49-F238E27FC236}">
                <a16:creationId xmlns:a16="http://schemas.microsoft.com/office/drawing/2014/main" id="{7827D212-B803-A01A-C662-6CB4D70BFAD2}"/>
              </a:ext>
            </a:extLst>
          </p:cNvPr>
          <p:cNvSpPr/>
          <p:nvPr/>
        </p:nvSpPr>
        <p:spPr>
          <a:xfrm>
            <a:off x="11352083" y="1590352"/>
            <a:ext cx="5144390"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latin typeface="Consolas"/>
              </a:rPr>
              <a:t>doCallRealMethod()</a:t>
            </a:r>
          </a:p>
        </p:txBody>
      </p:sp>
      <p:sp>
        <p:nvSpPr>
          <p:cNvPr id="8" name="Endava’s new font…">
            <a:extLst>
              <a:ext uri="{FF2B5EF4-FFF2-40B4-BE49-F238E27FC236}">
                <a16:creationId xmlns:a16="http://schemas.microsoft.com/office/drawing/2014/main" id="{F051B7BD-CBFA-6FD5-663A-5B94F3B7F5EE}"/>
              </a:ext>
            </a:extLst>
          </p:cNvPr>
          <p:cNvSpPr txBox="1"/>
          <p:nvPr/>
        </p:nvSpPr>
        <p:spPr>
          <a:xfrm>
            <a:off x="1026189" y="4812017"/>
            <a:ext cx="7615826" cy="5755422"/>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a:lnSpc>
                <a:spcPct val="100000"/>
              </a:lnSpc>
            </a:pPr>
            <a:r>
              <a:rPr lang="en-GB" sz="3600" kern="100">
                <a:solidFill>
                  <a:schemeClr val="tx1"/>
                </a:solidFill>
                <a:latin typeface="Consolas"/>
              </a:rPr>
              <a:t>ChessPlayer chessPlayer =</a:t>
            </a:r>
            <a:r>
              <a:rPr lang="en-GB" sz="3600" kern="100">
                <a:solidFill>
                  <a:srgbClr val="A9B7C6"/>
                </a:solidFill>
                <a:latin typeface="Consolas"/>
              </a:rPr>
              <a:t> </a:t>
            </a:r>
            <a:r>
              <a:rPr lang="en-GB" sz="3600" kern="100">
                <a:solidFill>
                  <a:srgbClr val="CC7832"/>
                </a:solidFill>
                <a:latin typeface="Consolas"/>
              </a:rPr>
              <a:t>new </a:t>
            </a:r>
            <a:r>
              <a:rPr lang="en-GB" sz="3600" kern="100">
                <a:solidFill>
                  <a:schemeClr val="tx1"/>
                </a:solidFill>
                <a:latin typeface="Consolas"/>
              </a:rPr>
              <a:t>ChessPlayer</a:t>
            </a:r>
            <a:r>
              <a:rPr lang="en-GB" sz="3600" kern="100">
                <a:solidFill>
                  <a:srgbClr val="A9B7C6"/>
                </a:solidFill>
                <a:latin typeface="Consolas"/>
              </a:rPr>
              <a:t>(</a:t>
            </a:r>
            <a:r>
              <a:rPr lang="en-GB" sz="3600" kern="100">
                <a:solidFill>
                  <a:srgbClr val="6A8759"/>
                </a:solidFill>
                <a:latin typeface="Consolas"/>
              </a:rPr>
              <a:t>"Magnus"</a:t>
            </a:r>
            <a:r>
              <a:rPr lang="en-GB" sz="3600" kern="100">
                <a:solidFill>
                  <a:srgbClr val="CC7832"/>
                </a:solidFill>
                <a:latin typeface="Consolas"/>
              </a:rPr>
              <a:t>, </a:t>
            </a:r>
            <a:r>
              <a:rPr lang="en-GB" sz="3600" kern="100">
                <a:solidFill>
                  <a:srgbClr val="6897BB"/>
                </a:solidFill>
                <a:latin typeface="Consolas"/>
              </a:rPr>
              <a:t>30</a:t>
            </a:r>
            <a:r>
              <a:rPr lang="en-GB" sz="3600" kern="100">
                <a:solidFill>
                  <a:srgbClr val="A9B7C6"/>
                </a:solidFill>
                <a:latin typeface="Consolas"/>
              </a:rPr>
              <a:t>)</a:t>
            </a:r>
            <a:r>
              <a:rPr lang="en-GB" sz="3600" kern="100">
                <a:solidFill>
                  <a:srgbClr val="CC7832"/>
                </a:solidFill>
                <a:latin typeface="Consolas"/>
              </a:rPr>
              <a:t>;</a:t>
            </a:r>
            <a:endParaRPr lang="en-US" sz="3600">
              <a:solidFill>
                <a:srgbClr val="122B38"/>
              </a:solidFill>
              <a:latin typeface="Consolas"/>
            </a:endParaRPr>
          </a:p>
          <a:p>
            <a:pPr>
              <a:lnSpc>
                <a:spcPct val="100000"/>
              </a:lnSpc>
            </a:pPr>
            <a:br>
              <a:rPr lang="en-GB" sz="3600" kern="100">
                <a:latin typeface="Consolas"/>
                <a:ea typeface="Calibri"/>
              </a:rPr>
            </a:br>
            <a:r>
              <a:rPr lang="en-GB" sz="3600" kern="100">
                <a:solidFill>
                  <a:schemeClr val="tx1"/>
                </a:solidFill>
                <a:latin typeface="Consolas"/>
              </a:rPr>
              <a:t>ChessPlayer chessPlayerSpy = </a:t>
            </a:r>
            <a:endParaRPr lang="en-US" sz="3600" kern="100">
              <a:solidFill>
                <a:schemeClr val="tx1"/>
              </a:solidFill>
              <a:latin typeface="Consolas"/>
            </a:endParaRPr>
          </a:p>
          <a:p>
            <a:pPr>
              <a:lnSpc>
                <a:spcPct val="100000"/>
              </a:lnSpc>
            </a:pPr>
            <a:r>
              <a:rPr lang="en-GB" sz="3600" kern="100">
                <a:solidFill>
                  <a:schemeClr val="tx1"/>
                </a:solidFill>
                <a:latin typeface="Consolas"/>
              </a:rPr>
              <a:t>     spy(chessPlayer)</a:t>
            </a:r>
            <a:r>
              <a:rPr lang="en-GB" sz="3600" kern="100">
                <a:solidFill>
                  <a:srgbClr val="CF8E6D"/>
                </a:solidFill>
                <a:latin typeface="Consolas"/>
              </a:rPr>
              <a:t>;</a:t>
            </a:r>
            <a:br>
              <a:rPr lang="en-GB" sz="3600" kern="100">
                <a:latin typeface="Consolas"/>
                <a:ea typeface="Calibri"/>
              </a:rPr>
            </a:br>
            <a:br>
              <a:rPr lang="en-GB" sz="3600" kern="100">
                <a:latin typeface="Consolas"/>
                <a:ea typeface="Calibri"/>
              </a:rPr>
            </a:br>
            <a:r>
              <a:rPr lang="en-GB" sz="3600" i="1" kern="100">
                <a:solidFill>
                  <a:schemeClr val="tx1"/>
                </a:solidFill>
                <a:latin typeface="Consolas"/>
              </a:rPr>
              <a:t>doNothing</a:t>
            </a:r>
            <a:r>
              <a:rPr lang="en-GB" sz="3600" kern="100">
                <a:solidFill>
                  <a:schemeClr val="tx1"/>
                </a:solidFill>
                <a:latin typeface="Consolas"/>
              </a:rPr>
              <a:t>()</a:t>
            </a:r>
            <a:endParaRPr lang="en-US" sz="3600" kern="100">
              <a:solidFill>
                <a:schemeClr val="tx1"/>
              </a:solidFill>
              <a:latin typeface="Consolas"/>
            </a:endParaRPr>
          </a:p>
          <a:p>
            <a:pPr>
              <a:lnSpc>
                <a:spcPct val="100000"/>
              </a:lnSpc>
            </a:pPr>
            <a:r>
              <a:rPr lang="en-GB" sz="3600" kern="100">
                <a:solidFill>
                  <a:schemeClr val="tx1"/>
                </a:solidFill>
                <a:latin typeface="Consolas"/>
              </a:rPr>
              <a:t>  .when(chessPlayerSpy)</a:t>
            </a:r>
            <a:endParaRPr lang="en-US" sz="3600" kern="100">
              <a:solidFill>
                <a:schemeClr val="tx1"/>
              </a:solidFill>
              <a:latin typeface="Consolas"/>
            </a:endParaRPr>
          </a:p>
          <a:p>
            <a:pPr>
              <a:lnSpc>
                <a:spcPct val="100000"/>
              </a:lnSpc>
            </a:pPr>
            <a:r>
              <a:rPr lang="en-GB" sz="3600" kern="100">
                <a:solidFill>
                  <a:schemeClr val="tx1"/>
                </a:solidFill>
                <a:latin typeface="Consolas"/>
                <a:ea typeface="Calibri"/>
              </a:rPr>
              <a:t>  .assignCategory()</a:t>
            </a:r>
            <a:r>
              <a:rPr lang="en-GB" sz="3600" kern="100">
                <a:solidFill>
                  <a:srgbClr val="CF8E6D"/>
                </a:solidFill>
                <a:latin typeface="Consolas"/>
                <a:ea typeface="Calibri"/>
              </a:rPr>
              <a:t>;</a:t>
            </a:r>
            <a:endParaRPr lang="en-US" sz="3600">
              <a:solidFill>
                <a:srgbClr val="CF8E6D"/>
              </a:solidFill>
              <a:latin typeface="Consolas"/>
            </a:endParaRPr>
          </a:p>
        </p:txBody>
      </p:sp>
      <p:sp>
        <p:nvSpPr>
          <p:cNvPr id="2" name="Endava’s new font…">
            <a:extLst>
              <a:ext uri="{FF2B5EF4-FFF2-40B4-BE49-F238E27FC236}">
                <a16:creationId xmlns:a16="http://schemas.microsoft.com/office/drawing/2014/main" id="{30650E28-C5A7-2429-1D0A-9A50439D39E9}"/>
              </a:ext>
            </a:extLst>
          </p:cNvPr>
          <p:cNvSpPr txBox="1"/>
          <p:nvPr/>
        </p:nvSpPr>
        <p:spPr>
          <a:xfrm>
            <a:off x="10995654" y="3182354"/>
            <a:ext cx="9249504" cy="7032694"/>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pPr>
              <a:lnSpc>
                <a:spcPct val="100000"/>
              </a:lnSpc>
              <a:spcBef>
                <a:spcPts val="500"/>
              </a:spcBef>
            </a:pPr>
            <a:r>
              <a:rPr lang="en-GB" sz="3600" i="1" kern="100">
                <a:solidFill>
                  <a:schemeClr val="tx1"/>
                </a:solidFill>
                <a:latin typeface="Consolas"/>
                <a:ea typeface="Calibri"/>
              </a:rPr>
              <a:t>doCallRealMethod</a:t>
            </a:r>
            <a:r>
              <a:rPr lang="en-GB" sz="3600" kern="100">
                <a:solidFill>
                  <a:schemeClr val="tx1"/>
                </a:solidFill>
                <a:latin typeface="Consolas"/>
                <a:ea typeface="Calibri"/>
              </a:rPr>
              <a:t>()</a:t>
            </a:r>
            <a:endParaRPr lang="en-US" sz="3600" kern="100">
              <a:solidFill>
                <a:schemeClr val="tx1"/>
              </a:solidFill>
              <a:latin typeface="Consolas"/>
              <a:ea typeface="Calibri"/>
            </a:endParaRPr>
          </a:p>
          <a:p>
            <a:pPr>
              <a:lnSpc>
                <a:spcPct val="100000"/>
              </a:lnSpc>
              <a:spcBef>
                <a:spcPts val="500"/>
              </a:spcBef>
            </a:pPr>
            <a:r>
              <a:rPr lang="en-GB" sz="3600" kern="100">
                <a:solidFill>
                  <a:schemeClr val="tx1"/>
                </a:solidFill>
                <a:latin typeface="Consolas"/>
                <a:ea typeface="Calibri"/>
              </a:rPr>
              <a:t>  .when(chessPlayerMock)</a:t>
            </a:r>
            <a:endParaRPr lang="en-US" sz="3600" kern="100">
              <a:solidFill>
                <a:schemeClr val="tx1"/>
              </a:solidFill>
              <a:latin typeface="Consolas"/>
              <a:ea typeface="Calibri"/>
            </a:endParaRPr>
          </a:p>
          <a:p>
            <a:pPr>
              <a:lnSpc>
                <a:spcPct val="100000"/>
              </a:lnSpc>
              <a:spcBef>
                <a:spcPts val="500"/>
              </a:spcBef>
            </a:pPr>
            <a:r>
              <a:rPr lang="en-GB" sz="3600" kern="100">
                <a:solidFill>
                  <a:schemeClr val="tx1"/>
                </a:solidFill>
                <a:latin typeface="Consolas"/>
                <a:ea typeface="Calibri"/>
              </a:rPr>
              <a:t>  .assignCategory()</a:t>
            </a:r>
            <a:r>
              <a:rPr lang="en-GB" sz="3600" kern="100">
                <a:solidFill>
                  <a:srgbClr val="CC7832"/>
                </a:solidFill>
                <a:latin typeface="Consolas"/>
                <a:ea typeface="Calibri"/>
              </a:rPr>
              <a:t>;</a:t>
            </a:r>
            <a:endParaRPr lang="en-US" sz="3600" kern="100">
              <a:solidFill>
                <a:srgbClr val="CC7832"/>
              </a:solidFill>
              <a:latin typeface="Consolas"/>
              <a:ea typeface="Calibri"/>
            </a:endParaRPr>
          </a:p>
          <a:p>
            <a:pPr>
              <a:lnSpc>
                <a:spcPct val="100000"/>
              </a:lnSpc>
              <a:spcBef>
                <a:spcPts val="500"/>
              </a:spcBef>
            </a:pPr>
            <a:br>
              <a:rPr lang="en-GB" sz="3600" kern="100">
                <a:latin typeface="Consolas"/>
                <a:ea typeface="Calibri"/>
              </a:rPr>
            </a:br>
            <a:r>
              <a:rPr lang="en-GB" sz="3600" i="1" kern="100">
                <a:solidFill>
                  <a:schemeClr val="tx1"/>
                </a:solidFill>
                <a:latin typeface="Consolas"/>
                <a:ea typeface="Calibri"/>
              </a:rPr>
              <a:t>doCallRealMethod</a:t>
            </a:r>
            <a:r>
              <a:rPr lang="en-GB" sz="3600" kern="100">
                <a:solidFill>
                  <a:schemeClr val="tx1"/>
                </a:solidFill>
                <a:latin typeface="Consolas"/>
                <a:ea typeface="Calibri"/>
              </a:rPr>
              <a:t>()</a:t>
            </a:r>
            <a:endParaRPr lang="en-US" sz="3600" kern="100">
              <a:solidFill>
                <a:schemeClr val="tx1"/>
              </a:solidFill>
              <a:latin typeface="Consolas"/>
              <a:ea typeface="Calibri"/>
            </a:endParaRPr>
          </a:p>
          <a:p>
            <a:pPr>
              <a:lnSpc>
                <a:spcPct val="100000"/>
              </a:lnSpc>
              <a:spcBef>
                <a:spcPts val="500"/>
              </a:spcBef>
            </a:pPr>
            <a:r>
              <a:rPr lang="en-GB" sz="3600" kern="100">
                <a:solidFill>
                  <a:schemeClr val="tx1"/>
                </a:solidFill>
                <a:latin typeface="Consolas"/>
                <a:ea typeface="Calibri"/>
              </a:rPr>
              <a:t>  .when(chessPlayerMock)</a:t>
            </a:r>
            <a:endParaRPr lang="en-US" sz="3600" kern="100">
              <a:solidFill>
                <a:schemeClr val="tx1"/>
              </a:solidFill>
              <a:latin typeface="Consolas"/>
              <a:ea typeface="Calibri"/>
            </a:endParaRPr>
          </a:p>
          <a:p>
            <a:pPr>
              <a:lnSpc>
                <a:spcPct val="100000"/>
              </a:lnSpc>
              <a:spcBef>
                <a:spcPts val="500"/>
              </a:spcBef>
            </a:pPr>
            <a:r>
              <a:rPr lang="en-GB" sz="3600" kern="100">
                <a:solidFill>
                  <a:schemeClr val="tx1"/>
                </a:solidFill>
                <a:latin typeface="Consolas"/>
                <a:ea typeface="Calibri"/>
              </a:rPr>
              <a:t>  .getCategory()</a:t>
            </a:r>
            <a:r>
              <a:rPr lang="en-GB" sz="3600" kern="100">
                <a:solidFill>
                  <a:srgbClr val="CC7832"/>
                </a:solidFill>
                <a:latin typeface="Consolas"/>
                <a:ea typeface="Calibri"/>
              </a:rPr>
              <a:t>;</a:t>
            </a:r>
            <a:endParaRPr lang="en-US" sz="3600" kern="100">
              <a:solidFill>
                <a:srgbClr val="CC7832"/>
              </a:solidFill>
              <a:latin typeface="Consolas"/>
              <a:ea typeface="Calibri"/>
            </a:endParaRPr>
          </a:p>
          <a:p>
            <a:pPr>
              <a:lnSpc>
                <a:spcPct val="100000"/>
              </a:lnSpc>
              <a:spcBef>
                <a:spcPts val="500"/>
              </a:spcBef>
            </a:pPr>
            <a:br>
              <a:rPr lang="en-GB" sz="3600" kern="100">
                <a:latin typeface="Consolas"/>
                <a:ea typeface="Calibri"/>
              </a:rPr>
            </a:br>
            <a:r>
              <a:rPr lang="en-GB" sz="3600" kern="100">
                <a:solidFill>
                  <a:schemeClr val="tx1"/>
                </a:solidFill>
                <a:latin typeface="Consolas"/>
                <a:ea typeface="Calibri"/>
              </a:rPr>
              <a:t>chessPlayerMock.assignCategory()</a:t>
            </a:r>
            <a:r>
              <a:rPr lang="en-GB" sz="3600" kern="100">
                <a:solidFill>
                  <a:srgbClr val="CF8E6D"/>
                </a:solidFill>
                <a:latin typeface="Consolas"/>
                <a:ea typeface="Calibri"/>
              </a:rPr>
              <a:t>;</a:t>
            </a:r>
            <a:br>
              <a:rPr lang="en-GB" sz="3600" kern="100">
                <a:latin typeface="Consolas"/>
                <a:ea typeface="Calibri"/>
              </a:rPr>
            </a:br>
            <a:br>
              <a:rPr lang="en-GB" sz="3600" kern="100">
                <a:latin typeface="Consolas"/>
                <a:ea typeface="Calibri"/>
              </a:rPr>
            </a:br>
            <a:r>
              <a:rPr lang="en-GB" sz="3600" kern="100">
                <a:solidFill>
                  <a:srgbClr val="CC7832"/>
                </a:solidFill>
                <a:latin typeface="Consolas"/>
                <a:ea typeface="Calibri"/>
              </a:rPr>
              <a:t>assertEquals</a:t>
            </a:r>
            <a:r>
              <a:rPr lang="en-GB" sz="3600" kern="100">
                <a:solidFill>
                  <a:schemeClr val="tx1"/>
                </a:solidFill>
                <a:latin typeface="Consolas"/>
                <a:ea typeface="Calibri"/>
              </a:rPr>
              <a:t>(</a:t>
            </a:r>
            <a:r>
              <a:rPr lang="en-GB" sz="3600" kern="100">
                <a:solidFill>
                  <a:srgbClr val="6A8759"/>
                </a:solidFill>
                <a:latin typeface="Consolas"/>
                <a:ea typeface="Calibri"/>
              </a:rPr>
              <a:t>"Senior"</a:t>
            </a:r>
            <a:r>
              <a:rPr lang="en-GB" sz="3600" kern="100">
                <a:solidFill>
                  <a:srgbClr val="CC7832"/>
                </a:solidFill>
                <a:latin typeface="Consolas"/>
                <a:ea typeface="Calibri"/>
              </a:rPr>
              <a:t>, </a:t>
            </a:r>
            <a:r>
              <a:rPr lang="en-GB" sz="3600" kern="100">
                <a:solidFill>
                  <a:schemeClr val="tx1"/>
                </a:solidFill>
                <a:latin typeface="Consolas"/>
                <a:ea typeface="Calibri"/>
              </a:rPr>
              <a:t>chessPlayerMock.getCategory())</a:t>
            </a:r>
            <a:r>
              <a:rPr lang="en-GB" sz="3600" kern="100">
                <a:solidFill>
                  <a:srgbClr val="CC7832"/>
                </a:solidFill>
                <a:latin typeface="Consolas"/>
                <a:ea typeface="Calibri"/>
              </a:rPr>
              <a:t>;</a:t>
            </a:r>
            <a:endParaRPr lang="en-US" sz="3600" kern="100">
              <a:solidFill>
                <a:srgbClr val="CC7832"/>
              </a:solidFill>
              <a:latin typeface="Consolas"/>
              <a:ea typeface="Calibri"/>
            </a:endParaRPr>
          </a:p>
        </p:txBody>
      </p:sp>
    </p:spTree>
    <p:extLst>
      <p:ext uri="{BB962C8B-B14F-4D97-AF65-F5344CB8AC3E}">
        <p14:creationId xmlns:p14="http://schemas.microsoft.com/office/powerpoint/2010/main" val="141975856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362428" y="256557"/>
            <a:ext cx="7937357" cy="20467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5400" b="1">
                <a:latin typeface="Dava Sans"/>
              </a:rPr>
              <a:t>Instructing(stubbing) </a:t>
            </a:r>
            <a:endParaRPr lang="en-US" sz="5400" b="1">
              <a:solidFill>
                <a:srgbClr val="122B38"/>
              </a:solidFill>
              <a:latin typeface="Dava Sans"/>
            </a:endParaRPr>
          </a:p>
          <a:p>
            <a:pPr>
              <a:lnSpc>
                <a:spcPct val="100000"/>
              </a:lnSpc>
            </a:pPr>
            <a:r>
              <a:rPr lang="en-GB" sz="5400" b="1">
                <a:latin typeface="Dava Sans"/>
              </a:rPr>
              <a:t>"void" methods </a:t>
            </a:r>
            <a:endParaRPr lang="en-GB" sz="5400" b="1">
              <a:solidFill>
                <a:srgbClr val="122B38"/>
              </a:solidFill>
              <a:latin typeface="Dava Sans"/>
            </a:endParaRPr>
          </a:p>
        </p:txBody>
      </p:sp>
      <p:sp>
        <p:nvSpPr>
          <p:cNvPr id="27"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923B6A4-7041-8E7A-45EA-A9ED4AFCFC4E}"/>
              </a:ext>
            </a:extLst>
          </p:cNvPr>
          <p:cNvSpPr/>
          <p:nvPr/>
        </p:nvSpPr>
        <p:spPr>
          <a:xfrm>
            <a:off x="553191" y="4567811"/>
            <a:ext cx="7551511"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a:t>Instructs a method to throw a specific exception</a:t>
            </a:r>
          </a:p>
        </p:txBody>
      </p:sp>
      <p:sp>
        <p:nvSpPr>
          <p:cNvPr id="28"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C5DE49AE-239F-7AF6-3D08-7AA2C53EE440}"/>
              </a:ext>
            </a:extLst>
          </p:cNvPr>
          <p:cNvSpPr/>
          <p:nvPr/>
        </p:nvSpPr>
        <p:spPr>
          <a:xfrm>
            <a:off x="9415210" y="1885529"/>
            <a:ext cx="10444185"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a:t>Instructs a method to return an answer implementation from void</a:t>
            </a:r>
            <a:endParaRPr lang="en-US" sz="2400"/>
          </a:p>
        </p:txBody>
      </p:sp>
      <p:sp>
        <p:nvSpPr>
          <p:cNvPr id="30" name="Short title">
            <a:extLst>
              <a:ext uri="{FF2B5EF4-FFF2-40B4-BE49-F238E27FC236}">
                <a16:creationId xmlns:a16="http://schemas.microsoft.com/office/drawing/2014/main" id="{63EFE45D-17D7-E84B-1951-09D49E719F36}"/>
              </a:ext>
            </a:extLst>
          </p:cNvPr>
          <p:cNvSpPr/>
          <p:nvPr/>
        </p:nvSpPr>
        <p:spPr>
          <a:xfrm>
            <a:off x="966687" y="3787527"/>
            <a:ext cx="6587833"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latin typeface="Consolas"/>
              </a:rPr>
              <a:t>doThrow()</a:t>
            </a:r>
          </a:p>
        </p:txBody>
      </p:sp>
      <p:sp>
        <p:nvSpPr>
          <p:cNvPr id="31" name="Short title">
            <a:extLst>
              <a:ext uri="{FF2B5EF4-FFF2-40B4-BE49-F238E27FC236}">
                <a16:creationId xmlns:a16="http://schemas.microsoft.com/office/drawing/2014/main" id="{6F71F1A1-0F15-72F1-246E-7A2F42338109}"/>
              </a:ext>
            </a:extLst>
          </p:cNvPr>
          <p:cNvSpPr/>
          <p:nvPr/>
        </p:nvSpPr>
        <p:spPr>
          <a:xfrm>
            <a:off x="9436981" y="1075728"/>
            <a:ext cx="5672703"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latin typeface="Consolas"/>
                <a:ea typeface="+mn-lt"/>
                <a:cs typeface="+mn-lt"/>
              </a:rPr>
              <a:t>doAnswer()</a:t>
            </a:r>
            <a:endParaRPr lang="en-US" sz="2800" b="1">
              <a:latin typeface="Consolas"/>
            </a:endParaRPr>
          </a:p>
        </p:txBody>
      </p:sp>
      <p:sp>
        <p:nvSpPr>
          <p:cNvPr id="3" name="Endava’s new font…">
            <a:extLst>
              <a:ext uri="{FF2B5EF4-FFF2-40B4-BE49-F238E27FC236}">
                <a16:creationId xmlns:a16="http://schemas.microsoft.com/office/drawing/2014/main" id="{F57B8BB4-7F63-647C-0026-8C2D755E4A0D}"/>
              </a:ext>
            </a:extLst>
          </p:cNvPr>
          <p:cNvSpPr txBox="1"/>
          <p:nvPr/>
        </p:nvSpPr>
        <p:spPr>
          <a:xfrm>
            <a:off x="563625" y="5440520"/>
            <a:ext cx="7552978" cy="4455066"/>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pPr>
              <a:lnSpc>
                <a:spcPct val="100000"/>
              </a:lnSpc>
            </a:pPr>
            <a:r>
              <a:rPr lang="en-GB" sz="3600" kern="100" dirty="0" err="1">
                <a:solidFill>
                  <a:schemeClr val="tx1"/>
                </a:solidFill>
                <a:latin typeface="Consolas"/>
              </a:rPr>
              <a:t>ChessPlayer</a:t>
            </a:r>
            <a:r>
              <a:rPr lang="en-GB" sz="3600" kern="100" dirty="0">
                <a:solidFill>
                  <a:schemeClr val="tx1"/>
                </a:solidFill>
                <a:latin typeface="Consolas"/>
              </a:rPr>
              <a:t> </a:t>
            </a:r>
            <a:r>
              <a:rPr lang="en-GB" sz="3600" kern="100" dirty="0" err="1">
                <a:solidFill>
                  <a:schemeClr val="tx1"/>
                </a:solidFill>
                <a:latin typeface="Consolas"/>
              </a:rPr>
              <a:t>chessPlayerMock</a:t>
            </a:r>
            <a:r>
              <a:rPr lang="en-GB" sz="3600" kern="100" dirty="0">
                <a:solidFill>
                  <a:schemeClr val="tx1"/>
                </a:solidFill>
                <a:latin typeface="Consolas"/>
              </a:rPr>
              <a:t> = mock()</a:t>
            </a:r>
            <a:r>
              <a:rPr lang="en-GB" sz="3600" kern="100" dirty="0">
                <a:solidFill>
                  <a:srgbClr val="CF8E6D"/>
                </a:solidFill>
                <a:latin typeface="Consolas"/>
              </a:rPr>
              <a:t>;</a:t>
            </a:r>
            <a:br>
              <a:rPr lang="en-GB" sz="3600" kern="100" dirty="0">
                <a:latin typeface="Consolas"/>
                <a:ea typeface="Calibri"/>
              </a:rPr>
            </a:br>
            <a:br>
              <a:rPr lang="en-GB" sz="3600" kern="100" dirty="0">
                <a:latin typeface="Consolas"/>
                <a:ea typeface="Calibri"/>
              </a:rPr>
            </a:br>
            <a:r>
              <a:rPr lang="en-GB" sz="3600" i="1" kern="100" dirty="0" err="1">
                <a:solidFill>
                  <a:schemeClr val="tx1"/>
                </a:solidFill>
                <a:latin typeface="Consolas"/>
              </a:rPr>
              <a:t>doThrow</a:t>
            </a:r>
            <a:r>
              <a:rPr lang="en-GB" sz="3600" kern="100" dirty="0">
                <a:solidFill>
                  <a:schemeClr val="tx1"/>
                </a:solidFill>
                <a:latin typeface="Consolas"/>
              </a:rPr>
              <a:t>(</a:t>
            </a:r>
            <a:r>
              <a:rPr lang="en-GB" sz="3600" kern="100" dirty="0" err="1">
                <a:solidFill>
                  <a:schemeClr val="tx1"/>
                </a:solidFill>
                <a:latin typeface="Consolas"/>
              </a:rPr>
              <a:t>Exception.</a:t>
            </a:r>
            <a:r>
              <a:rPr lang="en-GB" sz="3600" kern="100" dirty="0" err="1">
                <a:solidFill>
                  <a:srgbClr val="CC7832"/>
                </a:solidFill>
                <a:latin typeface="Consolas"/>
              </a:rPr>
              <a:t>class</a:t>
            </a:r>
            <a:r>
              <a:rPr lang="en-GB" sz="3600" kern="100" dirty="0">
                <a:solidFill>
                  <a:schemeClr val="tx1"/>
                </a:solidFill>
                <a:latin typeface="Consolas"/>
              </a:rPr>
              <a:t>)</a:t>
            </a:r>
            <a:endParaRPr lang="en-US" sz="3600" kern="100" dirty="0">
              <a:solidFill>
                <a:schemeClr val="tx1"/>
              </a:solidFill>
              <a:latin typeface="Consolas"/>
            </a:endParaRPr>
          </a:p>
          <a:p>
            <a:pPr>
              <a:lnSpc>
                <a:spcPct val="100000"/>
              </a:lnSpc>
            </a:pPr>
            <a:r>
              <a:rPr lang="en-GB" sz="3600" kern="100" dirty="0">
                <a:solidFill>
                  <a:schemeClr val="tx1"/>
                </a:solidFill>
                <a:latin typeface="Consolas"/>
              </a:rPr>
              <a:t>  .when(</a:t>
            </a:r>
            <a:r>
              <a:rPr lang="en-GB" sz="3600" kern="100" dirty="0" err="1">
                <a:solidFill>
                  <a:schemeClr val="tx1"/>
                </a:solidFill>
                <a:latin typeface="Consolas"/>
              </a:rPr>
              <a:t>chessPlayerMock</a:t>
            </a:r>
            <a:r>
              <a:rPr lang="en-GB" sz="3600" kern="100" dirty="0">
                <a:solidFill>
                  <a:schemeClr val="tx1"/>
                </a:solidFill>
                <a:latin typeface="Consolas"/>
              </a:rPr>
              <a:t>)</a:t>
            </a:r>
            <a:endParaRPr lang="en-US" sz="3600" kern="100" dirty="0">
              <a:solidFill>
                <a:schemeClr val="tx1"/>
              </a:solidFill>
              <a:latin typeface="Consolas"/>
            </a:endParaRPr>
          </a:p>
          <a:p>
            <a:pPr>
              <a:lnSpc>
                <a:spcPct val="100000"/>
              </a:lnSpc>
            </a:pPr>
            <a:r>
              <a:rPr lang="en-GB" sz="3600" kern="100" dirty="0">
                <a:solidFill>
                  <a:schemeClr val="tx1"/>
                </a:solidFill>
                <a:latin typeface="Consolas"/>
              </a:rPr>
              <a:t>  .</a:t>
            </a:r>
            <a:r>
              <a:rPr lang="en-GB" sz="3600" kern="100" dirty="0" err="1">
                <a:solidFill>
                  <a:schemeClr val="tx1"/>
                </a:solidFill>
                <a:latin typeface="Consolas"/>
                <a:ea typeface="Calibri"/>
              </a:rPr>
              <a:t>assignCategory</a:t>
            </a:r>
            <a:r>
              <a:rPr lang="en-GB" sz="3600" kern="100" dirty="0">
                <a:solidFill>
                  <a:schemeClr val="tx1"/>
                </a:solidFill>
                <a:latin typeface="Consolas"/>
                <a:ea typeface="Calibri"/>
              </a:rPr>
              <a:t>()</a:t>
            </a:r>
            <a:r>
              <a:rPr lang="en-GB" sz="3600" kern="100" dirty="0">
                <a:solidFill>
                  <a:srgbClr val="CC7832"/>
                </a:solidFill>
                <a:latin typeface="Consolas"/>
                <a:ea typeface="Calibri"/>
              </a:rPr>
              <a:t>;</a:t>
            </a:r>
            <a:endParaRPr lang="en-US" sz="3600" kern="100" dirty="0">
              <a:solidFill>
                <a:srgbClr val="CC7832"/>
              </a:solidFill>
              <a:latin typeface="Consolas"/>
              <a:ea typeface="Calibri"/>
            </a:endParaRPr>
          </a:p>
          <a:p>
            <a:pPr>
              <a:lnSpc>
                <a:spcPct val="100000"/>
              </a:lnSpc>
            </a:pPr>
            <a:endParaRPr lang="en-GB" sz="3600" kern="100" dirty="0">
              <a:latin typeface="Consolas"/>
            </a:endParaRPr>
          </a:p>
        </p:txBody>
      </p:sp>
      <p:sp>
        <p:nvSpPr>
          <p:cNvPr id="4" name="Endava’s new font…">
            <a:extLst>
              <a:ext uri="{FF2B5EF4-FFF2-40B4-BE49-F238E27FC236}">
                <a16:creationId xmlns:a16="http://schemas.microsoft.com/office/drawing/2014/main" id="{54AD0E84-040B-7206-C07B-672833BF56DA}"/>
              </a:ext>
            </a:extLst>
          </p:cNvPr>
          <p:cNvSpPr txBox="1"/>
          <p:nvPr/>
        </p:nvSpPr>
        <p:spPr>
          <a:xfrm>
            <a:off x="9439733" y="2781761"/>
            <a:ext cx="14676752" cy="9388724"/>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r>
              <a:rPr lang="en-GB" sz="3600" kern="100" dirty="0" err="1">
                <a:solidFill>
                  <a:schemeClr val="tx1"/>
                </a:solidFill>
                <a:latin typeface="Consolas"/>
              </a:rPr>
              <a:t>ChessPlayer</a:t>
            </a:r>
            <a:r>
              <a:rPr lang="en-GB" sz="3600" kern="100" dirty="0">
                <a:solidFill>
                  <a:schemeClr val="tx1"/>
                </a:solidFill>
                <a:latin typeface="Consolas"/>
              </a:rPr>
              <a:t> </a:t>
            </a:r>
            <a:r>
              <a:rPr lang="en-GB" sz="3600" kern="100" dirty="0" err="1">
                <a:solidFill>
                  <a:schemeClr val="tx1"/>
                </a:solidFill>
                <a:latin typeface="Consolas"/>
              </a:rPr>
              <a:t>chessPlayer</a:t>
            </a:r>
            <a:r>
              <a:rPr lang="en-GB" sz="3600" kern="100" dirty="0">
                <a:solidFill>
                  <a:schemeClr val="tx1"/>
                </a:solidFill>
                <a:latin typeface="Consolas"/>
              </a:rPr>
              <a:t> =</a:t>
            </a:r>
            <a:r>
              <a:rPr lang="en-GB" sz="3600" kern="100" dirty="0">
                <a:solidFill>
                  <a:srgbClr val="A9B7C6"/>
                </a:solidFill>
                <a:latin typeface="Consolas"/>
              </a:rPr>
              <a:t> </a:t>
            </a:r>
            <a:r>
              <a:rPr lang="en-GB" sz="3600" kern="100" dirty="0">
                <a:solidFill>
                  <a:srgbClr val="CC7832"/>
                </a:solidFill>
                <a:latin typeface="Consolas"/>
              </a:rPr>
              <a:t>new </a:t>
            </a:r>
            <a:r>
              <a:rPr lang="en-GB" sz="3600" kern="100" dirty="0" err="1">
                <a:solidFill>
                  <a:schemeClr val="tx1"/>
                </a:solidFill>
                <a:latin typeface="Consolas"/>
              </a:rPr>
              <a:t>ChessPlayer</a:t>
            </a:r>
            <a:r>
              <a:rPr lang="en-GB" sz="3600" kern="100" dirty="0">
                <a:solidFill>
                  <a:schemeClr val="tx1"/>
                </a:solidFill>
                <a:latin typeface="Consolas"/>
              </a:rPr>
              <a:t>(</a:t>
            </a:r>
            <a:r>
              <a:rPr lang="en-GB" sz="3600" kern="100" dirty="0">
                <a:solidFill>
                  <a:srgbClr val="6A8759"/>
                </a:solidFill>
                <a:latin typeface="Consolas"/>
              </a:rPr>
              <a:t>"Magnus"</a:t>
            </a:r>
            <a:r>
              <a:rPr lang="en-GB" sz="3600" kern="100" dirty="0">
                <a:solidFill>
                  <a:srgbClr val="CC7832"/>
                </a:solidFill>
                <a:latin typeface="Consolas"/>
              </a:rPr>
              <a:t>, </a:t>
            </a:r>
            <a:r>
              <a:rPr lang="en-GB" sz="3600" kern="100" dirty="0">
                <a:solidFill>
                  <a:srgbClr val="6897BB"/>
                </a:solidFill>
                <a:latin typeface="Consolas"/>
              </a:rPr>
              <a:t>30</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r>
              <a:rPr lang="en-GB" sz="3600" kern="100" dirty="0" err="1">
                <a:solidFill>
                  <a:schemeClr val="tx1"/>
                </a:solidFill>
                <a:latin typeface="Consolas"/>
              </a:rPr>
              <a:t>ChessPlayer</a:t>
            </a:r>
            <a:r>
              <a:rPr lang="en-GB" sz="3600" kern="100" dirty="0">
                <a:solidFill>
                  <a:schemeClr val="tx1"/>
                </a:solidFill>
                <a:latin typeface="Consolas"/>
              </a:rPr>
              <a:t> </a:t>
            </a:r>
            <a:r>
              <a:rPr lang="en-GB" sz="3600" kern="100" dirty="0" err="1">
                <a:solidFill>
                  <a:schemeClr val="tx1"/>
                </a:solidFill>
                <a:latin typeface="Consolas"/>
              </a:rPr>
              <a:t>chessPlayerSpy</a:t>
            </a:r>
            <a:r>
              <a:rPr lang="en-GB" sz="3600" kern="100" dirty="0">
                <a:solidFill>
                  <a:schemeClr val="tx1"/>
                </a:solidFill>
                <a:latin typeface="Consolas"/>
              </a:rPr>
              <a:t> =</a:t>
            </a:r>
            <a:r>
              <a:rPr lang="en-GB" sz="3600" kern="100" dirty="0">
                <a:solidFill>
                  <a:srgbClr val="CC7832"/>
                </a:solidFill>
                <a:latin typeface="Consolas"/>
              </a:rPr>
              <a:t> </a:t>
            </a:r>
            <a:r>
              <a:rPr lang="en-GB" sz="3600" i="1" kern="100" dirty="0">
                <a:solidFill>
                  <a:schemeClr val="tx1"/>
                </a:solidFill>
                <a:latin typeface="Consolas"/>
              </a:rPr>
              <a:t>spy</a:t>
            </a:r>
            <a:r>
              <a:rPr lang="en-GB" sz="3600" kern="100" dirty="0">
                <a:solidFill>
                  <a:schemeClr val="tx1"/>
                </a:solidFill>
                <a:latin typeface="Consolas"/>
              </a:rPr>
              <a:t>(</a:t>
            </a:r>
            <a:r>
              <a:rPr lang="en-GB" sz="3600" kern="100" dirty="0" err="1">
                <a:solidFill>
                  <a:schemeClr val="tx1"/>
                </a:solidFill>
                <a:latin typeface="Consolas"/>
              </a:rPr>
              <a:t>chessPlayer</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br>
              <a:rPr lang="en-GB" sz="3600" kern="100" dirty="0">
                <a:latin typeface="Consolas"/>
              </a:rPr>
            </a:br>
            <a:r>
              <a:rPr lang="en-GB" sz="3600" i="1" kern="100" dirty="0" err="1">
                <a:solidFill>
                  <a:schemeClr val="tx1"/>
                </a:solidFill>
                <a:latin typeface="Consolas"/>
              </a:rPr>
              <a:t>doAnswer</a:t>
            </a:r>
            <a:r>
              <a:rPr lang="en-GB" sz="3600" kern="100" dirty="0">
                <a:solidFill>
                  <a:schemeClr val="tx1"/>
                </a:solidFill>
                <a:latin typeface="Consolas"/>
              </a:rPr>
              <a:t>((</a:t>
            </a:r>
            <a:r>
              <a:rPr lang="en-GB" sz="3600" kern="100" dirty="0" err="1">
                <a:solidFill>
                  <a:schemeClr val="tx1"/>
                </a:solidFill>
                <a:latin typeface="Consolas"/>
              </a:rPr>
              <a:t>chessP</a:t>
            </a:r>
            <a:r>
              <a:rPr lang="en-GB" sz="3600" kern="100" dirty="0">
                <a:solidFill>
                  <a:schemeClr val="tx1"/>
                </a:solidFill>
                <a:latin typeface="Consolas"/>
              </a:rPr>
              <a:t>) -&gt; {</a:t>
            </a:r>
            <a:br>
              <a:rPr lang="en-GB" sz="3600" kern="100" dirty="0">
                <a:latin typeface="Consolas"/>
              </a:rPr>
            </a:br>
            <a:r>
              <a:rPr lang="en-GB" sz="3600" kern="100" dirty="0">
                <a:solidFill>
                  <a:schemeClr val="tx1"/>
                </a:solidFill>
                <a:latin typeface="Consolas"/>
              </a:rPr>
              <a:t>    </a:t>
            </a:r>
            <a:r>
              <a:rPr lang="en-GB" sz="3600" kern="100" dirty="0" err="1">
                <a:solidFill>
                  <a:schemeClr val="tx1"/>
                </a:solidFill>
                <a:latin typeface="Consolas"/>
              </a:rPr>
              <a:t>ChessPlayer</a:t>
            </a:r>
            <a:r>
              <a:rPr lang="en-GB" sz="3600" kern="100" dirty="0">
                <a:solidFill>
                  <a:schemeClr val="tx1"/>
                </a:solidFill>
                <a:latin typeface="Consolas"/>
              </a:rPr>
              <a:t> player = (</a:t>
            </a:r>
            <a:r>
              <a:rPr lang="en-GB" sz="3600" kern="100" dirty="0" err="1">
                <a:solidFill>
                  <a:schemeClr val="tx1"/>
                </a:solidFill>
                <a:latin typeface="Consolas"/>
              </a:rPr>
              <a:t>ChessPlayer</a:t>
            </a:r>
            <a:r>
              <a:rPr lang="en-GB" sz="3600" kern="100" dirty="0">
                <a:solidFill>
                  <a:schemeClr val="tx1"/>
                </a:solidFill>
                <a:latin typeface="Consolas"/>
              </a:rPr>
              <a:t>)</a:t>
            </a:r>
            <a:r>
              <a:rPr lang="en-GB" sz="3600" kern="100" dirty="0" err="1">
                <a:solidFill>
                  <a:schemeClr val="tx1"/>
                </a:solidFill>
                <a:latin typeface="Consolas"/>
              </a:rPr>
              <a:t>chessP.getMock</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ea typeface="Calibri"/>
              </a:rPr>
            </a:br>
            <a:r>
              <a:rPr lang="en-GB" sz="3600" kern="100" dirty="0">
                <a:solidFill>
                  <a:srgbClr val="CC7832"/>
                </a:solidFill>
                <a:latin typeface="Consolas"/>
                <a:ea typeface="Calibri"/>
              </a:rPr>
              <a:t>    </a:t>
            </a:r>
            <a:r>
              <a:rPr lang="en-GB" sz="3600" kern="100" dirty="0" err="1">
                <a:solidFill>
                  <a:schemeClr val="tx1"/>
                </a:solidFill>
                <a:latin typeface="Consolas"/>
                <a:ea typeface="Calibri"/>
              </a:rPr>
              <a:t>player.setWins</a:t>
            </a:r>
            <a:r>
              <a:rPr lang="en-GB" sz="3600" kern="100" dirty="0">
                <a:solidFill>
                  <a:schemeClr val="tx1"/>
                </a:solidFill>
                <a:latin typeface="Consolas"/>
              </a:rPr>
              <a:t>(</a:t>
            </a:r>
            <a:r>
              <a:rPr lang="en-GB" sz="3600" kern="100" dirty="0">
                <a:solidFill>
                  <a:srgbClr val="6897BB"/>
                </a:solidFill>
                <a:latin typeface="Consolas"/>
              </a:rPr>
              <a:t>3</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r>
              <a:rPr lang="en-GB" sz="3600" kern="100" dirty="0">
                <a:solidFill>
                  <a:srgbClr val="CC7832"/>
                </a:solidFill>
                <a:latin typeface="Consolas"/>
              </a:rPr>
              <a:t>    </a:t>
            </a:r>
            <a:r>
              <a:rPr lang="en-GB" sz="3600" kern="100" dirty="0" err="1">
                <a:solidFill>
                  <a:schemeClr val="tx1"/>
                </a:solidFill>
                <a:latin typeface="Consolas"/>
              </a:rPr>
              <a:t>player.setPoints</a:t>
            </a:r>
            <a:r>
              <a:rPr lang="en-GB" sz="3600" kern="100" dirty="0">
                <a:solidFill>
                  <a:schemeClr val="tx1"/>
                </a:solidFill>
                <a:latin typeface="Consolas"/>
              </a:rPr>
              <a:t>(</a:t>
            </a:r>
            <a:r>
              <a:rPr lang="en-GB" sz="3600" kern="100" dirty="0">
                <a:solidFill>
                  <a:srgbClr val="6897BB"/>
                </a:solidFill>
                <a:latin typeface="Consolas"/>
              </a:rPr>
              <a:t>9</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r>
              <a:rPr lang="en-GB" sz="3600" kern="100" dirty="0">
                <a:solidFill>
                  <a:srgbClr val="CC7832"/>
                </a:solidFill>
                <a:latin typeface="Consolas"/>
              </a:rPr>
              <a:t>    return null;</a:t>
            </a:r>
            <a:br>
              <a:rPr lang="en-GB" sz="3600" kern="100" dirty="0">
                <a:latin typeface="Consolas"/>
              </a:rPr>
            </a:br>
            <a:r>
              <a:rPr lang="en-GB" sz="3600" kern="100" dirty="0">
                <a:solidFill>
                  <a:schemeClr val="tx1"/>
                </a:solidFill>
                <a:latin typeface="Consolas"/>
              </a:rPr>
              <a:t>}).when(</a:t>
            </a:r>
            <a:r>
              <a:rPr lang="en-GB" sz="3600" kern="100" dirty="0" err="1">
                <a:solidFill>
                  <a:schemeClr val="tx1"/>
                </a:solidFill>
                <a:latin typeface="Consolas"/>
              </a:rPr>
              <a:t>chessPlayerSpy</a:t>
            </a:r>
            <a:r>
              <a:rPr lang="en-GB" sz="3600" kern="100" dirty="0">
                <a:solidFill>
                  <a:schemeClr val="tx1"/>
                </a:solidFill>
                <a:latin typeface="Consolas"/>
              </a:rPr>
              <a:t>).</a:t>
            </a:r>
            <a:r>
              <a:rPr lang="en-GB" sz="3600" kern="100" dirty="0" err="1">
                <a:solidFill>
                  <a:schemeClr val="tx1"/>
                </a:solidFill>
                <a:latin typeface="Consolas"/>
              </a:rPr>
              <a:t>assignScoreStats</a:t>
            </a:r>
            <a:r>
              <a:rPr lang="en-GB" sz="3600" kern="100" dirty="0">
                <a:solidFill>
                  <a:schemeClr val="tx1"/>
                </a:solidFill>
                <a:latin typeface="Consolas"/>
              </a:rPr>
              <a:t>()</a:t>
            </a:r>
            <a:r>
              <a:rPr lang="en-GB" sz="3600" kern="100" dirty="0">
                <a:solidFill>
                  <a:srgbClr val="CC7832"/>
                </a:solidFill>
                <a:latin typeface="Consolas"/>
              </a:rPr>
              <a:t>;</a:t>
            </a:r>
            <a:br>
              <a:rPr lang="en-GB" sz="3600" kern="100" dirty="0">
                <a:latin typeface="Consolas"/>
              </a:rPr>
            </a:br>
            <a:br>
              <a:rPr lang="en-GB" sz="3600" kern="100" dirty="0">
                <a:latin typeface="Consolas"/>
              </a:rPr>
            </a:br>
            <a:r>
              <a:rPr lang="en-GB" sz="3600" kern="100" dirty="0" err="1">
                <a:solidFill>
                  <a:schemeClr val="tx1"/>
                </a:solidFill>
                <a:latin typeface="Consolas"/>
              </a:rPr>
              <a:t>chessPlayerSpy.assignScoreStats</a:t>
            </a:r>
            <a:r>
              <a:rPr lang="en-GB" sz="3600" kern="100" dirty="0">
                <a:solidFill>
                  <a:schemeClr val="tx1"/>
                </a:solidFill>
                <a:latin typeface="Consolas"/>
                <a:ea typeface="Calibri"/>
              </a:rPr>
              <a:t>()</a:t>
            </a:r>
            <a:r>
              <a:rPr lang="en-GB" sz="3600" kern="100" dirty="0">
                <a:solidFill>
                  <a:srgbClr val="CC7832"/>
                </a:solidFill>
                <a:latin typeface="Consolas"/>
                <a:ea typeface="Calibri"/>
              </a:rPr>
              <a:t>;</a:t>
            </a:r>
            <a:br>
              <a:rPr lang="en-GB" sz="3600" kern="100" dirty="0">
                <a:latin typeface="Consolas"/>
                <a:ea typeface="Calibri"/>
              </a:rPr>
            </a:br>
            <a:r>
              <a:rPr lang="en-GB" sz="3600" kern="100" dirty="0" err="1">
                <a:solidFill>
                  <a:srgbClr val="CC7832"/>
                </a:solidFill>
                <a:latin typeface="Consolas"/>
                <a:ea typeface="Calibri"/>
              </a:rPr>
              <a:t>assertSame</a:t>
            </a:r>
            <a:r>
              <a:rPr lang="en-GB" sz="3600" kern="100" dirty="0">
                <a:solidFill>
                  <a:schemeClr val="tx1"/>
                </a:solidFill>
                <a:latin typeface="Consolas"/>
                <a:ea typeface="Calibri"/>
              </a:rPr>
              <a:t>(</a:t>
            </a:r>
            <a:r>
              <a:rPr lang="en-GB" sz="3600" kern="100" dirty="0">
                <a:solidFill>
                  <a:srgbClr val="6897BB"/>
                </a:solidFill>
                <a:latin typeface="Consolas"/>
                <a:ea typeface="Calibri"/>
              </a:rPr>
              <a:t>3</a:t>
            </a:r>
            <a:r>
              <a:rPr lang="en-GB" sz="3600" kern="100" dirty="0">
                <a:solidFill>
                  <a:srgbClr val="CC7832"/>
                </a:solidFill>
                <a:latin typeface="Consolas"/>
                <a:ea typeface="Calibri"/>
              </a:rPr>
              <a:t>, </a:t>
            </a:r>
            <a:r>
              <a:rPr lang="en-GB" sz="3600" kern="100" dirty="0" err="1">
                <a:solidFill>
                  <a:schemeClr val="tx1"/>
                </a:solidFill>
                <a:latin typeface="Consolas"/>
                <a:ea typeface="Calibri"/>
              </a:rPr>
              <a:t>chessPlayerSpy.getWins</a:t>
            </a:r>
            <a:r>
              <a:rPr lang="en-GB" sz="3600" kern="100" dirty="0">
                <a:solidFill>
                  <a:schemeClr val="tx1"/>
                </a:solidFill>
                <a:latin typeface="Consolas"/>
                <a:ea typeface="Calibri"/>
              </a:rPr>
              <a:t>())</a:t>
            </a:r>
            <a:r>
              <a:rPr lang="en-GB" sz="3600" kern="100" dirty="0">
                <a:solidFill>
                  <a:srgbClr val="CC7832"/>
                </a:solidFill>
                <a:latin typeface="Consolas"/>
                <a:ea typeface="Calibri"/>
              </a:rPr>
              <a:t>;</a:t>
            </a:r>
            <a:br>
              <a:rPr lang="en-GB" sz="3600" kern="100" dirty="0">
                <a:latin typeface="Consolas"/>
                <a:ea typeface="Calibri"/>
              </a:rPr>
            </a:br>
            <a:r>
              <a:rPr lang="en-GB" sz="3600" kern="100" dirty="0" err="1">
                <a:solidFill>
                  <a:srgbClr val="CC7832"/>
                </a:solidFill>
                <a:latin typeface="Consolas"/>
                <a:ea typeface="Calibri"/>
              </a:rPr>
              <a:t>assertSame</a:t>
            </a:r>
            <a:r>
              <a:rPr lang="en-GB" sz="3600" kern="100" dirty="0">
                <a:solidFill>
                  <a:schemeClr val="tx1"/>
                </a:solidFill>
                <a:latin typeface="Consolas"/>
                <a:ea typeface="Calibri"/>
              </a:rPr>
              <a:t>(</a:t>
            </a:r>
            <a:r>
              <a:rPr lang="en-GB" sz="3600" kern="100" dirty="0">
                <a:solidFill>
                  <a:srgbClr val="6897BB"/>
                </a:solidFill>
                <a:latin typeface="Consolas"/>
                <a:ea typeface="Calibri"/>
              </a:rPr>
              <a:t>9</a:t>
            </a:r>
            <a:r>
              <a:rPr lang="en-GB" sz="3600" kern="100" dirty="0">
                <a:solidFill>
                  <a:srgbClr val="CC7832"/>
                </a:solidFill>
                <a:latin typeface="Consolas"/>
                <a:ea typeface="Calibri"/>
              </a:rPr>
              <a:t>, </a:t>
            </a:r>
            <a:r>
              <a:rPr lang="en-GB" sz="3600" kern="100" dirty="0" err="1">
                <a:solidFill>
                  <a:schemeClr val="tx1"/>
                </a:solidFill>
                <a:latin typeface="Consolas"/>
                <a:ea typeface="Calibri"/>
              </a:rPr>
              <a:t>chessPlayerSpy.getPoints</a:t>
            </a:r>
            <a:r>
              <a:rPr lang="en-GB" sz="3600" kern="100" dirty="0">
                <a:solidFill>
                  <a:schemeClr val="tx1"/>
                </a:solidFill>
                <a:latin typeface="Consolas"/>
                <a:ea typeface="Calibri"/>
              </a:rPr>
              <a:t>())</a:t>
            </a:r>
            <a:r>
              <a:rPr lang="en-GB" sz="3600" kern="100" dirty="0">
                <a:solidFill>
                  <a:srgbClr val="CC7832"/>
                </a:solidFill>
                <a:latin typeface="Consolas"/>
                <a:ea typeface="Calibri"/>
              </a:rPr>
              <a:t>;</a:t>
            </a:r>
            <a:endParaRPr lang="en-US" sz="3600" dirty="0">
              <a:latin typeface="Consolas"/>
            </a:endParaRPr>
          </a:p>
          <a:p>
            <a:pPr>
              <a:lnSpc>
                <a:spcPct val="100000"/>
              </a:lnSpc>
            </a:pPr>
            <a:endParaRPr lang="en-GB" sz="3600" kern="100" dirty="0">
              <a:solidFill>
                <a:schemeClr val="tx1"/>
              </a:solidFill>
              <a:latin typeface="Consolas"/>
            </a:endParaRPr>
          </a:p>
        </p:txBody>
      </p:sp>
    </p:spTree>
    <p:extLst>
      <p:ext uri="{BB962C8B-B14F-4D97-AF65-F5344CB8AC3E}">
        <p14:creationId xmlns:p14="http://schemas.microsoft.com/office/powerpoint/2010/main" val="368416735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261393" y="213031"/>
            <a:ext cx="6415000" cy="258532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b="1">
                <a:latin typeface="Dava Sans"/>
              </a:rPr>
              <a:t>Instructing methods with a return type</a:t>
            </a:r>
          </a:p>
        </p:txBody>
      </p:sp>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10860060" y="522736"/>
            <a:ext cx="8139248" cy="12060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ea typeface="+mn-lt"/>
                <a:cs typeface="+mn-lt"/>
              </a:rPr>
              <a:t>Runs the method it is stubbing, performs data type checks in compile time</a:t>
            </a:r>
          </a:p>
        </p:txBody>
      </p:sp>
      <p:sp>
        <p:nvSpPr>
          <p:cNvPr id="25" name="Short title">
            <a:extLst>
              <a:ext uri="{FF2B5EF4-FFF2-40B4-BE49-F238E27FC236}">
                <a16:creationId xmlns:a16="http://schemas.microsoft.com/office/drawing/2014/main" id="{45CD1D3E-FF4B-7D2D-2812-F76DF16DCB66}"/>
              </a:ext>
            </a:extLst>
          </p:cNvPr>
          <p:cNvSpPr/>
          <p:nvPr/>
        </p:nvSpPr>
        <p:spPr>
          <a:xfrm>
            <a:off x="7247415" y="751712"/>
            <a:ext cx="326670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latin typeface="Consolas"/>
              </a:rPr>
              <a:t>thenReturn()</a:t>
            </a:r>
            <a:endParaRPr lang="en-GB" sz="2800" b="1">
              <a:latin typeface="Consolas"/>
            </a:endParaRPr>
          </a:p>
        </p:txBody>
      </p:sp>
      <p:sp>
        <p:nvSpPr>
          <p:cNvPr id="26"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85913B6D-5AAE-AE78-08F6-7EF943CC7B14}"/>
              </a:ext>
            </a:extLst>
          </p:cNvPr>
          <p:cNvSpPr/>
          <p:nvPr/>
        </p:nvSpPr>
        <p:spPr>
          <a:xfrm>
            <a:off x="622746" y="7315975"/>
            <a:ext cx="7318923" cy="17600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ea typeface="+mn-lt"/>
                <a:cs typeface="+mn-lt"/>
              </a:rPr>
              <a:t>thenReturn() method can be chained as many times as  necessary</a:t>
            </a:r>
            <a:br>
              <a:rPr lang="en-GB" sz="2400">
                <a:ea typeface="+mn-lt"/>
                <a:cs typeface="+mn-lt"/>
              </a:rPr>
            </a:br>
            <a:endParaRPr lang="en-GB" sz="2400">
              <a:ea typeface="+mn-lt"/>
              <a:cs typeface="+mn-lt"/>
            </a:endParaRPr>
          </a:p>
        </p:txBody>
      </p:sp>
      <p:sp>
        <p:nvSpPr>
          <p:cNvPr id="27"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923B6A4-7041-8E7A-45EA-A9ED4AFCFC4E}"/>
              </a:ext>
            </a:extLst>
          </p:cNvPr>
          <p:cNvSpPr/>
          <p:nvPr/>
        </p:nvSpPr>
        <p:spPr>
          <a:xfrm>
            <a:off x="12710206" y="7241553"/>
            <a:ext cx="11187339"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t>Stubbed method is not being run, data type is checked during runtime</a:t>
            </a:r>
          </a:p>
        </p:txBody>
      </p:sp>
      <p:sp>
        <p:nvSpPr>
          <p:cNvPr id="29" name="Short title">
            <a:extLst>
              <a:ext uri="{FF2B5EF4-FFF2-40B4-BE49-F238E27FC236}">
                <a16:creationId xmlns:a16="http://schemas.microsoft.com/office/drawing/2014/main" id="{7827D212-B803-A01A-C662-6CB4D70BFAD2}"/>
              </a:ext>
            </a:extLst>
          </p:cNvPr>
          <p:cNvSpPr/>
          <p:nvPr/>
        </p:nvSpPr>
        <p:spPr>
          <a:xfrm>
            <a:off x="622746" y="6322317"/>
            <a:ext cx="4913941"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latin typeface="Consolas"/>
              </a:rPr>
              <a:t>Multiple thenReturn()</a:t>
            </a:r>
          </a:p>
        </p:txBody>
      </p:sp>
      <p:sp>
        <p:nvSpPr>
          <p:cNvPr id="30" name="Short title">
            <a:extLst>
              <a:ext uri="{FF2B5EF4-FFF2-40B4-BE49-F238E27FC236}">
                <a16:creationId xmlns:a16="http://schemas.microsoft.com/office/drawing/2014/main" id="{63EFE45D-17D7-E84B-1951-09D49E719F36}"/>
              </a:ext>
            </a:extLst>
          </p:cNvPr>
          <p:cNvSpPr/>
          <p:nvPr/>
        </p:nvSpPr>
        <p:spPr>
          <a:xfrm>
            <a:off x="12710206" y="6461327"/>
            <a:ext cx="2843148" cy="799161"/>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US" sz="2800" b="1">
                <a:solidFill>
                  <a:srgbClr val="FF4230"/>
                </a:solidFill>
                <a:latin typeface="Consolas"/>
              </a:rPr>
              <a:t>doReturn()</a:t>
            </a:r>
          </a:p>
        </p:txBody>
      </p:sp>
      <p:sp>
        <p:nvSpPr>
          <p:cNvPr id="3" name="Endava’s new font…">
            <a:extLst>
              <a:ext uri="{FF2B5EF4-FFF2-40B4-BE49-F238E27FC236}">
                <a16:creationId xmlns:a16="http://schemas.microsoft.com/office/drawing/2014/main" id="{0941A8EB-1E62-7B5E-42FD-39536F06DA1B}"/>
              </a:ext>
            </a:extLst>
          </p:cNvPr>
          <p:cNvSpPr txBox="1"/>
          <p:nvPr/>
        </p:nvSpPr>
        <p:spPr>
          <a:xfrm>
            <a:off x="619495" y="8603164"/>
            <a:ext cx="9855104" cy="3154710"/>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a:lnSpc>
                <a:spcPct val="100000"/>
              </a:lnSpc>
              <a:spcBef>
                <a:spcPts val="500"/>
              </a:spcBef>
            </a:pPr>
            <a:r>
              <a:rPr lang="en-GB" sz="3600" i="1" kern="100">
                <a:solidFill>
                  <a:schemeClr val="tx1"/>
                </a:solidFill>
                <a:latin typeface="Consolas"/>
              </a:rPr>
              <a:t>when</a:t>
            </a:r>
            <a:r>
              <a:rPr lang="en-GB" sz="3600" kern="100">
                <a:solidFill>
                  <a:schemeClr val="tx1"/>
                </a:solidFill>
                <a:latin typeface="Consolas"/>
              </a:rPr>
              <a:t>(</a:t>
            </a:r>
            <a:r>
              <a:rPr lang="en-GB" sz="3600" kern="100">
                <a:solidFill>
                  <a:srgbClr val="9876AA"/>
                </a:solidFill>
                <a:latin typeface="Consolas"/>
              </a:rPr>
              <a:t>goalsService</a:t>
            </a:r>
            <a:r>
              <a:rPr lang="en-GB" sz="3600" kern="100">
                <a:solidFill>
                  <a:schemeClr val="tx1"/>
                </a:solidFill>
                <a:latin typeface="Consolas"/>
              </a:rPr>
              <a:t>.getGoals(playerName))</a:t>
            </a:r>
            <a:endParaRPr lang="en-US" sz="3600">
              <a:solidFill>
                <a:schemeClr val="tx1"/>
              </a:solidFill>
              <a:latin typeface="Consolas"/>
            </a:endParaRPr>
          </a:p>
          <a:p>
            <a:pPr>
              <a:lnSpc>
                <a:spcPct val="100000"/>
              </a:lnSpc>
              <a:spcBef>
                <a:spcPts val="500"/>
              </a:spcBef>
            </a:pPr>
            <a:r>
              <a:rPr lang="en-GB" sz="3600" kern="100">
                <a:solidFill>
                  <a:schemeClr val="tx1"/>
                </a:solidFill>
                <a:latin typeface="Consolas"/>
              </a:rPr>
              <a:t>   .thenReturn(</a:t>
            </a:r>
            <a:r>
              <a:rPr lang="en-GB" sz="3600" kern="100">
                <a:solidFill>
                  <a:srgbClr val="6897BB"/>
                </a:solidFill>
                <a:latin typeface="Consolas"/>
              </a:rPr>
              <a:t>100</a:t>
            </a:r>
            <a:r>
              <a:rPr lang="en-GB" sz="3600" kern="100">
                <a:solidFill>
                  <a:schemeClr val="tx1"/>
                </a:solidFill>
                <a:latin typeface="Consolas"/>
              </a:rPr>
              <a:t>)</a:t>
            </a:r>
            <a:endParaRPr lang="en-US" sz="3600">
              <a:solidFill>
                <a:schemeClr val="tx1"/>
              </a:solidFill>
              <a:latin typeface="Consolas"/>
            </a:endParaRPr>
          </a:p>
          <a:p>
            <a:pPr>
              <a:lnSpc>
                <a:spcPct val="100000"/>
              </a:lnSpc>
              <a:spcBef>
                <a:spcPts val="500"/>
              </a:spcBef>
            </a:pPr>
            <a:r>
              <a:rPr lang="en-GB" sz="3600" kern="100">
                <a:solidFill>
                  <a:schemeClr val="tx1"/>
                </a:solidFill>
                <a:latin typeface="Consolas"/>
              </a:rPr>
              <a:t>   .thenReturn(</a:t>
            </a:r>
            <a:r>
              <a:rPr lang="en-GB" sz="3600" kern="100">
                <a:solidFill>
                  <a:srgbClr val="6897BB"/>
                </a:solidFill>
                <a:latin typeface="Consolas"/>
              </a:rPr>
              <a:t>10</a:t>
            </a:r>
            <a:r>
              <a:rPr lang="en-GB" sz="3600" kern="100">
                <a:solidFill>
                  <a:schemeClr val="tx1"/>
                </a:solidFill>
                <a:latin typeface="Consolas"/>
              </a:rPr>
              <a:t>)</a:t>
            </a:r>
            <a:endParaRPr lang="en-US" sz="3600">
              <a:solidFill>
                <a:schemeClr val="tx1"/>
              </a:solidFill>
              <a:latin typeface="Consolas"/>
            </a:endParaRPr>
          </a:p>
          <a:p>
            <a:pPr>
              <a:lnSpc>
                <a:spcPct val="100000"/>
              </a:lnSpc>
              <a:spcBef>
                <a:spcPts val="500"/>
              </a:spcBef>
            </a:pPr>
            <a:r>
              <a:rPr lang="en-GB" sz="3600" kern="100">
                <a:solidFill>
                  <a:schemeClr val="tx1"/>
                </a:solidFill>
                <a:latin typeface="Consolas"/>
              </a:rPr>
              <a:t>   .thenReturn(</a:t>
            </a:r>
            <a:r>
              <a:rPr lang="en-GB" sz="3600" kern="100">
                <a:solidFill>
                  <a:srgbClr val="6897BB"/>
                </a:solidFill>
                <a:latin typeface="Consolas"/>
              </a:rPr>
              <a:t>0</a:t>
            </a:r>
            <a:r>
              <a:rPr lang="en-GB" sz="3600" kern="100">
                <a:solidFill>
                  <a:schemeClr val="tx1"/>
                </a:solidFill>
                <a:latin typeface="Consolas"/>
              </a:rPr>
              <a:t>)</a:t>
            </a:r>
            <a:r>
              <a:rPr lang="en-GB" sz="3600" kern="100">
                <a:solidFill>
                  <a:srgbClr val="CC7832"/>
                </a:solidFill>
                <a:latin typeface="Consolas"/>
              </a:rPr>
              <a:t>;</a:t>
            </a:r>
            <a:endParaRPr lang="en-US" sz="3600">
              <a:latin typeface="Consolas"/>
            </a:endParaRPr>
          </a:p>
          <a:p>
            <a:pPr>
              <a:lnSpc>
                <a:spcPct val="100000"/>
              </a:lnSpc>
            </a:pPr>
            <a:endParaRPr lang="en-GB" sz="3600" kern="100">
              <a:solidFill>
                <a:schemeClr val="tx1"/>
              </a:solidFill>
              <a:latin typeface="Consolas"/>
            </a:endParaRPr>
          </a:p>
        </p:txBody>
      </p:sp>
      <p:sp>
        <p:nvSpPr>
          <p:cNvPr id="2" name="Endava’s new font…">
            <a:extLst>
              <a:ext uri="{FF2B5EF4-FFF2-40B4-BE49-F238E27FC236}">
                <a16:creationId xmlns:a16="http://schemas.microsoft.com/office/drawing/2014/main" id="{150D6AA3-0F1B-988E-0F07-56BFA31D6BDD}"/>
              </a:ext>
            </a:extLst>
          </p:cNvPr>
          <p:cNvSpPr txBox="1"/>
          <p:nvPr/>
        </p:nvSpPr>
        <p:spPr>
          <a:xfrm>
            <a:off x="7249341" y="2010064"/>
            <a:ext cx="11163370" cy="2851550"/>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pPr>
              <a:spcBef>
                <a:spcPts val="500"/>
              </a:spcBef>
            </a:pPr>
            <a:r>
              <a:rPr lang="en-GB" sz="3600" kern="100">
                <a:solidFill>
                  <a:schemeClr val="tx1"/>
                </a:solidFill>
                <a:latin typeface="Consolas"/>
              </a:rPr>
              <a:t>CarShop carShopSpy = </a:t>
            </a:r>
            <a:r>
              <a:rPr lang="en-GB" sz="3600" i="1" kern="100">
                <a:solidFill>
                  <a:schemeClr val="tx1"/>
                </a:solidFill>
                <a:latin typeface="Consolas"/>
              </a:rPr>
              <a:t>spy</a:t>
            </a:r>
            <a:r>
              <a:rPr lang="en-GB" sz="3600" kern="100">
                <a:solidFill>
                  <a:schemeClr val="tx1"/>
                </a:solidFill>
                <a:latin typeface="Consolas"/>
              </a:rPr>
              <a:t>(CarShop.</a:t>
            </a:r>
            <a:r>
              <a:rPr lang="en-GB" sz="3600" kern="100">
                <a:solidFill>
                  <a:srgbClr val="CC7832"/>
                </a:solidFill>
                <a:latin typeface="Consolas"/>
              </a:rPr>
              <a:t>class</a:t>
            </a:r>
            <a:r>
              <a:rPr lang="en-GB" sz="3600" kern="100">
                <a:solidFill>
                  <a:schemeClr val="tx1"/>
                </a:solidFill>
                <a:latin typeface="Consolas"/>
              </a:rPr>
              <a:t>)</a:t>
            </a:r>
            <a:r>
              <a:rPr lang="en-GB" sz="3600" kern="100">
                <a:solidFill>
                  <a:srgbClr val="CC7832"/>
                </a:solidFill>
                <a:latin typeface="Consolas"/>
              </a:rPr>
              <a:t>;</a:t>
            </a:r>
            <a:endParaRPr lang="en-US" sz="3600">
              <a:latin typeface="Consolas"/>
            </a:endParaRPr>
          </a:p>
          <a:p>
            <a:pPr>
              <a:spcBef>
                <a:spcPts val="500"/>
              </a:spcBef>
            </a:pPr>
            <a:endParaRPr lang="en-GB" sz="3600" kern="100">
              <a:solidFill>
                <a:srgbClr val="CC7832"/>
              </a:solidFill>
              <a:latin typeface="Consolas"/>
            </a:endParaRPr>
          </a:p>
          <a:p>
            <a:pPr>
              <a:spcBef>
                <a:spcPts val="500"/>
              </a:spcBef>
            </a:pPr>
            <a:r>
              <a:rPr lang="en-GB" sz="3600" i="1" kern="100">
                <a:solidFill>
                  <a:schemeClr val="tx1"/>
                </a:solidFill>
                <a:latin typeface="Consolas"/>
              </a:rPr>
              <a:t>when</a:t>
            </a:r>
            <a:r>
              <a:rPr lang="en-GB" sz="3600" kern="100">
                <a:solidFill>
                  <a:schemeClr val="tx1"/>
                </a:solidFill>
                <a:latin typeface="Consolas"/>
              </a:rPr>
              <a:t>(carShopSpy.getCarsInStock())</a:t>
            </a:r>
            <a:endParaRPr lang="en-GB" sz="3600">
              <a:solidFill>
                <a:schemeClr val="tx1"/>
              </a:solidFill>
              <a:latin typeface="Consolas"/>
            </a:endParaRPr>
          </a:p>
          <a:p>
            <a:pPr>
              <a:spcBef>
                <a:spcPts val="500"/>
              </a:spcBef>
            </a:pPr>
            <a:r>
              <a:rPr lang="en-GB" sz="3600" kern="100">
                <a:solidFill>
                  <a:schemeClr val="tx1"/>
                </a:solidFill>
                <a:latin typeface="Consolas"/>
              </a:rPr>
              <a:t>   .thenReturn(carsInStock)</a:t>
            </a:r>
            <a:r>
              <a:rPr lang="en-GB" sz="3600" kern="100">
                <a:solidFill>
                  <a:srgbClr val="CC7832"/>
                </a:solidFill>
                <a:latin typeface="Consolas"/>
              </a:rPr>
              <a:t>;</a:t>
            </a:r>
            <a:endParaRPr lang="en-GB" sz="3600">
              <a:latin typeface="Consolas"/>
            </a:endParaRPr>
          </a:p>
        </p:txBody>
      </p:sp>
      <p:sp>
        <p:nvSpPr>
          <p:cNvPr id="4" name="Endava’s new font…">
            <a:extLst>
              <a:ext uri="{FF2B5EF4-FFF2-40B4-BE49-F238E27FC236}">
                <a16:creationId xmlns:a16="http://schemas.microsoft.com/office/drawing/2014/main" id="{56086B06-D2A1-1F84-47C6-94561CDDC2D8}"/>
              </a:ext>
            </a:extLst>
          </p:cNvPr>
          <p:cNvSpPr txBox="1"/>
          <p:nvPr/>
        </p:nvSpPr>
        <p:spPr>
          <a:xfrm>
            <a:off x="12703629" y="7940406"/>
            <a:ext cx="10415225" cy="3580467"/>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a:spcBef>
                <a:spcPts val="500"/>
              </a:spcBef>
            </a:pPr>
            <a:r>
              <a:rPr lang="en-GB" sz="3600" kern="100">
                <a:solidFill>
                  <a:schemeClr val="tx1"/>
                </a:solidFill>
                <a:latin typeface="Consolas"/>
              </a:rPr>
              <a:t>CarShop carShopSpy = </a:t>
            </a:r>
            <a:r>
              <a:rPr lang="en-GB" sz="3600" i="1" kern="100">
                <a:solidFill>
                  <a:schemeClr val="tx1"/>
                </a:solidFill>
                <a:latin typeface="Consolas"/>
              </a:rPr>
              <a:t>spy</a:t>
            </a:r>
            <a:r>
              <a:rPr lang="en-GB" sz="3600" kern="100">
                <a:solidFill>
                  <a:schemeClr val="tx1"/>
                </a:solidFill>
                <a:latin typeface="Consolas"/>
              </a:rPr>
              <a:t>(CarShop.</a:t>
            </a:r>
            <a:r>
              <a:rPr lang="en-GB" sz="3600" kern="100">
                <a:solidFill>
                  <a:srgbClr val="CC7832"/>
                </a:solidFill>
                <a:latin typeface="Consolas"/>
              </a:rPr>
              <a:t>class</a:t>
            </a:r>
            <a:r>
              <a:rPr lang="en-GB" sz="3600" kern="100">
                <a:solidFill>
                  <a:schemeClr val="tx1"/>
                </a:solidFill>
                <a:latin typeface="Consolas"/>
              </a:rPr>
              <a:t>)</a:t>
            </a:r>
            <a:r>
              <a:rPr lang="en-GB" sz="3600" kern="100">
                <a:solidFill>
                  <a:srgbClr val="CC7832"/>
                </a:solidFill>
                <a:latin typeface="Consolas"/>
              </a:rPr>
              <a:t>;</a:t>
            </a:r>
            <a:endParaRPr lang="en-US" sz="3600">
              <a:latin typeface="Consolas"/>
            </a:endParaRPr>
          </a:p>
          <a:p>
            <a:pPr>
              <a:spcBef>
                <a:spcPts val="500"/>
              </a:spcBef>
            </a:pPr>
            <a:endParaRPr lang="en-GB" sz="3600" kern="100">
              <a:solidFill>
                <a:srgbClr val="CC7832"/>
              </a:solidFill>
              <a:latin typeface="Consolas"/>
            </a:endParaRPr>
          </a:p>
          <a:p>
            <a:pPr>
              <a:spcBef>
                <a:spcPts val="500"/>
              </a:spcBef>
            </a:pPr>
            <a:r>
              <a:rPr lang="en-GB" sz="3600" i="1" kern="100">
                <a:solidFill>
                  <a:schemeClr val="tx1"/>
                </a:solidFill>
                <a:latin typeface="Consolas"/>
              </a:rPr>
              <a:t>doReturn</a:t>
            </a:r>
            <a:r>
              <a:rPr lang="en-GB" sz="3600" kern="100">
                <a:solidFill>
                  <a:schemeClr val="tx1"/>
                </a:solidFill>
                <a:latin typeface="Consolas"/>
              </a:rPr>
              <a:t>(carsInStock)</a:t>
            </a:r>
            <a:endParaRPr lang="en-GB" sz="3600">
              <a:solidFill>
                <a:schemeClr val="tx1"/>
              </a:solidFill>
              <a:latin typeface="Consolas"/>
            </a:endParaRPr>
          </a:p>
          <a:p>
            <a:pPr>
              <a:spcBef>
                <a:spcPts val="500"/>
              </a:spcBef>
            </a:pPr>
            <a:r>
              <a:rPr lang="en-GB" sz="3600" kern="100">
                <a:solidFill>
                  <a:schemeClr val="tx1"/>
                </a:solidFill>
                <a:latin typeface="Consolas"/>
              </a:rPr>
              <a:t>   .when(carShopSpy)</a:t>
            </a:r>
            <a:endParaRPr lang="en-GB" sz="3600">
              <a:solidFill>
                <a:schemeClr val="tx1"/>
              </a:solidFill>
              <a:latin typeface="Consolas"/>
            </a:endParaRPr>
          </a:p>
          <a:p>
            <a:pPr>
              <a:spcBef>
                <a:spcPts val="500"/>
              </a:spcBef>
            </a:pPr>
            <a:r>
              <a:rPr lang="en-GB" sz="3600" kern="100">
                <a:solidFill>
                  <a:schemeClr val="tx1"/>
                </a:solidFill>
                <a:latin typeface="Consolas"/>
              </a:rPr>
              <a:t>   .getCarsInStock()</a:t>
            </a:r>
            <a:r>
              <a:rPr lang="en-GB" sz="3600" kern="100">
                <a:solidFill>
                  <a:srgbClr val="CC7832"/>
                </a:solidFill>
                <a:latin typeface="Consolas"/>
              </a:rPr>
              <a:t>;</a:t>
            </a:r>
            <a:endParaRPr lang="en-GB" sz="3600">
              <a:latin typeface="Consolas"/>
            </a:endParaRPr>
          </a:p>
        </p:txBody>
      </p:sp>
    </p:spTree>
    <p:extLst>
      <p:ext uri="{BB962C8B-B14F-4D97-AF65-F5344CB8AC3E}">
        <p14:creationId xmlns:p14="http://schemas.microsoft.com/office/powerpoint/2010/main" val="174909783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7B9D3-5273-69B4-8819-0B4392A34328}"/>
              </a:ext>
            </a:extLst>
          </p:cNvPr>
          <p:cNvSpPr txBox="1">
            <a:spLocks/>
          </p:cNvSpPr>
          <p:nvPr/>
        </p:nvSpPr>
        <p:spPr>
          <a:xfrm>
            <a:off x="848958" y="3001904"/>
            <a:ext cx="10240219" cy="9578284"/>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2800">
                <a:solidFill>
                  <a:srgbClr val="FFFF00"/>
                </a:solidFill>
                <a:latin typeface="Consolas"/>
              </a:rPr>
              <a:t>@Test</a:t>
            </a:r>
            <a:br>
              <a:rPr lang="en-US" sz="2800">
                <a:latin typeface="Consolas"/>
              </a:rPr>
            </a:br>
            <a:r>
              <a:rPr lang="en-US" sz="2800">
                <a:solidFill>
                  <a:srgbClr val="CC7832"/>
                </a:solidFill>
                <a:latin typeface="Consolas"/>
              </a:rPr>
              <a:t>void </a:t>
            </a:r>
            <a:r>
              <a:rPr lang="en-US" sz="2800">
                <a:solidFill>
                  <a:srgbClr val="FFC66D"/>
                </a:solidFill>
                <a:latin typeface="Consolas"/>
              </a:rPr>
              <a:t>testMeatDinner</a:t>
            </a:r>
            <a:r>
              <a:rPr lang="en-US" sz="2800">
                <a:solidFill>
                  <a:srgbClr val="FFFFFF"/>
                </a:solidFill>
                <a:latin typeface="Consolas"/>
              </a:rPr>
              <a:t>() {</a:t>
            </a:r>
            <a:br>
              <a:rPr lang="en-US" sz="2800">
                <a:solidFill>
                  <a:srgbClr val="FFFFFF"/>
                </a:solidFill>
                <a:latin typeface="Consolas"/>
              </a:rPr>
            </a:br>
            <a:r>
              <a:rPr lang="en-US" sz="2800">
                <a:solidFill>
                  <a:srgbClr val="FFFFFF"/>
                </a:solidFill>
                <a:latin typeface="Consolas"/>
              </a:rPr>
              <a:t>BreakfastWaiter breakfastWaiterSpy = </a:t>
            </a:r>
            <a:r>
              <a:rPr lang="en-US" sz="2800" i="1">
                <a:solidFill>
                  <a:srgbClr val="FFFFFF"/>
                </a:solidFill>
                <a:latin typeface="Consolas"/>
              </a:rPr>
              <a:t>spy</a:t>
            </a:r>
            <a:r>
              <a:rPr lang="en-US" sz="2800">
                <a:solidFill>
                  <a:srgbClr val="FFFFFF"/>
                </a:solidFill>
                <a:latin typeface="Consolas"/>
              </a:rPr>
              <a:t>()</a:t>
            </a:r>
            <a:r>
              <a:rPr lang="en-US" sz="2800">
                <a:solidFill>
                  <a:srgbClr val="CC7832"/>
                </a:solidFill>
                <a:latin typeface="Consolas"/>
              </a:rPr>
              <a:t>;</a:t>
            </a:r>
            <a:br>
              <a:rPr lang="en-US" sz="2800">
                <a:latin typeface="Consolas"/>
              </a:rPr>
            </a:br>
            <a:br>
              <a:rPr lang="en-US" sz="2800">
                <a:latin typeface="Consolas"/>
              </a:rPr>
            </a:br>
            <a:r>
              <a:rPr lang="en-US" sz="2800">
                <a:solidFill>
                  <a:srgbClr val="FFFFFF"/>
                </a:solidFill>
                <a:latin typeface="Consolas"/>
              </a:rPr>
              <a:t>DinnerWaiter dinnerWaiterSpy = </a:t>
            </a:r>
            <a:r>
              <a:rPr lang="en-US" sz="2800" i="1">
                <a:solidFill>
                  <a:srgbClr val="FFFFFF"/>
                </a:solidFill>
                <a:latin typeface="Consolas"/>
              </a:rPr>
              <a:t>spy</a:t>
            </a:r>
            <a:r>
              <a:rPr lang="en-US" sz="2800">
                <a:solidFill>
                  <a:srgbClr val="FFFFFF"/>
                </a:solidFill>
                <a:latin typeface="Consolas"/>
              </a:rPr>
              <a:t>()</a:t>
            </a:r>
            <a:r>
              <a:rPr lang="en-US" sz="2800">
                <a:solidFill>
                  <a:srgbClr val="CC7832"/>
                </a:solidFill>
                <a:latin typeface="Consolas"/>
              </a:rPr>
              <a:t>;</a:t>
            </a:r>
            <a:br>
              <a:rPr lang="en-US" sz="2800">
                <a:latin typeface="Consolas"/>
              </a:rPr>
            </a:br>
            <a:br>
              <a:rPr lang="en-US" sz="2800">
                <a:latin typeface="Consolas"/>
              </a:rPr>
            </a:br>
            <a:r>
              <a:rPr lang="en-US" sz="2800">
                <a:solidFill>
                  <a:srgbClr val="FFFFFF"/>
                </a:solidFill>
                <a:latin typeface="Consolas"/>
              </a:rPr>
              <a:t>CustomerOrder customerOrder =</a:t>
            </a:r>
            <a:r>
              <a:rPr lang="en-US" sz="2800">
                <a:solidFill>
                  <a:srgbClr val="A9B7C6"/>
                </a:solidFill>
                <a:latin typeface="Consolas"/>
              </a:rPr>
              <a:t> </a:t>
            </a:r>
            <a:br>
              <a:rPr lang="en-US" sz="2800">
                <a:latin typeface="Consolas"/>
              </a:rPr>
            </a:br>
            <a:r>
              <a:rPr lang="en-US" sz="2800">
                <a:solidFill>
                  <a:srgbClr val="CC7832"/>
                </a:solidFill>
                <a:latin typeface="Consolas"/>
              </a:rPr>
              <a:t>new </a:t>
            </a:r>
            <a:r>
              <a:rPr lang="en-US" sz="2800">
                <a:solidFill>
                  <a:srgbClr val="FFFFFF"/>
                </a:solidFill>
                <a:latin typeface="Consolas"/>
              </a:rPr>
              <a:t>CustomerOrder(breakfastWaiterSpy</a:t>
            </a:r>
            <a:r>
              <a:rPr lang="en-US" sz="2800">
                <a:solidFill>
                  <a:srgbClr val="CC7832"/>
                </a:solidFill>
                <a:latin typeface="Consolas"/>
              </a:rPr>
              <a:t>,</a:t>
            </a:r>
            <a:br>
              <a:rPr lang="en-US" sz="2800">
                <a:latin typeface="Consolas"/>
              </a:rPr>
            </a:br>
            <a:r>
              <a:rPr lang="en-US" sz="2800">
                <a:solidFill>
                  <a:srgbClr val="CC7832"/>
                </a:solidFill>
                <a:latin typeface="Consolas"/>
              </a:rPr>
              <a:t>                   </a:t>
            </a:r>
            <a:r>
              <a:rPr lang="en-US" sz="2800">
                <a:solidFill>
                  <a:srgbClr val="FFFFFF"/>
                </a:solidFill>
                <a:latin typeface="Consolas"/>
              </a:rPr>
              <a:t>dinnerWaiterSpy)</a:t>
            </a:r>
            <a:r>
              <a:rPr lang="en-US" sz="2800">
                <a:solidFill>
                  <a:srgbClr val="CC7832"/>
                </a:solidFill>
                <a:latin typeface="Consolas"/>
              </a:rPr>
              <a:t>;</a:t>
            </a:r>
            <a:br>
              <a:rPr lang="en-US" sz="2800">
                <a:latin typeface="Consolas"/>
              </a:rPr>
            </a:br>
            <a:br>
              <a:rPr lang="en-US" sz="2800">
                <a:latin typeface="Consolas"/>
              </a:rPr>
            </a:br>
            <a:br>
              <a:rPr lang="en-US" sz="2800">
                <a:latin typeface="Consolas"/>
              </a:rPr>
            </a:br>
            <a:r>
              <a:rPr lang="en-US" sz="2800">
                <a:solidFill>
                  <a:srgbClr val="FFFFFF"/>
                </a:solidFill>
                <a:latin typeface="Consolas"/>
              </a:rPr>
              <a:t>List&lt;String&gt; expectedDinner = </a:t>
            </a:r>
            <a:br>
              <a:rPr lang="en-US" sz="2800">
                <a:solidFill>
                  <a:srgbClr val="FFFFFF"/>
                </a:solidFill>
                <a:latin typeface="Consolas"/>
              </a:rPr>
            </a:br>
            <a:r>
              <a:rPr lang="en-US" sz="2800">
                <a:solidFill>
                  <a:srgbClr val="FFFFFF"/>
                </a:solidFill>
                <a:latin typeface="Consolas"/>
              </a:rPr>
              <a:t>   Arrays.</a:t>
            </a:r>
            <a:r>
              <a:rPr lang="en-US" sz="2800" i="1">
                <a:solidFill>
                  <a:srgbClr val="FFFFFF"/>
                </a:solidFill>
                <a:latin typeface="Consolas"/>
              </a:rPr>
              <a:t>asList</a:t>
            </a:r>
            <a:r>
              <a:rPr lang="en-US" sz="2800">
                <a:solidFill>
                  <a:srgbClr val="FFFFFF"/>
                </a:solidFill>
                <a:latin typeface="Consolas"/>
              </a:rPr>
              <a:t>(</a:t>
            </a:r>
            <a:r>
              <a:rPr lang="en-US" sz="2800">
                <a:solidFill>
                  <a:srgbClr val="6A8759"/>
                </a:solidFill>
                <a:latin typeface="Consolas"/>
              </a:rPr>
              <a:t>"Chicken"</a:t>
            </a:r>
            <a:r>
              <a:rPr lang="en-US" sz="2800">
                <a:solidFill>
                  <a:srgbClr val="CC7832"/>
                </a:solidFill>
                <a:latin typeface="Consolas"/>
              </a:rPr>
              <a:t>, </a:t>
            </a:r>
            <a:r>
              <a:rPr lang="en-US" sz="2800">
                <a:solidFill>
                  <a:srgbClr val="6A8759"/>
                </a:solidFill>
                <a:latin typeface="Consolas"/>
              </a:rPr>
              <a:t>"Toffee pudding"</a:t>
            </a:r>
            <a:r>
              <a:rPr lang="en-US" sz="2800">
                <a:solidFill>
                  <a:srgbClr val="FFFFFF"/>
                </a:solidFill>
                <a:latin typeface="Consolas"/>
              </a:rPr>
              <a:t>)</a:t>
            </a:r>
            <a:r>
              <a:rPr lang="en-US" sz="2800">
                <a:solidFill>
                  <a:srgbClr val="CC7832"/>
                </a:solidFill>
                <a:latin typeface="Consolas"/>
              </a:rPr>
              <a:t>;</a:t>
            </a:r>
            <a:br>
              <a:rPr lang="en-US" sz="2800">
                <a:latin typeface="Consolas"/>
              </a:rPr>
            </a:br>
            <a:br>
              <a:rPr lang="en-US" sz="2800">
                <a:latin typeface="Consolas"/>
              </a:rPr>
            </a:br>
            <a:r>
              <a:rPr lang="en-US" sz="2800">
                <a:solidFill>
                  <a:srgbClr val="FFFFFF"/>
                </a:solidFill>
                <a:latin typeface="Consolas"/>
              </a:rPr>
              <a:t>List&lt;String&gt; actualDinner = </a:t>
            </a:r>
            <a:br>
              <a:rPr lang="en-US" sz="2800">
                <a:solidFill>
                  <a:srgbClr val="FFFFFF"/>
                </a:solidFill>
                <a:latin typeface="Consolas"/>
              </a:rPr>
            </a:br>
            <a:r>
              <a:rPr lang="en-US" sz="2800">
                <a:solidFill>
                  <a:srgbClr val="FFFFFF"/>
                </a:solidFill>
                <a:latin typeface="Consolas"/>
              </a:rPr>
              <a:t>   customerOrder.meatDinner()</a:t>
            </a:r>
            <a:r>
              <a:rPr lang="en-US" sz="2800">
                <a:solidFill>
                  <a:srgbClr val="CC7832"/>
                </a:solidFill>
                <a:latin typeface="Consolas"/>
              </a:rPr>
              <a:t>;</a:t>
            </a:r>
            <a:endParaRPr lang="en-US" sz="2800">
              <a:solidFill>
                <a:srgbClr val="BCBEC4"/>
              </a:solidFill>
              <a:latin typeface="Consolas"/>
            </a:endParaRPr>
          </a:p>
          <a:p>
            <a:pPr>
              <a:lnSpc>
                <a:spcPct val="100000"/>
              </a:lnSpc>
            </a:pPr>
            <a:br>
              <a:rPr lang="en-US" sz="2800">
                <a:latin typeface="Consolas"/>
              </a:rPr>
            </a:br>
            <a:r>
              <a:rPr lang="en-US" sz="2800" i="1">
                <a:solidFill>
                  <a:srgbClr val="FFFFFF"/>
                </a:solidFill>
                <a:latin typeface="Consolas"/>
              </a:rPr>
              <a:t>assertThat</a:t>
            </a:r>
            <a:r>
              <a:rPr lang="en-US" sz="2800">
                <a:solidFill>
                  <a:srgbClr val="FFFFFF"/>
                </a:solidFill>
                <a:latin typeface="Consolas"/>
              </a:rPr>
              <a:t>(expectedDinner)</a:t>
            </a:r>
            <a:br>
              <a:rPr lang="en-US" sz="2800">
                <a:solidFill>
                  <a:srgbClr val="FFFFFF"/>
                </a:solidFill>
                <a:latin typeface="Consolas"/>
              </a:rPr>
            </a:br>
            <a:r>
              <a:rPr lang="en-US" sz="2800">
                <a:solidFill>
                  <a:srgbClr val="FFFFFF"/>
                </a:solidFill>
                <a:latin typeface="Consolas"/>
              </a:rPr>
              <a:t>     .isEqualTo(actualDinner)</a:t>
            </a:r>
            <a:r>
              <a:rPr lang="en-US" sz="2800">
                <a:solidFill>
                  <a:srgbClr val="CC7832"/>
                </a:solidFill>
                <a:latin typeface="Consolas"/>
              </a:rPr>
              <a:t>;</a:t>
            </a:r>
            <a:br>
              <a:rPr lang="en-US" sz="2800">
                <a:latin typeface="Consolas"/>
              </a:rPr>
            </a:br>
            <a:r>
              <a:rPr lang="en-US" sz="2800">
                <a:solidFill>
                  <a:srgbClr val="FFFFFF"/>
                </a:solidFill>
                <a:latin typeface="Consolas"/>
              </a:rPr>
              <a:t>}</a:t>
            </a:r>
          </a:p>
        </p:txBody>
      </p:sp>
      <p:sp>
        <p:nvSpPr>
          <p:cNvPr id="5" name="TextBox 4">
            <a:extLst>
              <a:ext uri="{FF2B5EF4-FFF2-40B4-BE49-F238E27FC236}">
                <a16:creationId xmlns:a16="http://schemas.microsoft.com/office/drawing/2014/main" id="{EA35BD0C-375C-0E73-7803-E8C83B0C0A4C}"/>
              </a:ext>
            </a:extLst>
          </p:cNvPr>
          <p:cNvSpPr txBox="1"/>
          <p:nvPr/>
        </p:nvSpPr>
        <p:spPr>
          <a:xfrm>
            <a:off x="2890543" y="450677"/>
            <a:ext cx="15613589" cy="129214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a:solidFill>
                  <a:schemeClr val="bg2"/>
                </a:solidFill>
                <a:latin typeface="Dava Sans"/>
              </a:rPr>
              <a:t>Inject dependencies through annotations</a:t>
            </a:r>
            <a:endParaRPr lang="en-US" sz="5400" b="0" i="0" u="none" strike="noStrike" cap="none" spc="0" normalizeH="0" baseline="0">
              <a:ln>
                <a:noFill/>
              </a:ln>
              <a:solidFill>
                <a:schemeClr val="bg2"/>
              </a:solidFill>
              <a:effectLst/>
              <a:uFillTx/>
              <a:latin typeface="Dava Sans"/>
            </a:endParaRPr>
          </a:p>
        </p:txBody>
      </p:sp>
      <p:pic>
        <p:nvPicPr>
          <p:cNvPr id="9" name="chart-bar-y-96px.svg">
            <a:extLst>
              <a:ext uri="{FF2B5EF4-FFF2-40B4-BE49-F238E27FC236}">
                <a16:creationId xmlns:a16="http://schemas.microsoft.com/office/drawing/2014/main" id="{27FE5ABF-EF4A-12AD-CF2F-1D242C1B3D9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1592853" y="699159"/>
            <a:ext cx="914400" cy="914400"/>
          </a:xfrm>
          <a:prstGeom prst="rect">
            <a:avLst/>
          </a:prstGeom>
          <a:ln w="12700" cap="flat">
            <a:noFill/>
            <a:miter lim="400000"/>
          </a:ln>
          <a:effectLst/>
        </p:spPr>
      </p:pic>
      <p:sp>
        <p:nvSpPr>
          <p:cNvPr id="16" name="TextBox 15">
            <a:extLst>
              <a:ext uri="{FF2B5EF4-FFF2-40B4-BE49-F238E27FC236}">
                <a16:creationId xmlns:a16="http://schemas.microsoft.com/office/drawing/2014/main" id="{5A388E25-4666-DFB1-6A66-D2A2B4E4FBB6}"/>
              </a:ext>
            </a:extLst>
          </p:cNvPr>
          <p:cNvSpPr txBox="1"/>
          <p:nvPr/>
        </p:nvSpPr>
        <p:spPr>
          <a:xfrm>
            <a:off x="2890543" y="2131646"/>
            <a:ext cx="8220122"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200" b="1">
                <a:solidFill>
                  <a:srgbClr val="56A8F5"/>
                </a:solidFill>
                <a:latin typeface="Dava Sans"/>
              </a:rPr>
              <a:t>Standard dependency injection</a:t>
            </a:r>
            <a:endParaRPr lang="en-US" sz="3200" b="1" i="0" u="none" strike="noStrike" cap="none" spc="0" normalizeH="0" baseline="0">
              <a:ln>
                <a:noFill/>
              </a:ln>
              <a:solidFill>
                <a:srgbClr val="56A8F5"/>
              </a:solidFill>
              <a:effectLst/>
              <a:uFillTx/>
              <a:latin typeface="Dava Sans"/>
            </a:endParaRPr>
          </a:p>
        </p:txBody>
      </p:sp>
      <p:sp>
        <p:nvSpPr>
          <p:cNvPr id="17" name="TextBox 16">
            <a:extLst>
              <a:ext uri="{FF2B5EF4-FFF2-40B4-BE49-F238E27FC236}">
                <a16:creationId xmlns:a16="http://schemas.microsoft.com/office/drawing/2014/main" id="{40FFB96E-F39C-F3DB-B65F-C49327CEBAE6}"/>
              </a:ext>
            </a:extLst>
          </p:cNvPr>
          <p:cNvSpPr txBox="1">
            <a:spLocks/>
          </p:cNvSpPr>
          <p:nvPr/>
        </p:nvSpPr>
        <p:spPr>
          <a:xfrm>
            <a:off x="13112151" y="2489155"/>
            <a:ext cx="9617757" cy="10642207"/>
          </a:xfrm>
          <a:prstGeom prst="rect">
            <a:avLst/>
          </a:prstGeom>
          <a:solidFill>
            <a:srgbClr val="000000"/>
          </a:solidFill>
          <a:ln w="50800" cap="flat">
            <a:solidFill>
              <a:schemeClr val="tx1">
                <a:lumMod val="75000"/>
                <a:lumOff val="25000"/>
                <a:alpha val="76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2880" tIns="91440" rIns="182880" bIns="0" numCol="1" spcCol="38100" rtlCol="0" anchor="t" anchorCtr="0">
            <a:noAutofit/>
          </a:bodyPr>
          <a:lstStyle/>
          <a:p>
            <a:pPr>
              <a:lnSpc>
                <a:spcPct val="100000"/>
              </a:lnSpc>
            </a:pPr>
            <a:r>
              <a:rPr lang="en-US" sz="2800">
                <a:solidFill>
                  <a:srgbClr val="FFFF00"/>
                </a:solidFill>
                <a:latin typeface="Consolas"/>
              </a:rPr>
              <a:t>@Spy</a:t>
            </a:r>
            <a:br>
              <a:rPr lang="en-US" sz="2800">
                <a:latin typeface="Consolas"/>
              </a:rPr>
            </a:br>
            <a:r>
              <a:rPr lang="en-US" sz="2800">
                <a:solidFill>
                  <a:schemeClr val="bg2"/>
                </a:solidFill>
                <a:latin typeface="Consolas"/>
              </a:rPr>
              <a:t>BreakfastWaiter</a:t>
            </a:r>
            <a:r>
              <a:rPr lang="en-US" sz="2800">
                <a:latin typeface="Consolas"/>
              </a:rPr>
              <a:t> </a:t>
            </a:r>
            <a:r>
              <a:rPr lang="en-US" sz="2800">
                <a:solidFill>
                  <a:srgbClr val="8D72C4"/>
                </a:solidFill>
                <a:latin typeface="Consolas"/>
              </a:rPr>
              <a:t>breakfastWaiter</a:t>
            </a:r>
            <a:r>
              <a:rPr lang="en-US" sz="2800">
                <a:solidFill>
                  <a:srgbClr val="CF8E6D"/>
                </a:solidFill>
                <a:latin typeface="Consolas"/>
              </a:rPr>
              <a:t>;</a:t>
            </a:r>
            <a:br>
              <a:rPr lang="en-US" sz="2800">
                <a:latin typeface="Consolas"/>
              </a:rPr>
            </a:br>
            <a:endParaRPr lang="en-US" sz="2800">
              <a:latin typeface="Consolas"/>
            </a:endParaRPr>
          </a:p>
          <a:p>
            <a:pPr>
              <a:lnSpc>
                <a:spcPct val="100000"/>
              </a:lnSpc>
            </a:pPr>
            <a:r>
              <a:rPr lang="en-US" sz="2800">
                <a:solidFill>
                  <a:srgbClr val="FFFF00"/>
                </a:solidFill>
                <a:latin typeface="Consolas"/>
                <a:cs typeface="Segoe UI"/>
              </a:rPr>
              <a:t>@Spy</a:t>
            </a:r>
            <a:br>
              <a:rPr lang="en-US" sz="2800">
                <a:latin typeface="Consolas"/>
                <a:cs typeface="Segoe UI"/>
              </a:rPr>
            </a:br>
            <a:r>
              <a:rPr lang="en-US" sz="2800">
                <a:solidFill>
                  <a:schemeClr val="bg2"/>
                </a:solidFill>
                <a:latin typeface="Consolas"/>
                <a:cs typeface="Segoe UI"/>
              </a:rPr>
              <a:t>DinnerWaiter</a:t>
            </a:r>
            <a:r>
              <a:rPr lang="en-US" sz="2800">
                <a:solidFill>
                  <a:srgbClr val="CC7832"/>
                </a:solidFill>
                <a:latin typeface="Consolas"/>
                <a:cs typeface="Segoe UI"/>
              </a:rPr>
              <a:t> </a:t>
            </a:r>
            <a:r>
              <a:rPr lang="en-US" sz="2800">
                <a:solidFill>
                  <a:srgbClr val="9876AA"/>
                </a:solidFill>
                <a:latin typeface="Consolas"/>
                <a:cs typeface="Segoe UI"/>
              </a:rPr>
              <a:t>dinnerWaiter</a:t>
            </a:r>
            <a:r>
              <a:rPr lang="en-US" sz="2800">
                <a:solidFill>
                  <a:srgbClr val="CC7832"/>
                </a:solidFill>
                <a:latin typeface="Consolas"/>
                <a:cs typeface="Segoe UI"/>
              </a:rPr>
              <a:t>;</a:t>
            </a:r>
            <a:endParaRPr lang="en-US" sz="2800">
              <a:solidFill>
                <a:srgbClr val="BCBEC4"/>
              </a:solidFill>
              <a:latin typeface="Consolas"/>
              <a:cs typeface="Segoe UI"/>
            </a:endParaRPr>
          </a:p>
          <a:p>
            <a:pPr>
              <a:lnSpc>
                <a:spcPct val="100000"/>
              </a:lnSpc>
            </a:pPr>
            <a:br>
              <a:rPr lang="en-US" sz="2800">
                <a:latin typeface="Consolas"/>
                <a:cs typeface="Segoe UI"/>
              </a:rPr>
            </a:br>
            <a:r>
              <a:rPr lang="en-US" sz="2800">
                <a:solidFill>
                  <a:srgbClr val="FFFF00"/>
                </a:solidFill>
                <a:latin typeface="Consolas"/>
                <a:cs typeface="Segoe UI"/>
              </a:rPr>
              <a:t>@InjectMocks</a:t>
            </a:r>
            <a:br>
              <a:rPr lang="en-US" sz="2800">
                <a:latin typeface="Consolas"/>
                <a:cs typeface="Segoe UI"/>
              </a:rPr>
            </a:br>
            <a:r>
              <a:rPr lang="en-US" sz="2800">
                <a:solidFill>
                  <a:schemeClr val="bg2"/>
                </a:solidFill>
                <a:latin typeface="Consolas"/>
                <a:cs typeface="Segoe UI"/>
              </a:rPr>
              <a:t>CustomerOrder</a:t>
            </a:r>
            <a:r>
              <a:rPr lang="en-US" sz="2800">
                <a:solidFill>
                  <a:srgbClr val="CC7832"/>
                </a:solidFill>
                <a:latin typeface="Consolas"/>
                <a:cs typeface="Segoe UI"/>
              </a:rPr>
              <a:t> </a:t>
            </a:r>
            <a:r>
              <a:rPr lang="en-US" sz="2800">
                <a:solidFill>
                  <a:srgbClr val="9876AA"/>
                </a:solidFill>
                <a:latin typeface="Consolas"/>
                <a:cs typeface="Segoe UI"/>
              </a:rPr>
              <a:t>customerOrder</a:t>
            </a:r>
            <a:r>
              <a:rPr lang="en-US" sz="2800">
                <a:solidFill>
                  <a:srgbClr val="CC7832"/>
                </a:solidFill>
                <a:latin typeface="Consolas"/>
                <a:cs typeface="Segoe UI"/>
              </a:rPr>
              <a:t>;</a:t>
            </a:r>
            <a:endParaRPr lang="en-US" sz="2800">
              <a:solidFill>
                <a:srgbClr val="BCBEC4"/>
              </a:solidFill>
              <a:latin typeface="Consolas"/>
              <a:cs typeface="Segoe UI"/>
            </a:endParaRPr>
          </a:p>
          <a:p>
            <a:pPr>
              <a:lnSpc>
                <a:spcPct val="100000"/>
              </a:lnSpc>
            </a:pPr>
            <a:endParaRPr lang="en-US" sz="2800">
              <a:solidFill>
                <a:srgbClr val="FFFF00"/>
              </a:solidFill>
              <a:latin typeface="Consolas"/>
              <a:cs typeface="Segoe UI"/>
            </a:endParaRPr>
          </a:p>
          <a:p>
            <a:r>
              <a:rPr lang="en-US" sz="2800">
                <a:solidFill>
                  <a:srgbClr val="FFFF00"/>
                </a:solidFill>
                <a:latin typeface="Consolas"/>
                <a:cs typeface="Segoe UI"/>
              </a:rPr>
              <a:t>@Test</a:t>
            </a:r>
            <a:br>
              <a:rPr lang="en-US" sz="2800">
                <a:latin typeface="Consolas"/>
                <a:cs typeface="Segoe UI"/>
              </a:rPr>
            </a:br>
            <a:r>
              <a:rPr lang="en-US" sz="2800">
                <a:solidFill>
                  <a:srgbClr val="CF8E6D"/>
                </a:solidFill>
                <a:latin typeface="Consolas"/>
                <a:cs typeface="Segoe UI"/>
              </a:rPr>
              <a:t>void</a:t>
            </a:r>
            <a:r>
              <a:rPr lang="en-US" sz="2800">
                <a:solidFill>
                  <a:srgbClr val="BBB529"/>
                </a:solidFill>
                <a:latin typeface="Consolas"/>
                <a:cs typeface="Segoe UI"/>
              </a:rPr>
              <a:t> </a:t>
            </a:r>
            <a:r>
              <a:rPr lang="en-US" sz="2800">
                <a:solidFill>
                  <a:srgbClr val="FFC66D"/>
                </a:solidFill>
                <a:latin typeface="Consolas"/>
                <a:cs typeface="Segoe UI"/>
              </a:rPr>
              <a:t>meatDinner</a:t>
            </a:r>
            <a:r>
              <a:rPr lang="en-US" sz="2800">
                <a:solidFill>
                  <a:srgbClr val="FFFFFF"/>
                </a:solidFill>
                <a:latin typeface="Consolas"/>
                <a:cs typeface="Segoe UI"/>
              </a:rPr>
              <a:t>() {</a:t>
            </a:r>
            <a:br>
              <a:rPr lang="en-US" sz="2800">
                <a:solidFill>
                  <a:srgbClr val="FFFFFF"/>
                </a:solidFill>
                <a:latin typeface="Consolas"/>
                <a:cs typeface="Segoe UI"/>
              </a:rPr>
            </a:br>
            <a:r>
              <a:rPr lang="en-US" sz="2800">
                <a:solidFill>
                  <a:schemeClr val="bg2"/>
                </a:solidFill>
                <a:latin typeface="Consolas"/>
                <a:cs typeface="Segoe UI"/>
              </a:rPr>
              <a:t>List&lt;String&gt; expectedDinner = </a:t>
            </a:r>
            <a:br>
              <a:rPr lang="en-US" sz="2800">
                <a:latin typeface="Consolas"/>
                <a:cs typeface="Segoe UI"/>
              </a:rPr>
            </a:br>
            <a:r>
              <a:rPr lang="en-US" sz="2800">
                <a:solidFill>
                  <a:schemeClr val="bg2"/>
                </a:solidFill>
                <a:latin typeface="Consolas"/>
                <a:cs typeface="Segoe UI"/>
              </a:rPr>
              <a:t>   Arrays.</a:t>
            </a:r>
            <a:r>
              <a:rPr lang="en-US" sz="2800" i="1">
                <a:solidFill>
                  <a:schemeClr val="bg2"/>
                </a:solidFill>
                <a:latin typeface="Consolas"/>
                <a:cs typeface="Segoe UI"/>
              </a:rPr>
              <a:t>asList</a:t>
            </a:r>
            <a:r>
              <a:rPr lang="en-US" sz="2800">
                <a:solidFill>
                  <a:srgbClr val="A9B7C6"/>
                </a:solidFill>
                <a:latin typeface="Consolas"/>
                <a:cs typeface="Segoe UI"/>
              </a:rPr>
              <a:t>(</a:t>
            </a:r>
            <a:r>
              <a:rPr lang="en-US" sz="2800">
                <a:solidFill>
                  <a:srgbClr val="6A8759"/>
                </a:solidFill>
                <a:latin typeface="Consolas"/>
                <a:cs typeface="Segoe UI"/>
              </a:rPr>
              <a:t>"Chicken"</a:t>
            </a:r>
            <a:r>
              <a:rPr lang="en-US" sz="2800">
                <a:solidFill>
                  <a:srgbClr val="CC7832"/>
                </a:solidFill>
                <a:latin typeface="Consolas"/>
                <a:cs typeface="Segoe UI"/>
              </a:rPr>
              <a:t>, </a:t>
            </a:r>
            <a:r>
              <a:rPr lang="en-US" sz="2800">
                <a:solidFill>
                  <a:srgbClr val="6A8759"/>
                </a:solidFill>
                <a:latin typeface="Consolas"/>
                <a:cs typeface="Segoe UI"/>
              </a:rPr>
              <a:t>"Toffee pudding"</a:t>
            </a:r>
            <a:r>
              <a:rPr lang="en-US" sz="2800">
                <a:solidFill>
                  <a:srgbClr val="A9B7C6"/>
                </a:solidFill>
                <a:latin typeface="Consolas"/>
                <a:cs typeface="Segoe UI"/>
              </a:rPr>
              <a:t>)</a:t>
            </a:r>
            <a:r>
              <a:rPr lang="en-US" sz="2800">
                <a:solidFill>
                  <a:srgbClr val="CC7832"/>
                </a:solidFill>
                <a:latin typeface="Consolas"/>
                <a:cs typeface="Segoe UI"/>
              </a:rPr>
              <a:t>;</a:t>
            </a:r>
            <a:br>
              <a:rPr lang="en-US" sz="2800">
                <a:latin typeface="Consolas"/>
                <a:cs typeface="Segoe UI"/>
              </a:rPr>
            </a:br>
            <a:r>
              <a:rPr lang="en-US" sz="2800">
                <a:solidFill>
                  <a:schemeClr val="bg2"/>
                </a:solidFill>
                <a:latin typeface="Consolas"/>
                <a:cs typeface="Segoe UI"/>
              </a:rPr>
              <a:t>List&lt;String&gt; actualDinner = </a:t>
            </a:r>
            <a:br>
              <a:rPr lang="en-US" sz="2800">
                <a:latin typeface="Consolas"/>
                <a:cs typeface="Segoe UI"/>
              </a:rPr>
            </a:br>
            <a:r>
              <a:rPr lang="en-US" sz="2800">
                <a:solidFill>
                  <a:srgbClr val="9876AA"/>
                </a:solidFill>
                <a:latin typeface="Consolas"/>
                <a:cs typeface="Segoe UI"/>
              </a:rPr>
              <a:t>   customerOrder</a:t>
            </a:r>
            <a:r>
              <a:rPr lang="en-US" sz="2800">
                <a:solidFill>
                  <a:schemeClr val="bg2"/>
                </a:solidFill>
                <a:latin typeface="Consolas"/>
                <a:cs typeface="Segoe UI"/>
              </a:rPr>
              <a:t>.meatDinner()</a:t>
            </a:r>
            <a:r>
              <a:rPr lang="en-US" sz="2800">
                <a:solidFill>
                  <a:srgbClr val="CC7832"/>
                </a:solidFill>
                <a:latin typeface="Consolas"/>
                <a:cs typeface="Segoe UI"/>
              </a:rPr>
              <a:t>;</a:t>
            </a:r>
            <a:br>
              <a:rPr lang="en-US" sz="2800">
                <a:latin typeface="Consolas"/>
                <a:cs typeface="Segoe UI"/>
              </a:rPr>
            </a:br>
            <a:r>
              <a:rPr lang="en-US" sz="2800">
                <a:solidFill>
                  <a:srgbClr val="CC7832"/>
                </a:solidFill>
                <a:latin typeface="Consolas"/>
                <a:cs typeface="Segoe UI"/>
              </a:rPr>
              <a:t>    </a:t>
            </a:r>
            <a:endParaRPr lang="en-US" sz="2800">
              <a:latin typeface="Consolas"/>
              <a:cs typeface="Segoe UI"/>
            </a:endParaRPr>
          </a:p>
          <a:p>
            <a:r>
              <a:rPr lang="en-US" sz="2800" i="1">
                <a:solidFill>
                  <a:schemeClr val="bg2"/>
                </a:solidFill>
                <a:latin typeface="Consolas"/>
                <a:cs typeface="Segoe UI"/>
              </a:rPr>
              <a:t>assertThat</a:t>
            </a:r>
            <a:r>
              <a:rPr lang="en-US" sz="2800">
                <a:solidFill>
                  <a:schemeClr val="bg2"/>
                </a:solidFill>
                <a:latin typeface="Consolas"/>
                <a:cs typeface="Segoe UI"/>
              </a:rPr>
              <a:t>(expectedDinner)</a:t>
            </a:r>
            <a:br>
              <a:rPr lang="en-US" sz="2800">
                <a:latin typeface="Consolas"/>
                <a:cs typeface="Segoe UI"/>
              </a:rPr>
            </a:br>
            <a:r>
              <a:rPr lang="en-US" sz="2800">
                <a:solidFill>
                  <a:schemeClr val="bg2"/>
                </a:solidFill>
                <a:latin typeface="Consolas"/>
                <a:cs typeface="Segoe UI"/>
              </a:rPr>
              <a:t>    .isEqualTo(actualDinner)</a:t>
            </a:r>
            <a:r>
              <a:rPr lang="en-US" sz="2800">
                <a:solidFill>
                  <a:srgbClr val="CC7832"/>
                </a:solidFill>
                <a:latin typeface="Consolas"/>
                <a:cs typeface="Segoe UI"/>
              </a:rPr>
              <a:t>;</a:t>
            </a:r>
            <a:br>
              <a:rPr lang="en-US" sz="2800">
                <a:latin typeface="Consolas"/>
                <a:cs typeface="Segoe UI"/>
              </a:rPr>
            </a:br>
            <a:r>
              <a:rPr lang="en-US" sz="2800">
                <a:solidFill>
                  <a:srgbClr val="FFFFFF"/>
                </a:solidFill>
                <a:latin typeface="Consolas"/>
                <a:cs typeface="Segoe UI"/>
              </a:rPr>
              <a:t>}</a:t>
            </a:r>
            <a:endParaRPr lang="en-US" sz="2800">
              <a:solidFill>
                <a:srgbClr val="FFFFFF"/>
              </a:solidFill>
              <a:latin typeface="Consolas"/>
            </a:endParaRPr>
          </a:p>
          <a:p>
            <a:pPr>
              <a:lnSpc>
                <a:spcPct val="100000"/>
              </a:lnSpc>
            </a:pPr>
            <a:endParaRPr lang="en-US" sz="2800">
              <a:solidFill>
                <a:srgbClr val="CC7832"/>
              </a:solidFill>
              <a:latin typeface="Consolas"/>
              <a:cs typeface="Segoe UI"/>
            </a:endParaRPr>
          </a:p>
          <a:p>
            <a:pPr>
              <a:lnSpc>
                <a:spcPct val="100000"/>
              </a:lnSpc>
            </a:pPr>
            <a:endParaRPr lang="en-US" sz="2800">
              <a:latin typeface="Consolas"/>
              <a:cs typeface="Segoe UI"/>
            </a:endParaRPr>
          </a:p>
        </p:txBody>
      </p:sp>
      <p:sp>
        <p:nvSpPr>
          <p:cNvPr id="21" name="TextBox 20">
            <a:extLst>
              <a:ext uri="{FF2B5EF4-FFF2-40B4-BE49-F238E27FC236}">
                <a16:creationId xmlns:a16="http://schemas.microsoft.com/office/drawing/2014/main" id="{5968EACC-B2BC-26D2-2D8D-F13356522592}"/>
              </a:ext>
            </a:extLst>
          </p:cNvPr>
          <p:cNvSpPr txBox="1"/>
          <p:nvPr/>
        </p:nvSpPr>
        <p:spPr>
          <a:xfrm>
            <a:off x="13100545" y="1616311"/>
            <a:ext cx="9628335" cy="885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200" b="1">
                <a:solidFill>
                  <a:srgbClr val="56A8F5"/>
                </a:solidFill>
                <a:latin typeface="Dava Sans"/>
              </a:rPr>
              <a:t>Dependency injection via annotations</a:t>
            </a:r>
            <a:endParaRPr lang="en-US" sz="3200" b="1" i="0" u="none" strike="noStrike" cap="none" spc="0" normalizeH="0" baseline="0">
              <a:ln>
                <a:noFill/>
              </a:ln>
              <a:solidFill>
                <a:schemeClr val="bg2"/>
              </a:solidFill>
              <a:effectLst/>
              <a:uFillTx/>
              <a:latin typeface="Dava Sans"/>
            </a:endParaRPr>
          </a:p>
        </p:txBody>
      </p:sp>
    </p:spTree>
    <p:extLst>
      <p:ext uri="{BB962C8B-B14F-4D97-AF65-F5344CB8AC3E}">
        <p14:creationId xmlns:p14="http://schemas.microsoft.com/office/powerpoint/2010/main" val="205022365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479022" y="626527"/>
            <a:ext cx="6415000" cy="1723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b="1">
                <a:latin typeface="Dava Sans"/>
              </a:rPr>
              <a:t>Dynamic stubbing</a:t>
            </a:r>
          </a:p>
        </p:txBody>
      </p:sp>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7247415" y="1480305"/>
            <a:ext cx="12931003" cy="12060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b="1">
                <a:ea typeface="+mn-lt"/>
                <a:cs typeface="+mn-lt"/>
              </a:rPr>
              <a:t>Initial Stubbing:</a:t>
            </a:r>
            <a:r>
              <a:rPr lang="en-GB" sz="2400">
                <a:ea typeface="+mn-lt"/>
                <a:cs typeface="+mn-lt"/>
              </a:rPr>
              <a:t> You start by stubbing the method using </a:t>
            </a:r>
            <a:r>
              <a:rPr lang="en-GB" sz="2400">
                <a:latin typeface="Dava Sans"/>
                <a:ea typeface="+mn-lt"/>
                <a:cs typeface="+mn-lt"/>
              </a:rPr>
              <a:t>when()</a:t>
            </a:r>
            <a:r>
              <a:rPr lang="en-GB" sz="2400">
                <a:ea typeface="+mn-lt"/>
                <a:cs typeface="+mn-lt"/>
              </a:rPr>
              <a:t> and </a:t>
            </a:r>
            <a:r>
              <a:rPr lang="en-GB" sz="2400">
                <a:latin typeface="Dava Sans"/>
                <a:ea typeface="+mn-lt"/>
                <a:cs typeface="+mn-lt"/>
              </a:rPr>
              <a:t>thenReturn()</a:t>
            </a:r>
            <a:r>
              <a:rPr lang="en-GB" sz="2400">
                <a:ea typeface="+mn-lt"/>
                <a:cs typeface="+mn-lt"/>
              </a:rPr>
              <a:t> or other stubbing methods. This defines the default behaviour for the method call.</a:t>
            </a:r>
            <a:endParaRPr lang="en-US" sz="2400">
              <a:ea typeface="+mn-lt"/>
              <a:cs typeface="+mn-lt"/>
            </a:endParaRPr>
          </a:p>
        </p:txBody>
      </p:sp>
      <p:sp>
        <p:nvSpPr>
          <p:cNvPr id="25" name="Short title">
            <a:extLst>
              <a:ext uri="{FF2B5EF4-FFF2-40B4-BE49-F238E27FC236}">
                <a16:creationId xmlns:a16="http://schemas.microsoft.com/office/drawing/2014/main" id="{45CD1D3E-FF4B-7D2D-2812-F76DF16DCB66}"/>
              </a:ext>
            </a:extLst>
          </p:cNvPr>
          <p:cNvSpPr/>
          <p:nvPr/>
        </p:nvSpPr>
        <p:spPr>
          <a:xfrm>
            <a:off x="6298832" y="4956998"/>
            <a:ext cx="326670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latin typeface="Consolas"/>
              </a:rPr>
              <a:t>thenAnswer()</a:t>
            </a:r>
          </a:p>
        </p:txBody>
      </p:sp>
      <p:sp>
        <p:nvSpPr>
          <p:cNvPr id="2" name="Endava’s new font…">
            <a:extLst>
              <a:ext uri="{FF2B5EF4-FFF2-40B4-BE49-F238E27FC236}">
                <a16:creationId xmlns:a16="http://schemas.microsoft.com/office/drawing/2014/main" id="{150D6AA3-0F1B-988E-0F07-56BFA31D6BDD}"/>
              </a:ext>
            </a:extLst>
          </p:cNvPr>
          <p:cNvSpPr txBox="1"/>
          <p:nvPr/>
        </p:nvSpPr>
        <p:spPr>
          <a:xfrm>
            <a:off x="6007844" y="7163659"/>
            <a:ext cx="16148658" cy="3580467"/>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a:spcBef>
                <a:spcPts val="500"/>
              </a:spcBef>
            </a:pPr>
            <a:r>
              <a:rPr lang="en-GB" sz="3600" i="1" kern="100">
                <a:solidFill>
                  <a:schemeClr val="tx1"/>
                </a:solidFill>
                <a:latin typeface="Consolas"/>
              </a:rPr>
              <a:t>when</a:t>
            </a:r>
            <a:r>
              <a:rPr lang="en-GB" sz="3600" kern="100">
                <a:solidFill>
                  <a:schemeClr val="tx1"/>
                </a:solidFill>
                <a:latin typeface="Consolas"/>
              </a:rPr>
              <a:t>(mock.someMethod(anyInt())).thenAnswer(invocation -&gt; {</a:t>
            </a:r>
            <a:r>
              <a:rPr lang="en-GB" sz="3600" kern="100">
                <a:solidFill>
                  <a:srgbClr val="CC7832"/>
                </a:solidFill>
                <a:latin typeface="Consolas"/>
              </a:rPr>
              <a:t>
    </a:t>
            </a:r>
            <a:r>
              <a:rPr lang="en-GB" sz="3600" kern="100">
                <a:solidFill>
                  <a:schemeClr val="tx1"/>
                </a:solidFill>
                <a:latin typeface="Consolas"/>
              </a:rPr>
              <a:t>int argument = invocation.getArgument(0)</a:t>
            </a:r>
            <a:r>
              <a:rPr lang="en-GB" sz="3600" kern="100">
                <a:solidFill>
                  <a:srgbClr val="CC7832"/>
                </a:solidFill>
                <a:latin typeface="Consolas"/>
              </a:rPr>
              <a:t>;
    return </a:t>
            </a:r>
            <a:r>
              <a:rPr lang="en-GB" sz="3600" kern="100">
                <a:solidFill>
                  <a:schemeClr val="tx1"/>
                </a:solidFill>
                <a:latin typeface="Consolas"/>
              </a:rPr>
              <a:t>dynamicValueBasedOn(argument)</a:t>
            </a:r>
            <a:r>
              <a:rPr lang="en-GB" sz="3600" kern="100">
                <a:solidFill>
                  <a:srgbClr val="CC7832"/>
                </a:solidFill>
                <a:latin typeface="Consolas"/>
              </a:rPr>
              <a:t>;
</a:t>
            </a:r>
            <a:r>
              <a:rPr lang="en-GB" sz="3600" kern="100">
                <a:solidFill>
                  <a:schemeClr val="tx1"/>
                </a:solidFill>
                <a:latin typeface="Consolas"/>
              </a:rPr>
              <a:t>})</a:t>
            </a:r>
            <a:r>
              <a:rPr lang="en-GB" sz="3600" kern="100">
                <a:solidFill>
                  <a:srgbClr val="CC7832"/>
                </a:solidFill>
                <a:latin typeface="Consolas"/>
              </a:rPr>
              <a:t>;</a:t>
            </a:r>
            <a:endParaRPr lang="en-US" sz="3600">
              <a:latin typeface="Consolas"/>
            </a:endParaRPr>
          </a:p>
        </p:txBody>
      </p:sp>
      <p:sp>
        <p:nvSpPr>
          <p:cNvPr id="3"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4C030910-C236-4F8C-7355-14830A31E168}"/>
              </a:ext>
            </a:extLst>
          </p:cNvPr>
          <p:cNvSpPr/>
          <p:nvPr/>
        </p:nvSpPr>
        <p:spPr>
          <a:xfrm>
            <a:off x="6276713" y="5807262"/>
            <a:ext cx="11646489" cy="12060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b="1">
                <a:ea typeface="+mn-lt"/>
                <a:cs typeface="+mn-lt"/>
              </a:rPr>
              <a:t>Dynamic Behaviour</a:t>
            </a:r>
            <a:r>
              <a:rPr lang="en-GB" sz="2400">
                <a:ea typeface="+mn-lt"/>
                <a:cs typeface="+mn-lt"/>
              </a:rPr>
              <a:t>: Then, you can further refine the behaviour based on specific arguments using </a:t>
            </a:r>
            <a:r>
              <a:rPr lang="en-GB" sz="2400">
                <a:latin typeface="Dava Sans"/>
                <a:ea typeface="+mn-lt"/>
                <a:cs typeface="+mn-lt"/>
              </a:rPr>
              <a:t>thenAnswer()</a:t>
            </a:r>
            <a:r>
              <a:rPr lang="en-GB" sz="2400">
                <a:ea typeface="+mn-lt"/>
                <a:cs typeface="+mn-lt"/>
              </a:rPr>
              <a:t> or </a:t>
            </a:r>
            <a:r>
              <a:rPr lang="en-GB" sz="2400">
                <a:latin typeface="Dava Sans"/>
                <a:ea typeface="+mn-lt"/>
                <a:cs typeface="+mn-lt"/>
              </a:rPr>
              <a:t>then()</a:t>
            </a:r>
            <a:r>
              <a:rPr lang="en-GB" sz="2400">
                <a:ea typeface="+mn-lt"/>
                <a:cs typeface="+mn-lt"/>
              </a:rPr>
              <a:t> with an </a:t>
            </a:r>
            <a:r>
              <a:rPr lang="en-GB" sz="2400">
                <a:latin typeface="Dava Sans"/>
                <a:ea typeface="+mn-lt"/>
                <a:cs typeface="+mn-lt"/>
              </a:rPr>
              <a:t>Answer</a:t>
            </a:r>
            <a:r>
              <a:rPr lang="en-GB" sz="2400">
                <a:ea typeface="+mn-lt"/>
                <a:cs typeface="+mn-lt"/>
              </a:rPr>
              <a:t> object.</a:t>
            </a:r>
            <a:endParaRPr lang="en-US" sz="2400">
              <a:ea typeface="+mn-lt"/>
              <a:cs typeface="+mn-lt"/>
            </a:endParaRPr>
          </a:p>
        </p:txBody>
      </p:sp>
      <p:sp>
        <p:nvSpPr>
          <p:cNvPr id="4" name="Endava’s new font…">
            <a:extLst>
              <a:ext uri="{FF2B5EF4-FFF2-40B4-BE49-F238E27FC236}">
                <a16:creationId xmlns:a16="http://schemas.microsoft.com/office/drawing/2014/main" id="{07DC3A6C-35A0-9335-CB0A-88C4894BA219}"/>
              </a:ext>
            </a:extLst>
          </p:cNvPr>
          <p:cNvSpPr txBox="1"/>
          <p:nvPr/>
        </p:nvSpPr>
        <p:spPr>
          <a:xfrm>
            <a:off x="7239790" y="2784301"/>
            <a:ext cx="13229812" cy="617348"/>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pPr>
              <a:spcBef>
                <a:spcPts val="500"/>
              </a:spcBef>
            </a:pPr>
            <a:r>
              <a:rPr lang="en-GB" sz="3600" i="1" kern="100">
                <a:solidFill>
                  <a:schemeClr val="tx1"/>
                </a:solidFill>
                <a:latin typeface="Consolas"/>
              </a:rPr>
              <a:t>when</a:t>
            </a:r>
            <a:r>
              <a:rPr lang="en-GB" sz="3600" kern="100">
                <a:solidFill>
                  <a:schemeClr val="tx1"/>
                </a:solidFill>
                <a:latin typeface="Consolas"/>
              </a:rPr>
              <a:t>(mock.someMethod()).thenReturn(defaultValue)</a:t>
            </a:r>
            <a:r>
              <a:rPr lang="en-GB" sz="3600" kern="100">
                <a:solidFill>
                  <a:srgbClr val="CC7832"/>
                </a:solidFill>
                <a:latin typeface="Consolas"/>
              </a:rPr>
              <a:t>;</a:t>
            </a:r>
          </a:p>
        </p:txBody>
      </p:sp>
    </p:spTree>
    <p:extLst>
      <p:ext uri="{BB962C8B-B14F-4D97-AF65-F5344CB8AC3E}">
        <p14:creationId xmlns:p14="http://schemas.microsoft.com/office/powerpoint/2010/main" val="18046603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283156" y="343609"/>
            <a:ext cx="6415000" cy="172354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5400" b="1">
                <a:latin typeface="Dava Sans"/>
              </a:rPr>
              <a:t>Internal method calls verification</a:t>
            </a:r>
          </a:p>
        </p:txBody>
      </p:sp>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7247415" y="1872071"/>
            <a:ext cx="14019574"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ea typeface="+mn-lt"/>
                <a:cs typeface="+mn-lt"/>
              </a:rPr>
              <a:t>Verifies the behaviour of the mock object, including the method invocation and its output.</a:t>
            </a:r>
            <a:endParaRPr lang="en-US" sz="2400">
              <a:ea typeface="+mn-lt"/>
              <a:cs typeface="+mn-lt"/>
            </a:endParaRPr>
          </a:p>
        </p:txBody>
      </p:sp>
      <p:sp>
        <p:nvSpPr>
          <p:cNvPr id="25" name="Short title">
            <a:extLst>
              <a:ext uri="{FF2B5EF4-FFF2-40B4-BE49-F238E27FC236}">
                <a16:creationId xmlns:a16="http://schemas.microsoft.com/office/drawing/2014/main" id="{45CD1D3E-FF4B-7D2D-2812-F76DF16DCB66}"/>
              </a:ext>
            </a:extLst>
          </p:cNvPr>
          <p:cNvSpPr/>
          <p:nvPr/>
        </p:nvSpPr>
        <p:spPr>
          <a:xfrm>
            <a:off x="2549437" y="6238650"/>
            <a:ext cx="4420593"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latin typeface="Consolas"/>
              </a:rPr>
              <a:t>then() + should()</a:t>
            </a:r>
          </a:p>
        </p:txBody>
      </p:sp>
      <p:sp>
        <p:nvSpPr>
          <p:cNvPr id="2" name="Endava’s new font…">
            <a:extLst>
              <a:ext uri="{FF2B5EF4-FFF2-40B4-BE49-F238E27FC236}">
                <a16:creationId xmlns:a16="http://schemas.microsoft.com/office/drawing/2014/main" id="{150D6AA3-0F1B-988E-0F07-56BFA31D6BDD}"/>
              </a:ext>
            </a:extLst>
          </p:cNvPr>
          <p:cNvSpPr txBox="1"/>
          <p:nvPr/>
        </p:nvSpPr>
        <p:spPr>
          <a:xfrm>
            <a:off x="2519612" y="8097130"/>
            <a:ext cx="16148658" cy="3941335"/>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r>
              <a:rPr lang="en-GB" sz="3600" kern="100">
                <a:solidFill>
                  <a:srgbClr val="808080"/>
                </a:solidFill>
                <a:latin typeface="Consolas"/>
              </a:rPr>
              <a:t>// when</a:t>
            </a:r>
            <a:br>
              <a:rPr lang="en-GB" sz="3600" kern="100">
                <a:latin typeface="Consolas"/>
              </a:rPr>
            </a:br>
            <a:r>
              <a:rPr lang="en-GB" sz="3600" kern="100">
                <a:solidFill>
                  <a:schemeClr val="tx1"/>
                </a:solidFill>
                <a:latin typeface="Consolas"/>
              </a:rPr>
              <a:t>trainBarriersSpy.passengerEntry(</a:t>
            </a:r>
            <a:r>
              <a:rPr lang="en-GB" sz="3600" kern="100">
                <a:solidFill>
                  <a:srgbClr val="9876AA"/>
                </a:solidFill>
                <a:latin typeface="Consolas"/>
              </a:rPr>
              <a:t>PASSENGER_ID</a:t>
            </a:r>
            <a:r>
              <a:rPr lang="en-GB" sz="3600" kern="100">
                <a:solidFill>
                  <a:schemeClr val="tx1"/>
                </a:solidFill>
                <a:latin typeface="Consolas"/>
              </a:rPr>
              <a:t>)</a:t>
            </a:r>
            <a:r>
              <a:rPr lang="en-GB" sz="3600" kern="100">
                <a:solidFill>
                  <a:srgbClr val="CC7832"/>
                </a:solidFill>
                <a:latin typeface="Consolas"/>
              </a:rPr>
              <a:t>;</a:t>
            </a:r>
            <a:br>
              <a:rPr lang="en-GB" sz="3600" kern="100">
                <a:latin typeface="Consolas"/>
              </a:rPr>
            </a:br>
            <a:r>
              <a:rPr lang="en-GB" sz="3600" kern="100">
                <a:solidFill>
                  <a:srgbClr val="758087"/>
                </a:solidFill>
                <a:latin typeface="Consolas"/>
              </a:rPr>
              <a:t>// then</a:t>
            </a:r>
            <a:br>
              <a:rPr lang="en-GB" sz="3600" kern="100">
                <a:latin typeface="Consolas"/>
              </a:rPr>
            </a:br>
            <a:r>
              <a:rPr lang="en-GB" sz="3600" kern="100">
                <a:solidFill>
                  <a:schemeClr val="tx1"/>
                </a:solidFill>
                <a:latin typeface="Consolas"/>
              </a:rPr>
              <a:t>then(</a:t>
            </a:r>
            <a:r>
              <a:rPr lang="en-GB" sz="3600" kern="100">
                <a:solidFill>
                  <a:srgbClr val="9876AA"/>
                </a:solidFill>
                <a:latin typeface="Consolas"/>
              </a:rPr>
              <a:t>emailServiceMock</a:t>
            </a:r>
            <a:r>
              <a:rPr lang="en-GB" sz="3600" kern="100">
                <a:solidFill>
                  <a:schemeClr val="tx1"/>
                </a:solidFill>
                <a:latin typeface="Consolas"/>
              </a:rPr>
              <a:t>)</a:t>
            </a:r>
            <a:br>
              <a:rPr lang="en-GB" sz="3600" kern="100">
                <a:latin typeface="Consolas"/>
              </a:rPr>
            </a:br>
            <a:r>
              <a:rPr lang="en-GB" sz="3600" kern="100">
                <a:solidFill>
                  <a:srgbClr val="A9B7C6"/>
                </a:solidFill>
                <a:latin typeface="Consolas"/>
              </a:rPr>
              <a:t>        </a:t>
            </a:r>
            <a:r>
              <a:rPr lang="en-GB" sz="3600" kern="100">
                <a:solidFill>
                  <a:schemeClr val="tx1"/>
                </a:solidFill>
                <a:latin typeface="Consolas"/>
              </a:rPr>
              <a:t>.should()</a:t>
            </a:r>
            <a:br>
              <a:rPr lang="en-GB" sz="3600" kern="100">
                <a:latin typeface="Consolas"/>
              </a:rPr>
            </a:br>
            <a:r>
              <a:rPr lang="en-GB" sz="3600" kern="100">
                <a:solidFill>
                  <a:schemeClr val="tx1"/>
                </a:solidFill>
                <a:latin typeface="Consolas"/>
              </a:rPr>
              <a:t>        .notifyPassenger(</a:t>
            </a:r>
            <a:r>
              <a:rPr lang="en-GB" sz="3600" kern="100">
                <a:solidFill>
                  <a:srgbClr val="9876AA"/>
                </a:solidFill>
                <a:latin typeface="Consolas"/>
              </a:rPr>
              <a:t>PASSENGER_ID</a:t>
            </a:r>
            <a:r>
              <a:rPr lang="en-GB" sz="3600" kern="100">
                <a:solidFill>
                  <a:schemeClr val="tx1"/>
                </a:solidFill>
                <a:latin typeface="Consolas"/>
              </a:rPr>
              <a:t>)</a:t>
            </a:r>
            <a:r>
              <a:rPr lang="en-GB" sz="3600" kern="100">
                <a:solidFill>
                  <a:srgbClr val="CC7832"/>
                </a:solidFill>
                <a:latin typeface="Consolas"/>
              </a:rPr>
              <a:t>;</a:t>
            </a:r>
            <a:endParaRPr lang="en-US" sz="3600">
              <a:latin typeface="Consolas"/>
            </a:endParaRPr>
          </a:p>
        </p:txBody>
      </p:sp>
      <p:sp>
        <p:nvSpPr>
          <p:cNvPr id="3"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4C030910-C236-4F8C-7355-14830A31E168}"/>
              </a:ext>
            </a:extLst>
          </p:cNvPr>
          <p:cNvSpPr/>
          <p:nvPr/>
        </p:nvSpPr>
        <p:spPr>
          <a:xfrm>
            <a:off x="2549089" y="7154229"/>
            <a:ext cx="11646489"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a:ea typeface="+mn-lt"/>
                <a:cs typeface="+mn-lt"/>
              </a:rPr>
              <a:t>BDD style verification, behaves exactly as "verify()"</a:t>
            </a:r>
            <a:endParaRPr lang="en-US" sz="2400"/>
          </a:p>
        </p:txBody>
      </p:sp>
      <p:sp>
        <p:nvSpPr>
          <p:cNvPr id="4" name="Endava’s new font…">
            <a:extLst>
              <a:ext uri="{FF2B5EF4-FFF2-40B4-BE49-F238E27FC236}">
                <a16:creationId xmlns:a16="http://schemas.microsoft.com/office/drawing/2014/main" id="{07DC3A6C-35A0-9335-CB0A-88C4894BA219}"/>
              </a:ext>
            </a:extLst>
          </p:cNvPr>
          <p:cNvSpPr txBox="1"/>
          <p:nvPr/>
        </p:nvSpPr>
        <p:spPr>
          <a:xfrm>
            <a:off x="7239790" y="2784301"/>
            <a:ext cx="14925876" cy="2611741"/>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r>
              <a:rPr lang="en-GB" sz="3600" kern="100">
                <a:solidFill>
                  <a:srgbClr val="808080"/>
                </a:solidFill>
                <a:latin typeface="Consolas"/>
              </a:rPr>
              <a:t>// "when": method invocation</a:t>
            </a:r>
            <a:br>
              <a:rPr lang="en-GB" sz="3600" kern="100">
                <a:latin typeface="Consolas"/>
              </a:rPr>
            </a:br>
            <a:r>
              <a:rPr lang="en-GB" sz="3600" kern="100">
                <a:solidFill>
                  <a:schemeClr val="tx1"/>
                </a:solidFill>
                <a:latin typeface="Consolas"/>
              </a:rPr>
              <a:t>trainBarriersSpy.passengerEntry(</a:t>
            </a:r>
            <a:r>
              <a:rPr lang="en-GB" sz="3600" kern="100">
                <a:solidFill>
                  <a:srgbClr val="9876AA"/>
                </a:solidFill>
                <a:latin typeface="Consolas"/>
              </a:rPr>
              <a:t>PASSENGER_ID</a:t>
            </a:r>
            <a:r>
              <a:rPr lang="en-GB" sz="3600" kern="100">
                <a:solidFill>
                  <a:schemeClr val="tx1"/>
                </a:solidFill>
                <a:latin typeface="Consolas"/>
              </a:rPr>
              <a:t>)</a:t>
            </a:r>
            <a:r>
              <a:rPr lang="en-GB" sz="3600" kern="100">
                <a:solidFill>
                  <a:srgbClr val="CC7832"/>
                </a:solidFill>
                <a:latin typeface="Consolas"/>
              </a:rPr>
              <a:t>;</a:t>
            </a:r>
            <a:br>
              <a:rPr lang="en-GB" sz="3600" kern="100">
                <a:latin typeface="Consolas"/>
              </a:rPr>
            </a:br>
            <a:r>
              <a:rPr lang="en-GB" sz="3600" kern="100">
                <a:solidFill>
                  <a:srgbClr val="758087"/>
                </a:solidFill>
                <a:latin typeface="Consolas"/>
              </a:rPr>
              <a:t>// "then": what we expect</a:t>
            </a:r>
            <a:br>
              <a:rPr lang="en-GB" sz="3600" kern="100">
                <a:latin typeface="Consolas"/>
              </a:rPr>
            </a:br>
            <a:r>
              <a:rPr lang="en-GB" sz="3600" i="1" kern="100">
                <a:solidFill>
                  <a:schemeClr val="tx1"/>
                </a:solidFill>
                <a:latin typeface="Consolas"/>
              </a:rPr>
              <a:t>verify</a:t>
            </a:r>
            <a:r>
              <a:rPr lang="en-GB" sz="3600" kern="100">
                <a:solidFill>
                  <a:schemeClr val="tx1"/>
                </a:solidFill>
                <a:latin typeface="Consolas"/>
              </a:rPr>
              <a:t>(emailServiceMock).notifyPassenger(</a:t>
            </a:r>
            <a:r>
              <a:rPr lang="en-GB" sz="3600" kern="100">
                <a:solidFill>
                  <a:srgbClr val="9876AA"/>
                </a:solidFill>
                <a:latin typeface="Consolas"/>
              </a:rPr>
              <a:t>PASSENGER_ID</a:t>
            </a:r>
            <a:r>
              <a:rPr lang="en-GB" sz="3600" kern="100">
                <a:solidFill>
                  <a:schemeClr val="tx1"/>
                </a:solidFill>
                <a:latin typeface="Consolas"/>
              </a:rPr>
              <a:t>)</a:t>
            </a:r>
            <a:r>
              <a:rPr lang="en-GB" sz="3600" kern="100">
                <a:solidFill>
                  <a:srgbClr val="CC7832"/>
                </a:solidFill>
                <a:latin typeface="Consolas"/>
              </a:rPr>
              <a:t>;</a:t>
            </a:r>
            <a:endParaRPr lang="en-US" sz="3600">
              <a:latin typeface="Consolas"/>
            </a:endParaRPr>
          </a:p>
        </p:txBody>
      </p:sp>
      <p:sp>
        <p:nvSpPr>
          <p:cNvPr id="6" name="Short title">
            <a:extLst>
              <a:ext uri="{FF2B5EF4-FFF2-40B4-BE49-F238E27FC236}">
                <a16:creationId xmlns:a16="http://schemas.microsoft.com/office/drawing/2014/main" id="{F680C543-088E-6012-4803-85449574D2F3}"/>
              </a:ext>
            </a:extLst>
          </p:cNvPr>
          <p:cNvSpPr/>
          <p:nvPr/>
        </p:nvSpPr>
        <p:spPr>
          <a:xfrm>
            <a:off x="7256961" y="1110284"/>
            <a:ext cx="326670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dirty="0">
                <a:solidFill>
                  <a:srgbClr val="FF4230"/>
                </a:solidFill>
                <a:latin typeface="Consolas"/>
              </a:rPr>
              <a:t>verify()</a:t>
            </a:r>
          </a:p>
        </p:txBody>
      </p:sp>
    </p:spTree>
    <p:extLst>
      <p:ext uri="{BB962C8B-B14F-4D97-AF65-F5344CB8AC3E}">
        <p14:creationId xmlns:p14="http://schemas.microsoft.com/office/powerpoint/2010/main" val="118280768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391971" y="430660"/>
            <a:ext cx="4107229" cy="16619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5400" b="1">
                <a:latin typeface="Dava Sans"/>
              </a:rPr>
              <a:t>Argument capturing</a:t>
            </a:r>
          </a:p>
        </p:txBody>
      </p:sp>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7247415" y="1585585"/>
            <a:ext cx="14912203"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t>ArgumentCaptor object creation is used to extract the arguments of the invoked method</a:t>
            </a:r>
          </a:p>
        </p:txBody>
      </p:sp>
      <p:sp>
        <p:nvSpPr>
          <p:cNvPr id="25" name="Short title">
            <a:extLst>
              <a:ext uri="{FF2B5EF4-FFF2-40B4-BE49-F238E27FC236}">
                <a16:creationId xmlns:a16="http://schemas.microsoft.com/office/drawing/2014/main" id="{45CD1D3E-FF4B-7D2D-2812-F76DF16DCB66}"/>
              </a:ext>
            </a:extLst>
          </p:cNvPr>
          <p:cNvSpPr/>
          <p:nvPr/>
        </p:nvSpPr>
        <p:spPr>
          <a:xfrm>
            <a:off x="5397944" y="4042365"/>
            <a:ext cx="3266708"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latin typeface="Consolas"/>
              </a:rPr>
              <a:t>capture()</a:t>
            </a:r>
          </a:p>
        </p:txBody>
      </p:sp>
      <p:sp>
        <p:nvSpPr>
          <p:cNvPr id="2" name="Endava’s new font…">
            <a:extLst>
              <a:ext uri="{FF2B5EF4-FFF2-40B4-BE49-F238E27FC236}">
                <a16:creationId xmlns:a16="http://schemas.microsoft.com/office/drawing/2014/main" id="{150D6AA3-0F1B-988E-0F07-56BFA31D6BDD}"/>
              </a:ext>
            </a:extLst>
          </p:cNvPr>
          <p:cNvSpPr txBox="1"/>
          <p:nvPr/>
        </p:nvSpPr>
        <p:spPr>
          <a:xfrm>
            <a:off x="5391280" y="5680379"/>
            <a:ext cx="16148658" cy="3188822"/>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r>
              <a:rPr lang="en-GB" sz="3600" kern="100">
                <a:solidFill>
                  <a:srgbClr val="758087"/>
                </a:solidFill>
                <a:latin typeface="Consolas"/>
              </a:rPr>
              <a:t>// Method invocation</a:t>
            </a:r>
            <a:r>
              <a:rPr lang="en-GB" sz="3600" kern="100">
                <a:solidFill>
                  <a:srgbClr val="CC7832"/>
                </a:solidFill>
                <a:latin typeface="Consolas"/>
              </a:rPr>
              <a:t>
</a:t>
            </a:r>
            <a:r>
              <a:rPr lang="en-GB" sz="3600" kern="100">
                <a:solidFill>
                  <a:srgbClr val="000000"/>
                </a:solidFill>
                <a:latin typeface="Consolas"/>
              </a:rPr>
              <a:t>mock.someMethod(argument1, argument2)</a:t>
            </a:r>
            <a:r>
              <a:rPr lang="en-GB" sz="3600" kern="100">
                <a:solidFill>
                  <a:srgbClr val="CC7832"/>
                </a:solidFill>
                <a:latin typeface="Consolas"/>
              </a:rPr>
              <a:t>;</a:t>
            </a:r>
          </a:p>
          <a:p>
            <a:r>
              <a:rPr lang="en-GB" sz="3600" kern="100">
                <a:solidFill>
                  <a:srgbClr val="758087"/>
                </a:solidFill>
                <a:latin typeface="Consolas"/>
              </a:rPr>
              <a:t>// Argument capturing</a:t>
            </a:r>
          </a:p>
          <a:p>
            <a:r>
              <a:rPr lang="en-GB" sz="3600" kern="100">
                <a:solidFill>
                  <a:srgbClr val="000000"/>
                </a:solidFill>
                <a:latin typeface="Consolas"/>
              </a:rPr>
              <a:t>verify(mock).someMethod(captor.capture(), captor.capture())</a:t>
            </a:r>
            <a:r>
              <a:rPr lang="en-GB" sz="3600" kern="100">
                <a:solidFill>
                  <a:srgbClr val="CC7832"/>
                </a:solidFill>
                <a:latin typeface="Consolas"/>
              </a:rPr>
              <a:t>;</a:t>
            </a:r>
            <a:endParaRPr lang="en-GB" sz="3600">
              <a:latin typeface="Consolas"/>
            </a:endParaRPr>
          </a:p>
        </p:txBody>
      </p:sp>
      <p:sp>
        <p:nvSpPr>
          <p:cNvPr id="3"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4C030910-C236-4F8C-7355-14830A31E168}"/>
              </a:ext>
            </a:extLst>
          </p:cNvPr>
          <p:cNvSpPr/>
          <p:nvPr/>
        </p:nvSpPr>
        <p:spPr>
          <a:xfrm>
            <a:off x="5397596" y="4827315"/>
            <a:ext cx="15238775"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a:ea typeface="+mn-lt"/>
                <a:cs typeface="+mn-lt"/>
              </a:rPr>
              <a:t>This function is used to capture the arguments during the verification using "verify()" method</a:t>
            </a:r>
            <a:endParaRPr lang="en-US" sz="2400"/>
          </a:p>
        </p:txBody>
      </p:sp>
      <p:sp>
        <p:nvSpPr>
          <p:cNvPr id="4" name="Endava’s new font…">
            <a:extLst>
              <a:ext uri="{FF2B5EF4-FFF2-40B4-BE49-F238E27FC236}">
                <a16:creationId xmlns:a16="http://schemas.microsoft.com/office/drawing/2014/main" id="{07DC3A6C-35A0-9335-CB0A-88C4894BA219}"/>
              </a:ext>
            </a:extLst>
          </p:cNvPr>
          <p:cNvSpPr txBox="1"/>
          <p:nvPr/>
        </p:nvSpPr>
        <p:spPr>
          <a:xfrm>
            <a:off x="7239790" y="2329383"/>
            <a:ext cx="14925876" cy="1282146"/>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r>
              <a:rPr lang="en-GB" sz="3600" kern="100">
                <a:solidFill>
                  <a:srgbClr val="000000"/>
                </a:solidFill>
                <a:latin typeface="Consolas"/>
              </a:rPr>
              <a:t>ArgumentCaptor&lt;SomeArgumentType&gt; captor = ArgumentCaptor.forClass(SomeArgumentType.</a:t>
            </a:r>
            <a:r>
              <a:rPr lang="en-GB" sz="3600" kern="100">
                <a:solidFill>
                  <a:srgbClr val="CC7832"/>
                </a:solidFill>
                <a:latin typeface="Consolas"/>
              </a:rPr>
              <a:t>class</a:t>
            </a:r>
            <a:r>
              <a:rPr lang="en-GB" sz="3600" kern="100">
                <a:solidFill>
                  <a:srgbClr val="000000"/>
                </a:solidFill>
                <a:latin typeface="Consolas"/>
              </a:rPr>
              <a:t>)</a:t>
            </a:r>
            <a:r>
              <a:rPr lang="en-GB" sz="3600" kern="100">
                <a:solidFill>
                  <a:srgbClr val="CC7832"/>
                </a:solidFill>
                <a:latin typeface="Consolas"/>
              </a:rPr>
              <a:t>;</a:t>
            </a:r>
            <a:endParaRPr lang="en-US" sz="3600">
              <a:latin typeface="Consolas"/>
            </a:endParaRPr>
          </a:p>
        </p:txBody>
      </p:sp>
      <p:sp>
        <p:nvSpPr>
          <p:cNvPr id="6" name="Short title">
            <a:extLst>
              <a:ext uri="{FF2B5EF4-FFF2-40B4-BE49-F238E27FC236}">
                <a16:creationId xmlns:a16="http://schemas.microsoft.com/office/drawing/2014/main" id="{F680C543-088E-6012-4803-85449574D2F3}"/>
              </a:ext>
            </a:extLst>
          </p:cNvPr>
          <p:cNvSpPr/>
          <p:nvPr/>
        </p:nvSpPr>
        <p:spPr>
          <a:xfrm>
            <a:off x="7256961" y="794717"/>
            <a:ext cx="4681850"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latin typeface="Consolas"/>
              </a:rPr>
              <a:t>ArgumentCaptor&lt; T &gt;</a:t>
            </a:r>
          </a:p>
        </p:txBody>
      </p:sp>
      <p:sp>
        <p:nvSpPr>
          <p:cNvPr id="7" name="Short title">
            <a:extLst>
              <a:ext uri="{FF2B5EF4-FFF2-40B4-BE49-F238E27FC236}">
                <a16:creationId xmlns:a16="http://schemas.microsoft.com/office/drawing/2014/main" id="{340E821C-2B59-255B-F75C-C2B7CCB15A08}"/>
              </a:ext>
            </a:extLst>
          </p:cNvPr>
          <p:cNvSpPr/>
          <p:nvPr/>
        </p:nvSpPr>
        <p:spPr>
          <a:xfrm>
            <a:off x="1191566" y="9506158"/>
            <a:ext cx="6386594" cy="777390"/>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latin typeface="Consolas"/>
              </a:rPr>
              <a:t>getValue() / getAllValues()</a:t>
            </a:r>
          </a:p>
        </p:txBody>
      </p:sp>
      <p:sp>
        <p:nvSpPr>
          <p:cNvPr id="8" name="Endava’s new font…">
            <a:extLst>
              <a:ext uri="{FF2B5EF4-FFF2-40B4-BE49-F238E27FC236}">
                <a16:creationId xmlns:a16="http://schemas.microsoft.com/office/drawing/2014/main" id="{00668D8C-E313-863B-6C7E-5A26BC067990}"/>
              </a:ext>
            </a:extLst>
          </p:cNvPr>
          <p:cNvSpPr txBox="1"/>
          <p:nvPr/>
        </p:nvSpPr>
        <p:spPr>
          <a:xfrm>
            <a:off x="1184903" y="11169434"/>
            <a:ext cx="16148658" cy="617348"/>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r>
              <a:rPr lang="en-GB" sz="3600" kern="100">
                <a:solidFill>
                  <a:srgbClr val="000000"/>
                </a:solidFill>
                <a:latin typeface="Consolas"/>
              </a:rPr>
              <a:t>List&lt;SomeArgumentType&gt; capturedValues = captor.getAllValues()</a:t>
            </a:r>
            <a:r>
              <a:rPr lang="en-GB" sz="3600" kern="100">
                <a:solidFill>
                  <a:srgbClr val="CC7832"/>
                </a:solidFill>
                <a:latin typeface="Consolas"/>
              </a:rPr>
              <a:t>;</a:t>
            </a:r>
            <a:endParaRPr lang="en-US" sz="3600">
              <a:latin typeface="Consolas"/>
            </a:endParaRPr>
          </a:p>
        </p:txBody>
      </p:sp>
      <p:sp>
        <p:nvSpPr>
          <p:cNvPr id="9"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299720A0-15DE-0740-FE51-87DB274E01F1}"/>
              </a:ext>
            </a:extLst>
          </p:cNvPr>
          <p:cNvSpPr/>
          <p:nvPr/>
        </p:nvSpPr>
        <p:spPr>
          <a:xfrm>
            <a:off x="1169447" y="10381685"/>
            <a:ext cx="11646489" cy="6521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ea typeface="+mn-lt"/>
                <a:cs typeface="+mn-lt"/>
              </a:rPr>
              <a:t>Used to retrieve captured arguments</a:t>
            </a:r>
            <a:endParaRPr lang="en-US" sz="2400"/>
          </a:p>
        </p:txBody>
      </p:sp>
    </p:spTree>
    <p:extLst>
      <p:ext uri="{BB962C8B-B14F-4D97-AF65-F5344CB8AC3E}">
        <p14:creationId xmlns:p14="http://schemas.microsoft.com/office/powerpoint/2010/main" val="205978454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283156" y="495949"/>
            <a:ext cx="4237858" cy="1723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5400" b="1">
                <a:latin typeface="Dava Sans"/>
              </a:rPr>
              <a:t>Argument matchers</a:t>
            </a:r>
          </a:p>
        </p:txBody>
      </p:sp>
      <p:sp>
        <p:nvSpPr>
          <p:cNvPr id="24"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002199F6-5701-5944-2F53-789362C7B6C3}"/>
              </a:ext>
            </a:extLst>
          </p:cNvPr>
          <p:cNvSpPr/>
          <p:nvPr/>
        </p:nvSpPr>
        <p:spPr>
          <a:xfrm>
            <a:off x="1191323" y="5459047"/>
            <a:ext cx="8799362" cy="363753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71437" rIns="108000" bIns="71437" numCol="1" anchor="t">
            <a:spAutoFit/>
          </a:bodyPr>
          <a:lstStyle/>
          <a:p>
            <a:pPr>
              <a:lnSpc>
                <a:spcPct val="150000"/>
              </a:lnSpc>
            </a:pPr>
            <a:r>
              <a:rPr lang="en-GB" sz="2400">
                <a:ea typeface="+mn-lt"/>
                <a:cs typeface="+mn-lt"/>
              </a:rPr>
              <a:t>Verifying Method Invocations</a:t>
            </a:r>
          </a:p>
          <a:p>
            <a:pPr>
              <a:lnSpc>
                <a:spcPct val="150000"/>
              </a:lnSpc>
            </a:pPr>
            <a:r>
              <a:rPr lang="en-GB" sz="2400">
                <a:ea typeface="+mn-lt"/>
                <a:cs typeface="+mn-lt"/>
              </a:rPr>
              <a:t>Stubbing Methods with Complex Argument Matching</a:t>
            </a:r>
          </a:p>
          <a:p>
            <a:pPr>
              <a:lnSpc>
                <a:spcPct val="150000"/>
              </a:lnSpc>
            </a:pPr>
            <a:r>
              <a:rPr lang="en-GB" sz="2400">
                <a:ea typeface="+mn-lt"/>
                <a:cs typeface="+mn-lt"/>
              </a:rPr>
              <a:t>Setting Up Stubbing with Flexible Matching</a:t>
            </a:r>
          </a:p>
          <a:p>
            <a:pPr>
              <a:lnSpc>
                <a:spcPct val="150000"/>
              </a:lnSpc>
            </a:pPr>
            <a:r>
              <a:rPr lang="en-GB" sz="2400">
                <a:ea typeface="+mn-lt"/>
                <a:cs typeface="+mn-lt"/>
              </a:rPr>
              <a:t>Matching Any Value of a Certain Type</a:t>
            </a:r>
          </a:p>
          <a:p>
            <a:pPr>
              <a:lnSpc>
                <a:spcPct val="150000"/>
              </a:lnSpc>
            </a:pPr>
            <a:r>
              <a:rPr lang="en-GB" sz="2400">
                <a:ea typeface="+mn-lt"/>
                <a:cs typeface="+mn-lt"/>
              </a:rPr>
              <a:t>Matching Null or Not Null Arguments</a:t>
            </a:r>
          </a:p>
        </p:txBody>
      </p:sp>
      <p:sp>
        <p:nvSpPr>
          <p:cNvPr id="6" name="Short title">
            <a:extLst>
              <a:ext uri="{FF2B5EF4-FFF2-40B4-BE49-F238E27FC236}">
                <a16:creationId xmlns:a16="http://schemas.microsoft.com/office/drawing/2014/main" id="{F680C543-088E-6012-4803-85449574D2F3}"/>
              </a:ext>
            </a:extLst>
          </p:cNvPr>
          <p:cNvSpPr/>
          <p:nvPr/>
        </p:nvSpPr>
        <p:spPr>
          <a:xfrm>
            <a:off x="1200869" y="4617360"/>
            <a:ext cx="2404067"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rPr>
              <a:t>When?</a:t>
            </a:r>
            <a:endParaRPr lang="en-US" sz="2800" b="1"/>
          </a:p>
        </p:txBody>
      </p:sp>
      <p:sp>
        <p:nvSpPr>
          <p:cNvPr id="10"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2DA8E57-8C0D-52D2-46DE-C994FC2E8920}"/>
              </a:ext>
            </a:extLst>
          </p:cNvPr>
          <p:cNvSpPr/>
          <p:nvPr/>
        </p:nvSpPr>
        <p:spPr>
          <a:xfrm>
            <a:off x="7863661" y="2035121"/>
            <a:ext cx="11646489" cy="17600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a:ea typeface="+mn-lt"/>
                <a:cs typeface="+mn-lt"/>
              </a:rPr>
              <a:t>Represents a mechanism used to specify matching conditions for the arguments passed to mocked method invocations during verification or stubbing</a:t>
            </a:r>
            <a:endParaRPr lang="en-US" sz="2400"/>
          </a:p>
        </p:txBody>
      </p:sp>
      <p:sp>
        <p:nvSpPr>
          <p:cNvPr id="11" name="Short title">
            <a:extLst>
              <a:ext uri="{FF2B5EF4-FFF2-40B4-BE49-F238E27FC236}">
                <a16:creationId xmlns:a16="http://schemas.microsoft.com/office/drawing/2014/main" id="{20C8E060-1478-0572-8761-A28BF24F12F6}"/>
              </a:ext>
            </a:extLst>
          </p:cNvPr>
          <p:cNvSpPr/>
          <p:nvPr/>
        </p:nvSpPr>
        <p:spPr>
          <a:xfrm>
            <a:off x="7873207" y="1149890"/>
            <a:ext cx="2095981"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rPr>
              <a:t>What?</a:t>
            </a:r>
            <a:endParaRPr lang="en-US" sz="2800" b="1"/>
          </a:p>
        </p:txBody>
      </p:sp>
      <p:sp>
        <p:nvSpPr>
          <p:cNvPr id="12"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37CC6E33-A656-CEA7-7B92-0687418D7433}"/>
              </a:ext>
            </a:extLst>
          </p:cNvPr>
          <p:cNvSpPr/>
          <p:nvPr/>
        </p:nvSpPr>
        <p:spPr>
          <a:xfrm>
            <a:off x="12793335" y="5775202"/>
            <a:ext cx="6556905" cy="52514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endParaRPr lang="en-GB" sz="1800" b="1"/>
          </a:p>
        </p:txBody>
      </p:sp>
      <p:sp>
        <p:nvSpPr>
          <p:cNvPr id="13" name="Short title">
            <a:extLst>
              <a:ext uri="{FF2B5EF4-FFF2-40B4-BE49-F238E27FC236}">
                <a16:creationId xmlns:a16="http://schemas.microsoft.com/office/drawing/2014/main" id="{8B6A40FD-2B3B-9C67-7F5B-8C76A34FE0A2}"/>
              </a:ext>
            </a:extLst>
          </p:cNvPr>
          <p:cNvSpPr/>
          <p:nvPr/>
        </p:nvSpPr>
        <p:spPr>
          <a:xfrm>
            <a:off x="12802881" y="5020533"/>
            <a:ext cx="2404067"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rPr>
              <a:t>Types</a:t>
            </a:r>
            <a:endParaRPr lang="en-US" sz="2800" b="1"/>
          </a:p>
        </p:txBody>
      </p:sp>
      <p:sp>
        <p:nvSpPr>
          <p:cNvPr id="2" name="The number one problem with presentations is that most have too much information on each slide. Slides are free–Feel free to use as many as you need to clearly tell your story. If you focus on conveying one key point per slide, your slides will be easier">
            <a:extLst>
              <a:ext uri="{FF2B5EF4-FFF2-40B4-BE49-F238E27FC236}">
                <a16:creationId xmlns:a16="http://schemas.microsoft.com/office/drawing/2014/main" id="{688DDA12-6263-9AE7-CA14-8C77DE39E954}"/>
              </a:ext>
            </a:extLst>
          </p:cNvPr>
          <p:cNvSpPr/>
          <p:nvPr/>
        </p:nvSpPr>
        <p:spPr>
          <a:xfrm>
            <a:off x="12833302" y="6031094"/>
            <a:ext cx="8777590" cy="43838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108000" bIns="71437" numCol="1" anchor="t">
            <a:spAutoFit/>
          </a:bodyPr>
          <a:lstStyle/>
          <a:p>
            <a:pPr>
              <a:lnSpc>
                <a:spcPct val="150000"/>
              </a:lnSpc>
            </a:pPr>
            <a:r>
              <a:rPr lang="en-GB" sz="2400" dirty="0">
                <a:ea typeface="+mn-lt"/>
                <a:cs typeface="+mn-lt"/>
              </a:rPr>
              <a:t>Exact Matchers "</a:t>
            </a:r>
            <a:r>
              <a:rPr lang="en-GB" sz="2400" dirty="0" err="1">
                <a:ea typeface="+mn-lt"/>
                <a:cs typeface="+mn-lt"/>
              </a:rPr>
              <a:t>eq</a:t>
            </a:r>
            <a:r>
              <a:rPr lang="en-GB" sz="2400" dirty="0">
                <a:ea typeface="+mn-lt"/>
                <a:cs typeface="+mn-lt"/>
              </a:rPr>
              <a:t>()"</a:t>
            </a:r>
            <a:endParaRPr lang="en-US" sz="2400" dirty="0"/>
          </a:p>
          <a:p>
            <a:pPr>
              <a:lnSpc>
                <a:spcPct val="150000"/>
              </a:lnSpc>
            </a:pPr>
            <a:r>
              <a:rPr lang="en-GB" sz="2400" dirty="0">
                <a:ea typeface="+mn-lt"/>
                <a:cs typeface="+mn-lt"/>
              </a:rPr>
              <a:t>Any Matchers "any()"</a:t>
            </a:r>
            <a:endParaRPr lang="en-GB" sz="2400" dirty="0"/>
          </a:p>
          <a:p>
            <a:pPr>
              <a:lnSpc>
                <a:spcPct val="150000"/>
              </a:lnSpc>
            </a:pPr>
            <a:r>
              <a:rPr lang="en-GB" sz="2400" dirty="0">
                <a:ea typeface="+mn-lt"/>
                <a:cs typeface="+mn-lt"/>
              </a:rPr>
              <a:t>Null Matchers "</a:t>
            </a:r>
            <a:r>
              <a:rPr lang="en-GB" sz="2400" dirty="0" err="1">
                <a:ea typeface="+mn-lt"/>
                <a:cs typeface="+mn-lt"/>
              </a:rPr>
              <a:t>isNull</a:t>
            </a:r>
            <a:r>
              <a:rPr lang="en-GB" sz="2400" dirty="0">
                <a:ea typeface="+mn-lt"/>
                <a:cs typeface="+mn-lt"/>
              </a:rPr>
              <a:t>()", "</a:t>
            </a:r>
            <a:r>
              <a:rPr lang="en-GB" sz="2400" dirty="0" err="1">
                <a:ea typeface="+mn-lt"/>
                <a:cs typeface="+mn-lt"/>
              </a:rPr>
              <a:t>notNull</a:t>
            </a:r>
            <a:r>
              <a:rPr lang="en-GB" sz="2400" dirty="0">
                <a:ea typeface="+mn-lt"/>
                <a:cs typeface="+mn-lt"/>
              </a:rPr>
              <a:t>()"</a:t>
            </a:r>
            <a:endParaRPr lang="en-GB" sz="2400" dirty="0"/>
          </a:p>
          <a:p>
            <a:pPr>
              <a:lnSpc>
                <a:spcPct val="150000"/>
              </a:lnSpc>
            </a:pPr>
            <a:r>
              <a:rPr lang="en-GB" sz="2400" dirty="0">
                <a:ea typeface="+mn-lt"/>
                <a:cs typeface="+mn-lt"/>
              </a:rPr>
              <a:t>Primitive Matchers "</a:t>
            </a:r>
            <a:r>
              <a:rPr lang="en-GB" sz="2400" dirty="0" err="1">
                <a:ea typeface="+mn-lt"/>
                <a:cs typeface="+mn-lt"/>
              </a:rPr>
              <a:t>anyInt</a:t>
            </a:r>
            <a:r>
              <a:rPr lang="en-GB" sz="2400" dirty="0">
                <a:ea typeface="+mn-lt"/>
                <a:cs typeface="+mn-lt"/>
              </a:rPr>
              <a:t>()", "</a:t>
            </a:r>
            <a:r>
              <a:rPr lang="en-GB" sz="2400" dirty="0" err="1">
                <a:ea typeface="+mn-lt"/>
                <a:cs typeface="+mn-lt"/>
              </a:rPr>
              <a:t>anyBoolean</a:t>
            </a:r>
            <a:r>
              <a:rPr lang="en-GB" sz="2400" dirty="0">
                <a:ea typeface="+mn-lt"/>
                <a:cs typeface="+mn-lt"/>
              </a:rPr>
              <a:t>()" ...</a:t>
            </a:r>
            <a:endParaRPr lang="en-GB" sz="2400" dirty="0"/>
          </a:p>
          <a:p>
            <a:pPr>
              <a:lnSpc>
                <a:spcPct val="150000"/>
              </a:lnSpc>
            </a:pPr>
            <a:r>
              <a:rPr lang="en-GB" sz="2400" dirty="0">
                <a:ea typeface="+mn-lt"/>
                <a:cs typeface="+mn-lt"/>
              </a:rPr>
              <a:t>Collection Matchers "</a:t>
            </a:r>
            <a:r>
              <a:rPr lang="en-GB" sz="2400" dirty="0" err="1">
                <a:ea typeface="+mn-lt"/>
                <a:cs typeface="+mn-lt"/>
              </a:rPr>
              <a:t>anyList</a:t>
            </a:r>
            <a:r>
              <a:rPr lang="en-GB" sz="2400" dirty="0">
                <a:ea typeface="+mn-lt"/>
                <a:cs typeface="+mn-lt"/>
              </a:rPr>
              <a:t>()", "</a:t>
            </a:r>
            <a:r>
              <a:rPr lang="en-GB" sz="2400" dirty="0" err="1">
                <a:ea typeface="+mn-lt"/>
                <a:cs typeface="+mn-lt"/>
              </a:rPr>
              <a:t>anySet</a:t>
            </a:r>
            <a:r>
              <a:rPr lang="en-GB" sz="2400" dirty="0">
                <a:ea typeface="+mn-lt"/>
                <a:cs typeface="+mn-lt"/>
              </a:rPr>
              <a:t>", "</a:t>
            </a:r>
            <a:r>
              <a:rPr lang="en-GB" sz="2400" dirty="0" err="1">
                <a:ea typeface="+mn-lt"/>
                <a:cs typeface="+mn-lt"/>
              </a:rPr>
              <a:t>anyMap</a:t>
            </a:r>
            <a:r>
              <a:rPr lang="en-GB" sz="2400" dirty="0">
                <a:ea typeface="+mn-lt"/>
                <a:cs typeface="+mn-lt"/>
              </a:rPr>
              <a:t>" ...</a:t>
            </a:r>
          </a:p>
          <a:p>
            <a:pPr>
              <a:lnSpc>
                <a:spcPct val="150000"/>
              </a:lnSpc>
            </a:pPr>
            <a:r>
              <a:rPr lang="en-GB" sz="2400" dirty="0">
                <a:ea typeface="+mn-lt"/>
                <a:cs typeface="+mn-lt"/>
              </a:rPr>
              <a:t>Custom Matchers</a:t>
            </a:r>
            <a:endParaRPr lang="en-GB" sz="2400" dirty="0"/>
          </a:p>
        </p:txBody>
      </p:sp>
    </p:spTree>
    <p:extLst>
      <p:ext uri="{BB962C8B-B14F-4D97-AF65-F5344CB8AC3E}">
        <p14:creationId xmlns:p14="http://schemas.microsoft.com/office/powerpoint/2010/main" val="144823928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ert title here">
            <a:extLst>
              <a:ext uri="{FF2B5EF4-FFF2-40B4-BE49-F238E27FC236}">
                <a16:creationId xmlns:a16="http://schemas.microsoft.com/office/drawing/2014/main" id="{9299F06D-1E5E-97C5-877E-BFA8846D6909}"/>
              </a:ext>
            </a:extLst>
          </p:cNvPr>
          <p:cNvSpPr txBox="1"/>
          <p:nvPr/>
        </p:nvSpPr>
        <p:spPr>
          <a:xfrm>
            <a:off x="348445" y="604780"/>
            <a:ext cx="4129000" cy="168000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lvl1pPr defTabSz="470262">
              <a:lnSpc>
                <a:spcPct val="70000"/>
              </a:lnSpc>
              <a:spcBef>
                <a:spcPts val="3000"/>
              </a:spcBef>
              <a:defRPr sz="5600" spc="0"/>
            </a:lvl1pPr>
          </a:lstStyle>
          <a:p>
            <a:pPr>
              <a:lnSpc>
                <a:spcPct val="100000"/>
              </a:lnSpc>
            </a:pPr>
            <a:r>
              <a:rPr lang="en-GB" sz="5400" b="1">
                <a:latin typeface="Dava Sans"/>
              </a:rPr>
              <a:t>Argument matchers</a:t>
            </a:r>
          </a:p>
        </p:txBody>
      </p:sp>
      <p:sp>
        <p:nvSpPr>
          <p:cNvPr id="25" name="Short title">
            <a:extLst>
              <a:ext uri="{FF2B5EF4-FFF2-40B4-BE49-F238E27FC236}">
                <a16:creationId xmlns:a16="http://schemas.microsoft.com/office/drawing/2014/main" id="{45CD1D3E-FF4B-7D2D-2812-F76DF16DCB66}"/>
              </a:ext>
            </a:extLst>
          </p:cNvPr>
          <p:cNvSpPr/>
          <p:nvPr/>
        </p:nvSpPr>
        <p:spPr>
          <a:xfrm>
            <a:off x="6194050" y="1556837"/>
            <a:ext cx="5967185"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rPr>
              <a:t>Verify with ARG-Matchers</a:t>
            </a:r>
          </a:p>
        </p:txBody>
      </p:sp>
      <p:sp>
        <p:nvSpPr>
          <p:cNvPr id="2" name="Endava’s new font…">
            <a:extLst>
              <a:ext uri="{FF2B5EF4-FFF2-40B4-BE49-F238E27FC236}">
                <a16:creationId xmlns:a16="http://schemas.microsoft.com/office/drawing/2014/main" id="{150D6AA3-0F1B-988E-0F07-56BFA31D6BDD}"/>
              </a:ext>
            </a:extLst>
          </p:cNvPr>
          <p:cNvSpPr txBox="1"/>
          <p:nvPr/>
        </p:nvSpPr>
        <p:spPr>
          <a:xfrm>
            <a:off x="6187386" y="2439091"/>
            <a:ext cx="16148658" cy="3236271"/>
          </a:xfrm>
          <a:prstGeom prst="rect">
            <a:avLst/>
          </a:prstGeom>
          <a:ln w="12700">
            <a:solidFill>
              <a:schemeClr val="bg1">
                <a:lumMod val="20000"/>
                <a:lumOff val="8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t">
            <a:spAutoFit/>
          </a:bodyPr>
          <a:lstStyle/>
          <a:p>
            <a:r>
              <a:rPr lang="en-GB" sz="3600" kern="100">
                <a:solidFill>
                  <a:srgbClr val="758087"/>
                </a:solidFill>
                <a:latin typeface="Consolas"/>
              </a:rPr>
              <a:t>// using any() argument matcher of type Ticket</a:t>
            </a:r>
            <a:r>
              <a:rPr lang="en-GB" sz="3600" kern="100">
                <a:solidFill>
                  <a:srgbClr val="CC7832"/>
                </a:solidFill>
                <a:latin typeface="Consolas"/>
              </a:rPr>
              <a:t>
</a:t>
            </a:r>
            <a:r>
              <a:rPr lang="en-GB" sz="3600" i="1" kern="100">
                <a:solidFill>
                  <a:srgbClr val="000000"/>
                </a:solidFill>
                <a:latin typeface="Consolas"/>
              </a:rPr>
              <a:t>verify</a:t>
            </a:r>
            <a:r>
              <a:rPr lang="en-GB" sz="3600" kern="100">
                <a:solidFill>
                  <a:srgbClr val="000000"/>
                </a:solidFill>
                <a:latin typeface="Consolas"/>
              </a:rPr>
              <a:t>(bookingServiceSpy).bookSeat(</a:t>
            </a:r>
            <a:r>
              <a:rPr lang="en-GB" sz="3600" i="1" kern="100">
                <a:solidFill>
                  <a:srgbClr val="000000"/>
                </a:solidFill>
                <a:latin typeface="Consolas"/>
              </a:rPr>
              <a:t>any</a:t>
            </a:r>
            <a:r>
              <a:rPr lang="en-GB" sz="3600" kern="100">
                <a:solidFill>
                  <a:srgbClr val="000000"/>
                </a:solidFill>
                <a:latin typeface="Consolas"/>
              </a:rPr>
              <a:t>(Ticket.</a:t>
            </a:r>
            <a:r>
              <a:rPr lang="en-GB" sz="3600" kern="100">
                <a:solidFill>
                  <a:srgbClr val="CC7832"/>
                </a:solidFill>
                <a:latin typeface="Consolas"/>
              </a:rPr>
              <a:t>class</a:t>
            </a:r>
            <a:r>
              <a:rPr lang="en-GB" sz="3600" kern="100">
                <a:solidFill>
                  <a:srgbClr val="000000"/>
                </a:solidFill>
                <a:latin typeface="Consolas"/>
              </a:rPr>
              <a:t>))</a:t>
            </a:r>
            <a:r>
              <a:rPr lang="en-GB" sz="3600" kern="100">
                <a:solidFill>
                  <a:srgbClr val="CC7832"/>
                </a:solidFill>
                <a:latin typeface="Consolas"/>
              </a:rPr>
              <a:t>;</a:t>
            </a:r>
            <a:endParaRPr lang="en-US" sz="3600">
              <a:latin typeface="Consolas"/>
            </a:endParaRPr>
          </a:p>
          <a:p>
            <a:r>
              <a:rPr lang="en-GB" sz="3600" kern="100">
                <a:solidFill>
                  <a:srgbClr val="758087"/>
                </a:solidFill>
                <a:latin typeface="Consolas"/>
              </a:rPr>
              <a:t>// Using eq() to specify exact argument matching</a:t>
            </a:r>
            <a:r>
              <a:rPr lang="en-GB" sz="3600" kern="100">
                <a:solidFill>
                  <a:srgbClr val="CC7832"/>
                </a:solidFill>
                <a:latin typeface="Consolas"/>
              </a:rPr>
              <a:t>
</a:t>
            </a:r>
            <a:r>
              <a:rPr lang="en-GB" sz="3600" i="1" kern="100">
                <a:solidFill>
                  <a:srgbClr val="000000"/>
                </a:solidFill>
                <a:latin typeface="Consolas"/>
              </a:rPr>
              <a:t>verify</a:t>
            </a:r>
            <a:r>
              <a:rPr lang="en-GB" sz="3600" kern="100">
                <a:solidFill>
                  <a:srgbClr val="000000"/>
                </a:solidFill>
                <a:latin typeface="Consolas"/>
              </a:rPr>
              <a:t>(mock).someMethod(eq("expectedArgument"))</a:t>
            </a:r>
            <a:r>
              <a:rPr lang="en-GB" sz="3600" kern="100">
                <a:solidFill>
                  <a:srgbClr val="CC7832"/>
                </a:solidFill>
                <a:latin typeface="Consolas"/>
              </a:rPr>
              <a:t>;</a:t>
            </a:r>
            <a:endParaRPr lang="en-GB" sz="3600">
              <a:latin typeface="Consolas"/>
            </a:endParaRPr>
          </a:p>
        </p:txBody>
      </p:sp>
      <p:sp>
        <p:nvSpPr>
          <p:cNvPr id="7" name="Short title">
            <a:extLst>
              <a:ext uri="{FF2B5EF4-FFF2-40B4-BE49-F238E27FC236}">
                <a16:creationId xmlns:a16="http://schemas.microsoft.com/office/drawing/2014/main" id="{340E821C-2B59-255B-F75C-C2B7CCB15A08}"/>
              </a:ext>
            </a:extLst>
          </p:cNvPr>
          <p:cNvSpPr/>
          <p:nvPr/>
        </p:nvSpPr>
        <p:spPr>
          <a:xfrm>
            <a:off x="1419025" y="6448815"/>
            <a:ext cx="5493965" cy="829325"/>
          </a:xfrm>
          <a:prstGeom prst="roundRect">
            <a:avLst>
              <a:gd name="adj" fmla="val 50000"/>
            </a:avLst>
          </a:prstGeom>
          <a:solidFill>
            <a:srgbClr val="FFFFFF">
              <a:alpha val="0"/>
            </a:srgbClr>
          </a:solidFill>
          <a:ln w="12700" cap="flat">
            <a:solidFill>
              <a:srgbClr val="FF4230"/>
            </a:solidFill>
            <a:prstDash val="solid"/>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8000" tIns="36000" rIns="108000" bIns="36000" numCol="1" anchor="ctr">
            <a:spAutoFit/>
          </a:bodyPr>
          <a:lstStyle>
            <a:lvl1pPr algn="ctr" defTabSz="825500">
              <a:lnSpc>
                <a:spcPct val="100000"/>
              </a:lnSpc>
              <a:spcBef>
                <a:spcPts val="0"/>
              </a:spcBef>
            </a:lvl1pPr>
          </a:lstStyle>
          <a:p>
            <a:pPr algn="l">
              <a:lnSpc>
                <a:spcPct val="120000"/>
              </a:lnSpc>
            </a:pPr>
            <a:r>
              <a:rPr lang="en-GB" sz="2800" b="1">
                <a:solidFill>
                  <a:srgbClr val="FF4230"/>
                </a:solidFill>
              </a:rPr>
              <a:t>Stub with ARG-Matchers</a:t>
            </a:r>
          </a:p>
        </p:txBody>
      </p:sp>
      <p:sp>
        <p:nvSpPr>
          <p:cNvPr id="8" name="Endava’s new font…">
            <a:extLst>
              <a:ext uri="{FF2B5EF4-FFF2-40B4-BE49-F238E27FC236}">
                <a16:creationId xmlns:a16="http://schemas.microsoft.com/office/drawing/2014/main" id="{00668D8C-E313-863B-6C7E-5A26BC067990}"/>
              </a:ext>
            </a:extLst>
          </p:cNvPr>
          <p:cNvSpPr txBox="1"/>
          <p:nvPr/>
        </p:nvSpPr>
        <p:spPr>
          <a:xfrm>
            <a:off x="1412362" y="7377752"/>
            <a:ext cx="19369186" cy="3043910"/>
          </a:xfrm>
          <a:prstGeom prst="rect">
            <a:avLst/>
          </a:prstGeom>
          <a:ln w="12700">
            <a:solidFill>
              <a:schemeClr val="bg1">
                <a:lumMod val="20000"/>
                <a:lumOff val="8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r>
              <a:rPr lang="en-GB" sz="3600" kern="100">
                <a:solidFill>
                  <a:srgbClr val="758087"/>
                </a:solidFill>
                <a:latin typeface="Consolas"/>
              </a:rPr>
              <a:t>// Stubbing a method with a String argument matcher</a:t>
            </a:r>
            <a:r>
              <a:rPr lang="en-GB" sz="3600" kern="100">
                <a:solidFill>
                  <a:srgbClr val="CC7832"/>
                </a:solidFill>
                <a:latin typeface="Consolas"/>
              </a:rPr>
              <a:t>
</a:t>
            </a:r>
            <a:r>
              <a:rPr lang="en-GB" sz="3600" i="1" kern="100">
                <a:solidFill>
                  <a:srgbClr val="000000"/>
                </a:solidFill>
                <a:latin typeface="Consolas"/>
              </a:rPr>
              <a:t>when</a:t>
            </a:r>
            <a:r>
              <a:rPr lang="en-GB" sz="3600" kern="100">
                <a:solidFill>
                  <a:srgbClr val="000000"/>
                </a:solidFill>
                <a:latin typeface="Consolas"/>
              </a:rPr>
              <a:t>(mock.someMethod(anyString())).thenReturn(expectedResult)</a:t>
            </a:r>
            <a:r>
              <a:rPr lang="en-GB" sz="3600" kern="100">
                <a:solidFill>
                  <a:srgbClr val="CC7832"/>
                </a:solidFill>
                <a:latin typeface="Consolas"/>
              </a:rPr>
              <a:t>;</a:t>
            </a:r>
          </a:p>
          <a:p>
            <a:r>
              <a:rPr lang="en-GB" sz="3600" kern="100">
                <a:solidFill>
                  <a:srgbClr val="758087"/>
                </a:solidFill>
                <a:latin typeface="Consolas"/>
              </a:rPr>
              <a:t>// Stubbing the processData() method to return a specific result for any</a:t>
            </a:r>
            <a:r>
              <a:rPr lang="en-GB" sz="3600" kern="100">
                <a:solidFill>
                  <a:srgbClr val="000000"/>
                </a:solidFill>
                <a:latin typeface="Consolas"/>
              </a:rPr>
              <a:t> </a:t>
            </a:r>
            <a:r>
              <a:rPr lang="en-GB" sz="3600" i="1" kern="100">
                <a:solidFill>
                  <a:srgbClr val="000000"/>
                </a:solidFill>
                <a:latin typeface="Consolas"/>
              </a:rPr>
              <a:t>when</a:t>
            </a:r>
            <a:r>
              <a:rPr lang="en-GB" sz="3600" kern="100">
                <a:solidFill>
                  <a:srgbClr val="000000"/>
                </a:solidFill>
                <a:latin typeface="Consolas"/>
              </a:rPr>
              <a:t>(mockDataProcessor.processData(anyList())).thenReturn(42)</a:t>
            </a:r>
            <a:r>
              <a:rPr lang="en-GB" sz="3600" kern="100">
                <a:solidFill>
                  <a:srgbClr val="CF8E6D"/>
                </a:solidFill>
                <a:latin typeface="Consolas"/>
              </a:rPr>
              <a:t>;</a:t>
            </a:r>
            <a:endParaRPr lang="en-GB">
              <a:solidFill>
                <a:srgbClr val="CF8E6D"/>
              </a:solidFill>
              <a:latin typeface="Consolas"/>
            </a:endParaRPr>
          </a:p>
        </p:txBody>
      </p:sp>
    </p:spTree>
    <p:extLst>
      <p:ext uri="{BB962C8B-B14F-4D97-AF65-F5344CB8AC3E}">
        <p14:creationId xmlns:p14="http://schemas.microsoft.com/office/powerpoint/2010/main" val="405425031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aking…"/>
          <p:cNvSpPr txBox="1"/>
          <p:nvPr/>
        </p:nvSpPr>
        <p:spPr>
          <a:xfrm>
            <a:off x="614427" y="1622830"/>
            <a:ext cx="12257540" cy="568424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nchor="t">
            <a:spAutoFit/>
          </a:bodyPr>
          <a:lstStyle/>
          <a:p>
            <a:pPr defTabSz="470262">
              <a:lnSpc>
                <a:spcPct val="100000"/>
              </a:lnSpc>
              <a:spcBef>
                <a:spcPts val="0"/>
              </a:spcBef>
              <a:defRPr sz="9600">
                <a:solidFill>
                  <a:srgbClr val="FFFFFF"/>
                </a:solidFill>
                <a:latin typeface="+mj-lt"/>
                <a:ea typeface="+mj-ea"/>
                <a:cs typeface="+mj-cs"/>
                <a:sym typeface="Poppins Medium"/>
              </a:defRPr>
            </a:pPr>
            <a:r>
              <a:rPr lang="en-US" sz="6000"/>
              <a:t>A unit test </a:t>
            </a:r>
            <a:endParaRPr lang="en-US"/>
          </a:p>
          <a:p>
            <a:pPr defTabSz="470262">
              <a:lnSpc>
                <a:spcPct val="100000"/>
              </a:lnSpc>
              <a:spcBef>
                <a:spcPts val="0"/>
              </a:spcBef>
              <a:defRPr sz="9600">
                <a:solidFill>
                  <a:srgbClr val="FFFFFF"/>
                </a:solidFill>
                <a:latin typeface="+mj-lt"/>
                <a:ea typeface="+mj-ea"/>
                <a:cs typeface="+mj-cs"/>
                <a:sym typeface="Poppins Medium"/>
              </a:defRPr>
            </a:pPr>
            <a:r>
              <a:rPr lang="en-US" sz="6000"/>
              <a:t>is the first level </a:t>
            </a:r>
            <a:endParaRPr lang="en-US"/>
          </a:p>
          <a:p>
            <a:pPr defTabSz="470262">
              <a:lnSpc>
                <a:spcPct val="100000"/>
              </a:lnSpc>
              <a:spcBef>
                <a:spcPts val="0"/>
              </a:spcBef>
              <a:defRPr sz="9600">
                <a:solidFill>
                  <a:srgbClr val="FFFFFF"/>
                </a:solidFill>
                <a:latin typeface="+mj-lt"/>
                <a:ea typeface="+mj-ea"/>
                <a:cs typeface="+mj-cs"/>
                <a:sym typeface="Poppins Medium"/>
              </a:defRPr>
            </a:pPr>
            <a:r>
              <a:rPr lang="en-US" sz="6000"/>
              <a:t>of testing in the STLC </a:t>
            </a:r>
            <a:endParaRPr lang="en-US" sz="9600"/>
          </a:p>
          <a:p>
            <a:pPr defTabSz="470262">
              <a:lnSpc>
                <a:spcPct val="100000"/>
              </a:lnSpc>
              <a:spcBef>
                <a:spcPts val="0"/>
              </a:spcBef>
              <a:defRPr sz="9600">
                <a:solidFill>
                  <a:srgbClr val="FFFFFF"/>
                </a:solidFill>
                <a:latin typeface="+mj-lt"/>
                <a:ea typeface="+mj-ea"/>
                <a:cs typeface="+mj-cs"/>
                <a:sym typeface="Poppins Medium"/>
              </a:defRPr>
            </a:pPr>
            <a:r>
              <a:rPr lang="en-US" sz="6000"/>
              <a:t>(Software Testing Lifecycle).  </a:t>
            </a:r>
            <a:endParaRPr lang="en-US"/>
          </a:p>
          <a:p>
            <a:pPr defTabSz="470262">
              <a:lnSpc>
                <a:spcPct val="100000"/>
              </a:lnSpc>
              <a:spcBef>
                <a:spcPts val="0"/>
              </a:spcBef>
              <a:defRPr sz="9600">
                <a:solidFill>
                  <a:srgbClr val="FFFFFF"/>
                </a:solidFill>
                <a:latin typeface="+mj-lt"/>
                <a:ea typeface="+mj-ea"/>
                <a:cs typeface="+mj-cs"/>
                <a:sym typeface="Poppins Medium"/>
              </a:defRPr>
            </a:pPr>
            <a:endParaRPr lang="en-US" sz="6000"/>
          </a:p>
          <a:p>
            <a:pPr defTabSz="470262">
              <a:lnSpc>
                <a:spcPct val="100000"/>
              </a:lnSpc>
              <a:spcBef>
                <a:spcPts val="0"/>
              </a:spcBef>
              <a:defRPr sz="9600">
                <a:solidFill>
                  <a:srgbClr val="FFFFFF"/>
                </a:solidFill>
                <a:latin typeface="+mj-lt"/>
                <a:ea typeface="+mj-ea"/>
                <a:cs typeface="+mj-cs"/>
                <a:sym typeface="Poppins Medium"/>
              </a:defRPr>
            </a:pPr>
            <a:endParaRPr lang="en-US" sz="6000"/>
          </a:p>
        </p:txBody>
      </p:sp>
      <p:pic>
        <p:nvPicPr>
          <p:cNvPr id="290" name="arrow typw2.svg" descr="arrow typw2.svg"/>
          <p:cNvPicPr>
            <a:picLocks noChangeAspect="1"/>
          </p:cNvPicPr>
          <p:nvPr/>
        </p:nvPicPr>
        <p:blipFill>
          <a:blip r:embed="rId3"/>
          <a:stretch>
            <a:fillRect/>
          </a:stretch>
        </p:blipFill>
        <p:spPr>
          <a:xfrm>
            <a:off x="1379242" y="7313598"/>
            <a:ext cx="9468333" cy="4043682"/>
          </a:xfrm>
          <a:prstGeom prst="rect">
            <a:avLst/>
          </a:prstGeom>
          <a:ln w="12700">
            <a:miter lim="400000"/>
          </a:ln>
        </p:spPr>
      </p:pic>
      <p:sp>
        <p:nvSpPr>
          <p:cNvPr id="291" name="to cross…"/>
          <p:cNvSpPr txBox="1"/>
          <p:nvPr/>
        </p:nvSpPr>
        <p:spPr>
          <a:xfrm>
            <a:off x="11887200" y="8546604"/>
            <a:ext cx="11882373" cy="445314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nchor="t">
            <a:spAutoFit/>
          </a:bodyPr>
          <a:lstStyle/>
          <a:p>
            <a:pPr defTabSz="470262">
              <a:lnSpc>
                <a:spcPct val="100000"/>
              </a:lnSpc>
              <a:spcBef>
                <a:spcPts val="0"/>
              </a:spcBef>
              <a:defRPr sz="9600">
                <a:solidFill>
                  <a:srgbClr val="FFFFFF"/>
                </a:solidFill>
                <a:latin typeface="+mj-lt"/>
                <a:ea typeface="+mj-ea"/>
                <a:cs typeface="+mj-cs"/>
                <a:sym typeface="Poppins Medium"/>
              </a:defRPr>
            </a:pPr>
            <a:r>
              <a:rPr lang="en-US" sz="4000"/>
              <a:t>However, due to time constraints, developers and software testers sometimes skip or reduce  unit testing, which can result in increased errors during integration testing, system testing, acceptance testing, or even beta testing, which happens after a software application is finished.</a:t>
            </a:r>
            <a:endParaRPr lang="en-US" sz="4000">
              <a:solidFill>
                <a:srgbClr val="FF5640"/>
              </a:solidFill>
            </a:endParaRPr>
          </a:p>
        </p:txBody>
      </p:sp>
      <p:sp>
        <p:nvSpPr>
          <p:cNvPr id="4" name="Insert chapter name">
            <a:extLst>
              <a:ext uri="{FF2B5EF4-FFF2-40B4-BE49-F238E27FC236}">
                <a16:creationId xmlns:a16="http://schemas.microsoft.com/office/drawing/2014/main" id="{4EEE483F-ECC6-5BEA-C16D-FDC9B8E72849}"/>
              </a:ext>
            </a:extLst>
          </p:cNvPr>
          <p:cNvSpPr>
            <a:spLocks noGrp="1"/>
          </p:cNvSpPr>
          <p:nvPr>
            <p:ph type="body" sz="quarter" idx="21"/>
          </p:nvPr>
        </p:nvSpPr>
        <p:spPr>
          <a:xfrm>
            <a:off x="609599" y="207804"/>
            <a:ext cx="3264569" cy="432491"/>
          </a:xfrm>
          <a:prstGeom prst="roundRect">
            <a:avLst>
              <a:gd name="adj" fmla="val 50000"/>
            </a:avLst>
          </a:prstGeom>
        </p:spPr>
        <p:txBody>
          <a:bodyPr>
            <a:normAutofit/>
          </a:bodyPr>
          <a:lstStyle/>
          <a:p>
            <a:r>
              <a:rPr lang="en-US"/>
              <a:t>Place of unit testing in QA world </a:t>
            </a:r>
          </a:p>
          <a:p>
            <a:endParaRPr lang="en-US"/>
          </a:p>
        </p:txBody>
      </p:sp>
      <p:pic>
        <p:nvPicPr>
          <p:cNvPr id="9" name="Picture 8">
            <a:extLst>
              <a:ext uri="{FF2B5EF4-FFF2-40B4-BE49-F238E27FC236}">
                <a16:creationId xmlns:a16="http://schemas.microsoft.com/office/drawing/2014/main" id="{17C83D5E-E866-DA5D-8D56-2EC46F7D3DEF}"/>
              </a:ext>
            </a:extLst>
          </p:cNvPr>
          <p:cNvPicPr>
            <a:picLocks noChangeAspect="1"/>
          </p:cNvPicPr>
          <p:nvPr/>
        </p:nvPicPr>
        <p:blipFill>
          <a:blip r:embed="rId4"/>
          <a:stretch>
            <a:fillRect/>
          </a:stretch>
        </p:blipFill>
        <p:spPr>
          <a:xfrm>
            <a:off x="13408538" y="1609213"/>
            <a:ext cx="5695649" cy="6655951"/>
          </a:xfrm>
          <a:prstGeom prst="rect">
            <a:avLst/>
          </a:prstGeom>
        </p:spPr>
      </p:pic>
    </p:spTree>
    <p:extLst>
      <p:ext uri="{BB962C8B-B14F-4D97-AF65-F5344CB8AC3E}">
        <p14:creationId xmlns:p14="http://schemas.microsoft.com/office/powerpoint/2010/main" val="41157503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sert chapter 1 name here"/>
          <p:cNvSpPr txBox="1">
            <a:spLocks noGrp="1"/>
          </p:cNvSpPr>
          <p:nvPr>
            <p:ph type="title"/>
          </p:nvPr>
        </p:nvSpPr>
        <p:spPr>
          <a:prstGeom prst="rect">
            <a:avLst/>
          </a:prstGeom>
        </p:spPr>
        <p:txBody>
          <a:bodyPr lIns="0" tIns="0" rIns="0" bIns="0" anchor="t">
            <a:normAutofit fontScale="90000"/>
          </a:bodyPr>
          <a:lstStyle/>
          <a:p>
            <a:r>
              <a:rPr lang="en-US" b="1">
                <a:latin typeface="Dava Sans"/>
              </a:rPr>
              <a:t>Case study – writing unit tests with Junit and Mockito</a:t>
            </a:r>
          </a:p>
        </p:txBody>
      </p:sp>
      <p:sp>
        <p:nvSpPr>
          <p:cNvPr id="254" name="01"/>
          <p:cNvSpPr txBox="1">
            <a:spLocks noGrp="1"/>
          </p:cNvSpPr>
          <p:nvPr>
            <p:ph type="body" sz="quarter" idx="21"/>
          </p:nvPr>
        </p:nvSpPr>
        <p:spPr>
          <a:prstGeom prst="rect">
            <a:avLst/>
          </a:prstGeom>
        </p:spPr>
        <p:txBody>
          <a:bodyPr/>
          <a:lstStyle/>
          <a:p>
            <a:r>
              <a:rPr lang="en-US" b="1">
                <a:latin typeface="Dava Sans"/>
              </a:rPr>
              <a:t>12</a:t>
            </a:r>
          </a:p>
        </p:txBody>
      </p:sp>
    </p:spTree>
    <p:extLst>
      <p:ext uri="{BB962C8B-B14F-4D97-AF65-F5344CB8AC3E}">
        <p14:creationId xmlns:p14="http://schemas.microsoft.com/office/powerpoint/2010/main" val="98748172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Slide Number"/>
          <p:cNvSpPr txBox="1">
            <a:spLocks noGrp="1"/>
          </p:cNvSpPr>
          <p:nvPr>
            <p:ph type="sldNum" sz="quarter" idx="2"/>
          </p:nvPr>
        </p:nvSpPr>
        <p:spPr>
          <a:xfrm>
            <a:off x="23455770" y="13109106"/>
            <a:ext cx="322174" cy="297180"/>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71</a:t>
            </a:fld>
            <a:endParaRPr/>
          </a:p>
        </p:txBody>
      </p:sp>
      <p:sp>
        <p:nvSpPr>
          <p:cNvPr id="1850" name="Thank you!"/>
          <p:cNvSpPr txBox="1"/>
          <p:nvPr/>
        </p:nvSpPr>
        <p:spPr>
          <a:xfrm>
            <a:off x="3240710" y="5802316"/>
            <a:ext cx="17902581" cy="16215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t">
            <a:spAutoFit/>
          </a:bodyPr>
          <a:lstStyle/>
          <a:p>
            <a:pPr algn="ctr" defTabSz="470262">
              <a:lnSpc>
                <a:spcPct val="100000"/>
              </a:lnSpc>
              <a:spcBef>
                <a:spcPts val="0"/>
              </a:spcBef>
              <a:defRPr sz="9600">
                <a:latin typeface="+mj-lt"/>
                <a:ea typeface="+mj-ea"/>
                <a:cs typeface="+mj-cs"/>
                <a:sym typeface="Poppins Medium"/>
              </a:defRPr>
            </a:pPr>
            <a:r>
              <a:rPr b="1">
                <a:solidFill>
                  <a:srgbClr val="FFFFFF"/>
                </a:solidFill>
                <a:latin typeface="Dava Sans"/>
              </a:rPr>
              <a:t>Thank </a:t>
            </a:r>
            <a:r>
              <a:rPr b="1">
                <a:solidFill>
                  <a:srgbClr val="FF5640"/>
                </a:solidFill>
                <a:latin typeface="Dava Sans"/>
              </a:rPr>
              <a:t>you</a:t>
            </a:r>
            <a:r>
              <a:rPr b="1">
                <a:solidFill>
                  <a:srgbClr val="FFFFFF"/>
                </a:solidFill>
                <a:latin typeface="Dava Sans"/>
              </a:rPr>
              <a:t>!</a:t>
            </a:r>
            <a:endParaRPr lang="en-US" b="1">
              <a:solidFill>
                <a:srgbClr val="FFFFFF"/>
              </a:solidFill>
              <a:latin typeface="Dava Sans"/>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o cross…"/>
          <p:cNvSpPr txBox="1"/>
          <p:nvPr/>
        </p:nvSpPr>
        <p:spPr>
          <a:xfrm>
            <a:off x="10650747" y="1357924"/>
            <a:ext cx="13090071" cy="310661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nchor="t">
            <a:spAutoFit/>
          </a:bodyPr>
          <a:lstStyle/>
          <a:p>
            <a:pPr marL="742950" indent="-742950" defTabSz="470262">
              <a:buAutoNum type="arabicPeriod"/>
              <a:defRPr sz="9600">
                <a:solidFill>
                  <a:srgbClr val="FFFFFF"/>
                </a:solidFill>
                <a:latin typeface="+mj-lt"/>
                <a:ea typeface="+mj-ea"/>
                <a:cs typeface="+mj-cs"/>
                <a:sym typeface="Poppins Medium"/>
              </a:defRPr>
            </a:pPr>
            <a:r>
              <a:rPr lang="en-US" sz="3000" b="1">
                <a:solidFill>
                  <a:schemeClr val="bg1"/>
                </a:solidFill>
                <a:ea typeface="+mn-lt"/>
                <a:cs typeface="+mn-lt"/>
              </a:rPr>
              <a:t>Main goal it is code coverage</a:t>
            </a:r>
            <a:r>
              <a:rPr lang="en-US" sz="3000">
                <a:solidFill>
                  <a:schemeClr val="bg1"/>
                </a:solidFill>
                <a:ea typeface="+mn-lt"/>
                <a:cs typeface="+mn-lt"/>
              </a:rPr>
              <a:t> </a:t>
            </a:r>
            <a:endParaRPr lang="en-US" sz="3000">
              <a:solidFill>
                <a:schemeClr val="bg1"/>
              </a:solidFill>
            </a:endParaRPr>
          </a:p>
          <a:p>
            <a:pPr defTabSz="470262">
              <a:defRPr sz="9600">
                <a:solidFill>
                  <a:srgbClr val="FFFFFF"/>
                </a:solidFill>
                <a:latin typeface="+mj-lt"/>
                <a:ea typeface="+mj-ea"/>
                <a:cs typeface="+mj-cs"/>
                <a:sym typeface="Poppins Medium"/>
              </a:defRPr>
            </a:pPr>
            <a:r>
              <a:rPr lang="en-US" sz="3000">
                <a:solidFill>
                  <a:srgbClr val="FFFFFF"/>
                </a:solidFill>
                <a:ea typeface="+mn-lt"/>
                <a:cs typeface="+mn-lt"/>
              </a:rPr>
              <a:t> Although it would be nice to have 100% code coverage, it is not the aim. Code coverage does not take into consideration what the tests are testing and the quality of them. Our focus should be on functionality.</a:t>
            </a:r>
            <a:endParaRPr lang="en-US" sz="3000">
              <a:solidFill>
                <a:srgbClr val="FFFFFF"/>
              </a:solidFill>
            </a:endParaRPr>
          </a:p>
        </p:txBody>
      </p:sp>
      <p:sp>
        <p:nvSpPr>
          <p:cNvPr id="4" name="Insert chapter name">
            <a:extLst>
              <a:ext uri="{FF2B5EF4-FFF2-40B4-BE49-F238E27FC236}">
                <a16:creationId xmlns:a16="http://schemas.microsoft.com/office/drawing/2014/main" id="{4EEE483F-ECC6-5BEA-C16D-FDC9B8E72849}"/>
              </a:ext>
            </a:extLst>
          </p:cNvPr>
          <p:cNvSpPr>
            <a:spLocks noGrp="1"/>
          </p:cNvSpPr>
          <p:nvPr>
            <p:ph type="body" sz="quarter" idx="21"/>
          </p:nvPr>
        </p:nvSpPr>
        <p:spPr>
          <a:xfrm>
            <a:off x="609599" y="207804"/>
            <a:ext cx="3264569" cy="432491"/>
          </a:xfrm>
          <a:prstGeom prst="roundRect">
            <a:avLst>
              <a:gd name="adj" fmla="val 50000"/>
            </a:avLst>
          </a:prstGeom>
        </p:spPr>
        <p:txBody>
          <a:bodyPr>
            <a:normAutofit/>
          </a:bodyPr>
          <a:lstStyle/>
          <a:p>
            <a:r>
              <a:rPr lang="en-US"/>
              <a:t>Place of unit testing in QA world </a:t>
            </a:r>
          </a:p>
          <a:p>
            <a:endParaRPr lang="en-US"/>
          </a:p>
        </p:txBody>
      </p:sp>
      <p:sp>
        <p:nvSpPr>
          <p:cNvPr id="5" name="TextBox 4">
            <a:extLst>
              <a:ext uri="{FF2B5EF4-FFF2-40B4-BE49-F238E27FC236}">
                <a16:creationId xmlns:a16="http://schemas.microsoft.com/office/drawing/2014/main" id="{502EB712-8887-18F3-4D8F-A7925A735CAA}"/>
              </a:ext>
            </a:extLst>
          </p:cNvPr>
          <p:cNvSpPr txBox="1"/>
          <p:nvPr/>
        </p:nvSpPr>
        <p:spPr>
          <a:xfrm>
            <a:off x="4205377" y="3732624"/>
            <a:ext cx="2743200" cy="6642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a:t>Key </a:t>
            </a:r>
            <a:endParaRPr kumimoji="0" lang="en-US" sz="2000" b="0" i="0" u="none" strike="noStrike" cap="none" spc="0" normalizeH="0" baseline="0">
              <a:ln>
                <a:noFill/>
              </a:ln>
              <a:solidFill>
                <a:srgbClr val="192B37"/>
              </a:solidFill>
              <a:effectLst/>
              <a:uFillTx/>
              <a:latin typeface="+mn-lt"/>
              <a:ea typeface="+mn-ea"/>
              <a:cs typeface="+mn-cs"/>
              <a:sym typeface="Poppins Regular"/>
            </a:endParaRPr>
          </a:p>
        </p:txBody>
      </p:sp>
      <p:sp>
        <p:nvSpPr>
          <p:cNvPr id="7" name="TextBox 6">
            <a:extLst>
              <a:ext uri="{FF2B5EF4-FFF2-40B4-BE49-F238E27FC236}">
                <a16:creationId xmlns:a16="http://schemas.microsoft.com/office/drawing/2014/main" id="{B7F5DDC4-183E-2D81-D485-89D3F8AFF1E3}"/>
              </a:ext>
            </a:extLst>
          </p:cNvPr>
          <p:cNvSpPr txBox="1"/>
          <p:nvPr/>
        </p:nvSpPr>
        <p:spPr>
          <a:xfrm>
            <a:off x="618226" y="2092212"/>
            <a:ext cx="7584056" cy="21416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5000">
                <a:solidFill>
                  <a:srgbClr val="FFFFFF"/>
                </a:solidFill>
              </a:rPr>
              <a:t>Myths about unit testing </a:t>
            </a:r>
            <a:endParaRPr lang="en-US" sz="5000" b="0" i="0" u="none" strike="noStrike" cap="none" spc="0" normalizeH="0" baseline="0">
              <a:ln>
                <a:noFill/>
              </a:ln>
              <a:solidFill>
                <a:srgbClr val="FFFFFF"/>
              </a:solidFill>
              <a:effectLst/>
              <a:uFillTx/>
              <a:latin typeface="+mn-lt"/>
            </a:endParaRPr>
          </a:p>
        </p:txBody>
      </p:sp>
      <p:sp>
        <p:nvSpPr>
          <p:cNvPr id="8" name="TextBox 7">
            <a:extLst>
              <a:ext uri="{FF2B5EF4-FFF2-40B4-BE49-F238E27FC236}">
                <a16:creationId xmlns:a16="http://schemas.microsoft.com/office/drawing/2014/main" id="{5B47BF6B-6F18-8E8A-7730-BB5A94AF43CC}"/>
              </a:ext>
            </a:extLst>
          </p:cNvPr>
          <p:cNvSpPr txBox="1"/>
          <p:nvPr/>
        </p:nvSpPr>
        <p:spPr>
          <a:xfrm>
            <a:off x="10654205" y="4871525"/>
            <a:ext cx="13700455" cy="5665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000" b="1">
                <a:solidFill>
                  <a:schemeClr val="bg1"/>
                </a:solidFill>
                <a:latin typeface="+mj-lt"/>
              </a:rPr>
              <a:t>2.      Developers always write unit tests</a:t>
            </a:r>
            <a:endParaRPr lang="en-US" b="1">
              <a:solidFill>
                <a:schemeClr val="bg1"/>
              </a:solidFill>
              <a:latin typeface="+mj-lt"/>
            </a:endParaRPr>
          </a:p>
          <a:p>
            <a:r>
              <a:rPr lang="en-US" sz="3000">
                <a:solidFill>
                  <a:srgbClr val="FFFFFF"/>
                </a:solidFill>
                <a:latin typeface="+mj-lt"/>
                <a:ea typeface="+mn-lt"/>
                <a:cs typeface="+mn-lt"/>
              </a:rPr>
              <a:t>  Unit testing is typically performed by developers as part of the software development process. However, QA testers may also be involved in unit testing, particularly if they have a strong understanding of the software being developed and the relevant technologies and platforms.</a:t>
            </a:r>
          </a:p>
          <a:p>
            <a:r>
              <a:rPr lang="en-US" sz="3000">
                <a:solidFill>
                  <a:srgbClr val="FFFFFF"/>
                </a:solidFill>
                <a:latin typeface="+mj-lt"/>
                <a:ea typeface="+mn-lt"/>
                <a:cs typeface="+mn-lt"/>
              </a:rPr>
              <a:t>QA testers who perform unit testing typically work closely with the development team to understand the codebase and write test cases that should ensure that the code works properly and as expected. </a:t>
            </a:r>
            <a:endParaRPr lang="en-US" sz="3000">
              <a:solidFill>
                <a:srgbClr val="FFFFFF"/>
              </a:solidFill>
              <a:latin typeface="+mj-lt"/>
            </a:endParaRPr>
          </a:p>
        </p:txBody>
      </p:sp>
    </p:spTree>
    <p:extLst>
      <p:ext uri="{BB962C8B-B14F-4D97-AF65-F5344CB8AC3E}">
        <p14:creationId xmlns:p14="http://schemas.microsoft.com/office/powerpoint/2010/main" val="1107643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 name="Rounded Rectangle"/>
          <p:cNvSpPr/>
          <p:nvPr/>
        </p:nvSpPr>
        <p:spPr>
          <a:xfrm>
            <a:off x="8462368" y="1467359"/>
            <a:ext cx="6153258" cy="5124459"/>
          </a:xfrm>
          <a:prstGeom prst="roundRect">
            <a:avLst>
              <a:gd name="adj" fmla="val 5000"/>
            </a:avLst>
          </a:prstGeom>
          <a:solidFill>
            <a:srgbClr val="192B37"/>
          </a:solidFill>
          <a:ln w="12700" cap="flat">
            <a:noFill/>
            <a:miter lim="400000"/>
          </a:ln>
          <a:effectLst/>
        </p:spPr>
        <p:txBody>
          <a:bodyPr wrap="square" lIns="0" tIns="0" rIns="0" bIns="0" numCol="1" anchor="ctr">
            <a:noAutofit/>
          </a:bodyPr>
          <a:lstStyle/>
          <a:p>
            <a:pPr algn="ctr" defTabSz="825500">
              <a:lnSpc>
                <a:spcPct val="100000"/>
              </a:lnSpc>
              <a:spcBef>
                <a:spcPts val="0"/>
              </a:spcBef>
              <a:defRPr sz="1600"/>
            </a:pPr>
            <a:endParaRPr/>
          </a:p>
        </p:txBody>
      </p:sp>
      <p:sp>
        <p:nvSpPr>
          <p:cNvPr id="1126" name="Description goes here in two lines"/>
          <p:cNvSpPr txBox="1"/>
          <p:nvPr/>
        </p:nvSpPr>
        <p:spPr>
          <a:xfrm>
            <a:off x="9155519" y="2535817"/>
            <a:ext cx="4766957" cy="19492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1600">
                <a:solidFill>
                  <a:srgbClr val="FFFFFF"/>
                </a:solidFill>
              </a:defRPr>
            </a:lvl1pPr>
          </a:lstStyle>
          <a:p>
            <a:pPr>
              <a:lnSpc>
                <a:spcPct val="120000"/>
              </a:lnSpc>
            </a:pPr>
            <a:r>
              <a:rPr lang="en-US" sz="2500"/>
              <a:t> each unit test should focus on one aspect or scenario of your code unit and have a clear and descriptive name.</a:t>
            </a:r>
          </a:p>
        </p:txBody>
      </p:sp>
      <p:sp>
        <p:nvSpPr>
          <p:cNvPr id="1129" name="Rounded Rectangle"/>
          <p:cNvSpPr/>
          <p:nvPr/>
        </p:nvSpPr>
        <p:spPr>
          <a:xfrm>
            <a:off x="14928742" y="1467359"/>
            <a:ext cx="6153258" cy="5162041"/>
          </a:xfrm>
          <a:prstGeom prst="roundRect">
            <a:avLst>
              <a:gd name="adj" fmla="val 5000"/>
            </a:avLst>
          </a:prstGeom>
          <a:solidFill>
            <a:srgbClr val="192B37"/>
          </a:solidFill>
          <a:ln w="12700" cap="flat">
            <a:noFill/>
            <a:miter lim="400000"/>
          </a:ln>
          <a:effectLst/>
        </p:spPr>
        <p:txBody>
          <a:bodyPr wrap="square" lIns="0" tIns="0" rIns="0" bIns="0" numCol="1" anchor="ctr">
            <a:noAutofit/>
          </a:bodyPr>
          <a:lstStyle/>
          <a:p>
            <a:pPr algn="ctr" defTabSz="825500">
              <a:lnSpc>
                <a:spcPct val="100000"/>
              </a:lnSpc>
              <a:spcBef>
                <a:spcPts val="0"/>
              </a:spcBef>
              <a:defRPr sz="1600"/>
            </a:pPr>
            <a:endParaRPr/>
          </a:p>
        </p:txBody>
      </p:sp>
      <p:sp>
        <p:nvSpPr>
          <p:cNvPr id="1131" name="Description goes here in two lines"/>
          <p:cNvSpPr txBox="1"/>
          <p:nvPr/>
        </p:nvSpPr>
        <p:spPr>
          <a:xfrm>
            <a:off x="15659100" y="2535817"/>
            <a:ext cx="4914900" cy="379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1600">
                <a:solidFill>
                  <a:srgbClr val="FFFFFF"/>
                </a:solidFill>
              </a:defRPr>
            </a:lvl1pPr>
          </a:lstStyle>
          <a:p>
            <a:pPr>
              <a:lnSpc>
                <a:spcPct val="120000"/>
              </a:lnSpc>
            </a:pPr>
            <a:r>
              <a:rPr lang="en-US" sz="2500"/>
              <a:t> each test should be able to run independently without relying on the order, state, or output of other tests. This can be achieved by using mock objects, stubs, or fakes to simulate or replace external dependencies. </a:t>
            </a:r>
          </a:p>
        </p:txBody>
      </p:sp>
      <p:sp>
        <p:nvSpPr>
          <p:cNvPr id="1134" name="Rounded Rectangle"/>
          <p:cNvSpPr/>
          <p:nvPr/>
        </p:nvSpPr>
        <p:spPr>
          <a:xfrm>
            <a:off x="8536136" y="7131060"/>
            <a:ext cx="6153258" cy="5080000"/>
          </a:xfrm>
          <a:prstGeom prst="roundRect">
            <a:avLst>
              <a:gd name="adj" fmla="val 5000"/>
            </a:avLst>
          </a:prstGeom>
          <a:solidFill>
            <a:srgbClr val="192B37"/>
          </a:solidFill>
          <a:ln w="12700" cap="flat">
            <a:noFill/>
            <a:miter lim="400000"/>
          </a:ln>
          <a:effectLst/>
        </p:spPr>
        <p:txBody>
          <a:bodyPr wrap="square" lIns="0" tIns="0" rIns="0" bIns="0" numCol="1" anchor="ctr">
            <a:noAutofit/>
          </a:bodyPr>
          <a:lstStyle/>
          <a:p>
            <a:pPr algn="ctr" defTabSz="825500">
              <a:lnSpc>
                <a:spcPct val="100000"/>
              </a:lnSpc>
              <a:spcBef>
                <a:spcPts val="0"/>
              </a:spcBef>
              <a:defRPr sz="1600"/>
            </a:pPr>
            <a:endParaRPr/>
          </a:p>
        </p:txBody>
      </p:sp>
      <p:sp>
        <p:nvSpPr>
          <p:cNvPr id="1136" name="Description goes here in two lines"/>
          <p:cNvSpPr txBox="1"/>
          <p:nvPr/>
        </p:nvSpPr>
        <p:spPr>
          <a:xfrm>
            <a:off x="9155518" y="8209544"/>
            <a:ext cx="5093881" cy="31803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1600">
                <a:solidFill>
                  <a:srgbClr val="FFFFFF"/>
                </a:solidFill>
              </a:defRPr>
            </a:lvl1pPr>
          </a:lstStyle>
          <a:p>
            <a:r>
              <a:rPr lang="en-US" sz="2500">
                <a:solidFill>
                  <a:srgbClr val="FFFFFF"/>
                </a:solidFill>
              </a:rPr>
              <a:t> </a:t>
            </a:r>
            <a:r>
              <a:rPr lang="en-US" sz="2500"/>
              <a:t>i</a:t>
            </a:r>
            <a:r>
              <a:rPr lang="en-US" sz="2500">
                <a:solidFill>
                  <a:srgbClr val="FFFFFF"/>
                </a:solidFill>
              </a:rPr>
              <a:t>t is important to cover all the possible paths, branches, and cases of your code unit to test comprehensively. You can use code coverage tools to measure how much of your code is tested by your unit tests. </a:t>
            </a:r>
            <a:endParaRPr lang="en-US" sz="2500"/>
          </a:p>
        </p:txBody>
      </p:sp>
      <p:sp>
        <p:nvSpPr>
          <p:cNvPr id="1139" name="Rounded Rectangle"/>
          <p:cNvSpPr/>
          <p:nvPr/>
        </p:nvSpPr>
        <p:spPr>
          <a:xfrm>
            <a:off x="14928742" y="7086600"/>
            <a:ext cx="6153258" cy="5080000"/>
          </a:xfrm>
          <a:prstGeom prst="roundRect">
            <a:avLst>
              <a:gd name="adj" fmla="val 5000"/>
            </a:avLst>
          </a:prstGeom>
          <a:solidFill>
            <a:srgbClr val="192B37"/>
          </a:solidFill>
          <a:ln w="12700" cap="flat">
            <a:noFill/>
            <a:miter lim="400000"/>
          </a:ln>
          <a:effectLst/>
        </p:spPr>
        <p:txBody>
          <a:bodyPr wrap="square" lIns="0" tIns="0" rIns="0" bIns="0" numCol="1" anchor="ctr">
            <a:noAutofit/>
          </a:bodyPr>
          <a:lstStyle/>
          <a:p>
            <a:pPr algn="ctr" defTabSz="825500">
              <a:lnSpc>
                <a:spcPct val="100000"/>
              </a:lnSpc>
              <a:spcBef>
                <a:spcPts val="0"/>
              </a:spcBef>
              <a:defRPr sz="1600"/>
            </a:pPr>
            <a:endParaRPr/>
          </a:p>
        </p:txBody>
      </p:sp>
      <p:sp>
        <p:nvSpPr>
          <p:cNvPr id="1141" name="Description goes here in two lines"/>
          <p:cNvSpPr txBox="1"/>
          <p:nvPr/>
        </p:nvSpPr>
        <p:spPr>
          <a:xfrm>
            <a:off x="15830550" y="7932545"/>
            <a:ext cx="4743450" cy="35650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00000"/>
              </a:lnSpc>
              <a:defRPr sz="1600">
                <a:solidFill>
                  <a:srgbClr val="FFFFFF"/>
                </a:solidFill>
              </a:defRPr>
            </a:lvl1pPr>
          </a:lstStyle>
          <a:p>
            <a:r>
              <a:rPr lang="en-US" sz="2500">
                <a:solidFill>
                  <a:srgbClr val="FFFFFF"/>
                </a:solidFill>
              </a:rPr>
              <a:t> each unit test should produce the same result every time it is run, so you should avoid using random values, dates, or inputs in your unit tests. Fixed or predefined values can be used instead, or a seed for generating random values.</a:t>
            </a:r>
            <a:endParaRPr lang="en-US" sz="2500"/>
          </a:p>
        </p:txBody>
      </p:sp>
      <p:sp>
        <p:nvSpPr>
          <p:cNvPr id="4" name="Insert subtitle here…">
            <a:extLst>
              <a:ext uri="{FF2B5EF4-FFF2-40B4-BE49-F238E27FC236}">
                <a16:creationId xmlns:a16="http://schemas.microsoft.com/office/drawing/2014/main" id="{5EBCB0F8-841A-A446-2362-3E0C0F981EA5}"/>
              </a:ext>
            </a:extLst>
          </p:cNvPr>
          <p:cNvSpPr txBox="1"/>
          <p:nvPr/>
        </p:nvSpPr>
        <p:spPr>
          <a:xfrm>
            <a:off x="622498" y="5292444"/>
            <a:ext cx="8382001" cy="3131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70262">
              <a:lnSpc>
                <a:spcPct val="100000"/>
              </a:lnSpc>
              <a:spcBef>
                <a:spcPts val="0"/>
              </a:spcBef>
              <a:defRPr sz="1600" spc="0">
                <a:solidFill>
                  <a:srgbClr val="FF5640"/>
                </a:solidFill>
                <a:latin typeface="Poppins SemiBold"/>
                <a:ea typeface="Poppins SemiBold"/>
                <a:cs typeface="Poppins SemiBold"/>
                <a:sym typeface="Poppins SemiBold"/>
              </a:defRPr>
            </a:pPr>
            <a:r>
              <a:rPr lang="en-US" sz="2500">
                <a:latin typeface="+mj-lt"/>
              </a:rPr>
              <a:t>Good to know</a:t>
            </a:r>
          </a:p>
          <a:p>
            <a:pPr defTabSz="470262">
              <a:lnSpc>
                <a:spcPct val="70000"/>
              </a:lnSpc>
              <a:spcBef>
                <a:spcPts val="3000"/>
              </a:spcBef>
              <a:defRPr sz="5600" spc="0"/>
            </a:pPr>
            <a:r>
              <a:rPr lang="en-US">
                <a:latin typeface="+mj-lt"/>
              </a:rPr>
              <a:t>The criteria for unit testing</a:t>
            </a:r>
          </a:p>
          <a:p>
            <a:pPr defTabSz="470262">
              <a:lnSpc>
                <a:spcPct val="70000"/>
              </a:lnSpc>
              <a:spcBef>
                <a:spcPts val="3000"/>
              </a:spcBef>
              <a:defRPr sz="5600" spc="0"/>
            </a:pPr>
            <a:endParaRPr lang="en-GB">
              <a:latin typeface="+mj-lt"/>
            </a:endParaRPr>
          </a:p>
        </p:txBody>
      </p:sp>
      <p:pic>
        <p:nvPicPr>
          <p:cNvPr id="2" name="like-96px.png">
            <a:extLst>
              <a:ext uri="{FF2B5EF4-FFF2-40B4-BE49-F238E27FC236}">
                <a16:creationId xmlns:a16="http://schemas.microsoft.com/office/drawing/2014/main" id="{6A768D6A-5164-1B2E-99DC-9AF2292BFD2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065795" y="6668852"/>
            <a:ext cx="812801" cy="812801"/>
          </a:xfrm>
          <a:prstGeom prst="rect">
            <a:avLst/>
          </a:prstGeom>
          <a:ln w="12700">
            <a:miter lim="400000"/>
          </a:ln>
        </p:spPr>
      </p:pic>
      <p:sp>
        <p:nvSpPr>
          <p:cNvPr id="7" name="Insert chapter name">
            <a:extLst>
              <a:ext uri="{FF2B5EF4-FFF2-40B4-BE49-F238E27FC236}">
                <a16:creationId xmlns:a16="http://schemas.microsoft.com/office/drawing/2014/main" id="{4F04C301-F5ED-1EE6-EDC9-CC09CE5F8A85}"/>
              </a:ext>
            </a:extLst>
          </p:cNvPr>
          <p:cNvSpPr>
            <a:spLocks noGrp="1"/>
          </p:cNvSpPr>
          <p:nvPr>
            <p:ph type="body" sz="quarter" idx="21"/>
          </p:nvPr>
        </p:nvSpPr>
        <p:spPr>
          <a:xfrm>
            <a:off x="609599" y="207804"/>
            <a:ext cx="3264569" cy="432491"/>
          </a:xfrm>
          <a:prstGeom prst="roundRect">
            <a:avLst>
              <a:gd name="adj" fmla="val 50000"/>
            </a:avLst>
          </a:prstGeom>
        </p:spPr>
        <p:txBody>
          <a:bodyPr>
            <a:normAutofit/>
          </a:bodyPr>
          <a:lstStyle/>
          <a:p>
            <a:r>
              <a:rPr lang="en-US"/>
              <a:t>Place of unit testing in QA world </a:t>
            </a:r>
          </a:p>
          <a:p>
            <a:endParaRPr lang="en-US"/>
          </a:p>
        </p:txBody>
      </p:sp>
    </p:spTree>
    <p:extLst>
      <p:ext uri="{BB962C8B-B14F-4D97-AF65-F5344CB8AC3E}">
        <p14:creationId xmlns:p14="http://schemas.microsoft.com/office/powerpoint/2010/main" val="1680560253"/>
      </p:ext>
    </p:extLst>
  </p:cSld>
  <p:clrMapOvr>
    <a:masterClrMapping/>
  </p:clrMapOvr>
  <p:transition spd="me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Endava 1">
      <a:dk1>
        <a:srgbClr val="122B38"/>
      </a:dk1>
      <a:lt1>
        <a:srgbClr val="FF422F"/>
      </a:lt1>
      <a:dk2>
        <a:srgbClr val="122B38"/>
      </a:dk2>
      <a:lt2>
        <a:srgbClr val="FEFFFF"/>
      </a:lt2>
      <a:accent1>
        <a:srgbClr val="00A859"/>
      </a:accent1>
      <a:accent2>
        <a:srgbClr val="3D9BC8"/>
      </a:accent2>
      <a:accent3>
        <a:srgbClr val="FF4231"/>
      </a:accent3>
      <a:accent4>
        <a:srgbClr val="DB7D00"/>
      </a:accent4>
      <a:accent5>
        <a:srgbClr val="8683C3"/>
      </a:accent5>
      <a:accent6>
        <a:srgbClr val="729A00"/>
      </a:accent6>
      <a:hlink>
        <a:srgbClr val="FF422F"/>
      </a:hlink>
      <a:folHlink>
        <a:srgbClr val="FF422F"/>
      </a:folHlink>
    </a:clrScheme>
    <a:fontScheme name="DavaSans">
      <a:majorFont>
        <a:latin typeface="Dava Sans Med"/>
        <a:ea typeface=""/>
        <a:cs typeface=""/>
      </a:majorFont>
      <a:minorFont>
        <a:latin typeface="Dava Sans"/>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192B37"/>
            </a:solidFill>
            <a:effectLst/>
            <a:uFillTx/>
            <a:latin typeface="+mn-lt"/>
            <a:ea typeface="+mn-ea"/>
            <a:cs typeface="+mn-cs"/>
            <a:sym typeface="Poppi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Poppins Medium"/>
        <a:ea typeface="Poppins Medium"/>
        <a:cs typeface="Poppins Medium"/>
      </a:majorFont>
      <a:minorFont>
        <a:latin typeface="Poppins Regular"/>
        <a:ea typeface="Poppins Regular"/>
        <a:cs typeface="Poppins 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192B37"/>
            </a:solidFill>
            <a:effectLst/>
            <a:uFillTx/>
            <a:latin typeface="+mn-lt"/>
            <a:ea typeface="+mn-ea"/>
            <a:cs typeface="+mn-cs"/>
            <a:sym typeface="Poppi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1531" rtl="0" fontAlgn="auto" latinLnBrk="0" hangingPunct="0">
          <a:lnSpc>
            <a:spcPct val="120000"/>
          </a:lnSpc>
          <a:spcBef>
            <a:spcPts val="1500"/>
          </a:spcBef>
          <a:spcAft>
            <a:spcPts val="0"/>
          </a:spcAft>
          <a:buClrTx/>
          <a:buSzTx/>
          <a:buFontTx/>
          <a:buNone/>
          <a:tabLst/>
          <a:defRPr kumimoji="0" sz="2000" b="0" i="0" u="none" strike="noStrike" cap="none" spc="0" normalizeH="0" baseline="0">
            <a:ln>
              <a:noFill/>
            </a:ln>
            <a:solidFill>
              <a:srgbClr val="192B37"/>
            </a:solidFill>
            <a:effectLst/>
            <a:uFillTx/>
            <a:latin typeface="+mn-lt"/>
            <a:ea typeface="+mn-ea"/>
            <a:cs typeface="+mn-cs"/>
            <a:sym typeface="Poppi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80604E87DF5041BD15CB4F557B211A" ma:contentTypeVersion="14" ma:contentTypeDescription="Create a new document." ma:contentTypeScope="" ma:versionID="a88e8bb0e7879107f0c07aadaf23de07">
  <xsd:schema xmlns:xsd="http://www.w3.org/2001/XMLSchema" xmlns:xs="http://www.w3.org/2001/XMLSchema" xmlns:p="http://schemas.microsoft.com/office/2006/metadata/properties" xmlns:ns2="78d364d5-28b3-46f0-8b40-ad8c9edf605c" xmlns:ns3="108da2a4-3037-4d7a-bf12-b2714ae87fcf" targetNamespace="http://schemas.microsoft.com/office/2006/metadata/properties" ma:root="true" ma:fieldsID="3b8936104071a705397c97e62d45e3af" ns2:_="" ns3:_="">
    <xsd:import namespace="78d364d5-28b3-46f0-8b40-ad8c9edf605c"/>
    <xsd:import namespace="108da2a4-3037-4d7a-bf12-b2714ae87fc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d364d5-28b3-46f0-8b40-ad8c9edf605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5d5cfa81-859d-4cbd-a437-cbff102c79b8}" ma:internalName="TaxCatchAll" ma:showField="CatchAllData" ma:web="78d364d5-28b3-46f0-8b40-ad8c9edf605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08da2a4-3037-4d7a-bf12-b2714ae87fc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da9fbb2-20ec-4b38-b475-624b7129167d"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4546E5-6158-445B-86FA-D0CB17A6BF05}">
  <ds:schemaRefs>
    <ds:schemaRef ds:uri="http://schemas.microsoft.com/sharepoint/v3/contenttype/forms"/>
  </ds:schemaRefs>
</ds:datastoreItem>
</file>

<file path=customXml/itemProps2.xml><?xml version="1.0" encoding="utf-8"?>
<ds:datastoreItem xmlns:ds="http://schemas.openxmlformats.org/officeDocument/2006/customXml" ds:itemID="{8AC872FA-4377-438C-B264-583FE67DC013}">
  <ds:schemaRefs>
    <ds:schemaRef ds:uri="108da2a4-3037-4d7a-bf12-b2714ae87fcf"/>
    <ds:schemaRef ds:uri="78d364d5-28b3-46f0-8b40-ad8c9edf60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998</TotalTime>
  <Words>16296</Words>
  <Application>Microsoft Office PowerPoint</Application>
  <PresentationFormat>Custom</PresentationFormat>
  <Paragraphs>1194</Paragraphs>
  <Slides>71</Slides>
  <Notes>64</Notes>
  <HiddenSlides>0</HiddenSlides>
  <MMClips>0</MMClips>
  <ScaleCrop>false</ScaleCrop>
  <HeadingPairs>
    <vt:vector size="6" baseType="variant">
      <vt:variant>
        <vt:lpstr>Fonts Used</vt:lpstr>
      </vt:variant>
      <vt:variant>
        <vt:i4>27</vt:i4>
      </vt:variant>
      <vt:variant>
        <vt:lpstr>Theme</vt:lpstr>
      </vt:variant>
      <vt:variant>
        <vt:i4>2</vt:i4>
      </vt:variant>
      <vt:variant>
        <vt:lpstr>Slide Titles</vt:lpstr>
      </vt:variant>
      <vt:variant>
        <vt:i4>71</vt:i4>
      </vt:variant>
    </vt:vector>
  </HeadingPairs>
  <TitlesOfParts>
    <vt:vector size="100" baseType="lpstr">
      <vt:lpstr>arial</vt:lpstr>
      <vt:lpstr>ui-monospace</vt:lpstr>
      <vt:lpstr>-apple-system</vt:lpstr>
      <vt:lpstr>Dava Sans</vt:lpstr>
      <vt:lpstr>Noto Serif</vt:lpstr>
      <vt:lpstr>Poppins Bold</vt:lpstr>
      <vt:lpstr>Fira Sans</vt:lpstr>
      <vt:lpstr>Helvetica Neue</vt:lpstr>
      <vt:lpstr>Raleway</vt:lpstr>
      <vt:lpstr>Calibri Light</vt:lpstr>
      <vt:lpstr>arial</vt:lpstr>
      <vt:lpstr>Source Serif Pro</vt:lpstr>
      <vt:lpstr>JetBrains Mono</vt:lpstr>
      <vt:lpstr>Dava Sans Med</vt:lpstr>
      <vt:lpstr>inherit</vt:lpstr>
      <vt:lpstr>Roboto</vt:lpstr>
      <vt:lpstr>GraphikLCG-Regular</vt:lpstr>
      <vt:lpstr>Arial Unicode MS</vt:lpstr>
      <vt:lpstr>Consolas</vt:lpstr>
      <vt:lpstr>Source Sans Pro</vt:lpstr>
      <vt:lpstr>system-ui</vt:lpstr>
      <vt:lpstr>Times New Roman</vt:lpstr>
      <vt:lpstr>SFMono-Regular</vt:lpstr>
      <vt:lpstr>Calibri</vt:lpstr>
      <vt:lpstr>Cambria</vt:lpstr>
      <vt:lpstr>Poppins SemiBold</vt:lpstr>
      <vt:lpstr>Open Sans</vt:lpstr>
      <vt:lpstr>Custom Design</vt:lpstr>
      <vt:lpstr>White</vt:lpstr>
      <vt:lpstr>PowerPoint Presentation</vt:lpstr>
      <vt:lpstr>PowerPoint Presentation</vt:lpstr>
      <vt:lpstr>     Following the workshop, attendees will be able to:  Describe where unit testing fits in the quality process Use unit testing tools Write unit tests Mock different dependencies  This workshop focuses on Java, JUnit, Mockito, Maven.</vt:lpstr>
      <vt:lpstr>PowerPoint Presentation</vt:lpstr>
      <vt:lpstr>PowerPoint Presentation</vt:lpstr>
      <vt:lpstr>Place of unit testing           in QA world </vt:lpstr>
      <vt:lpstr>PowerPoint Presentation</vt:lpstr>
      <vt:lpstr>PowerPoint Presentation</vt:lpstr>
      <vt:lpstr>PowerPoint Presentation</vt:lpstr>
      <vt:lpstr>PowerPoint Presentation</vt:lpstr>
      <vt:lpstr>JUnit is a testing framework                                                                         </vt:lpstr>
      <vt:lpstr>PowerPoint Presentation</vt:lpstr>
      <vt:lpstr>PowerPoint Presentation</vt:lpstr>
      <vt:lpstr>PowerPoint Presentation</vt:lpstr>
      <vt:lpstr>PowerPoint Presentation</vt:lpstr>
      <vt:lpstr>How does JUnit work?  </vt:lpstr>
      <vt:lpstr>PowerPoint Presentation</vt:lpstr>
      <vt:lpstr>PowerPoint Presentation</vt:lpstr>
      <vt:lpstr>PowerPoint Presentation</vt:lpstr>
      <vt:lpstr>Junit annotations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Assertions. JUnit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write our first unit test </vt:lpstr>
      <vt:lpstr>PowerPoint Presentation</vt:lpstr>
      <vt:lpstr>PowerPoint Presentation</vt:lpstr>
      <vt:lpstr>PowerPoint Presentation</vt:lpstr>
      <vt:lpstr>What is Mocking? When it’s needed?</vt:lpstr>
      <vt:lpstr>PowerPoint Presentation</vt:lpstr>
      <vt:lpstr>What is Mockito?</vt:lpstr>
      <vt:lpstr>Getting Started with Mockito</vt:lpstr>
      <vt:lpstr>Mockito features walkthrough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 writing unit tests with Junit and Mockito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Mihail Trifonov</dc:creator>
  <cp:lastModifiedBy>Mihail Trifonov</cp:lastModifiedBy>
  <cp:revision>5</cp:revision>
  <dcterms:modified xsi:type="dcterms:W3CDTF">2024-05-23T16:10:32Z</dcterms:modified>
</cp:coreProperties>
</file>